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576" r:id="rId3"/>
    <p:sldId id="507" r:id="rId4"/>
    <p:sldId id="543" r:id="rId5"/>
    <p:sldId id="544" r:id="rId6"/>
    <p:sldId id="558" r:id="rId7"/>
    <p:sldId id="557" r:id="rId8"/>
    <p:sldId id="586" r:id="rId9"/>
    <p:sldId id="588" r:id="rId10"/>
    <p:sldId id="590" r:id="rId11"/>
    <p:sldId id="591" r:id="rId12"/>
    <p:sldId id="592" r:id="rId13"/>
    <p:sldId id="593" r:id="rId14"/>
    <p:sldId id="600" r:id="rId15"/>
    <p:sldId id="601" r:id="rId16"/>
    <p:sldId id="602" r:id="rId17"/>
    <p:sldId id="603" r:id="rId18"/>
    <p:sldId id="612" r:id="rId19"/>
    <p:sldId id="613" r:id="rId20"/>
    <p:sldId id="614" r:id="rId21"/>
    <p:sldId id="615" r:id="rId23"/>
    <p:sldId id="617" r:id="rId24"/>
  </p:sldIdLst>
  <p:sldSz cx="12190095"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6" userDrawn="1">
          <p15:clr>
            <a:srgbClr val="A4A3A4"/>
          </p15:clr>
        </p15:guide>
        <p15:guide id="2" pos="36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C459"/>
    <a:srgbClr val="00823B"/>
    <a:srgbClr val="00DE64"/>
    <a:srgbClr val="E21C3D"/>
    <a:srgbClr val="57D3FF"/>
    <a:srgbClr val="22D426"/>
    <a:srgbClr val="40E044"/>
    <a:srgbClr val="3366FF"/>
    <a:srgbClr val="4BAC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61" autoAdjust="0"/>
    <p:restoredTop sz="69061" autoAdjust="0"/>
  </p:normalViewPr>
  <p:slideViewPr>
    <p:cSldViewPr showGuides="1">
      <p:cViewPr varScale="1">
        <p:scale>
          <a:sx n="86" d="100"/>
          <a:sy n="86" d="100"/>
        </p:scale>
        <p:origin x="638" y="62"/>
      </p:cViewPr>
      <p:guideLst>
        <p:guide orient="horz" pos="2126"/>
        <p:guide pos="3608"/>
      </p:guideLst>
    </p:cSldViewPr>
  </p:slideViewPr>
  <p:notesTextViewPr>
    <p:cViewPr>
      <p:scale>
        <a:sx n="100" d="100"/>
        <a:sy n="100" d="100"/>
      </p:scale>
      <p:origin x="0" y="0"/>
    </p:cViewPr>
  </p:notesTextViewPr>
  <p:sorterViewPr>
    <p:cViewPr>
      <p:scale>
        <a:sx n="100" d="100"/>
        <a:sy n="100" d="100"/>
      </p:scale>
      <p:origin x="0" y="260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gs" Target="tags/tag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0.vml.rels><?xml version="1.0" encoding="UTF-8" standalone="yes"?>
<Relationships xmlns="http://schemas.openxmlformats.org/package/2006/relationships"><Relationship Id="rId5" Type="http://schemas.openxmlformats.org/officeDocument/2006/relationships/image" Target="../media/image34.wmf"/><Relationship Id="rId4" Type="http://schemas.openxmlformats.org/officeDocument/2006/relationships/image" Target="../media/image33.wmf"/><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25.wmf"/><Relationship Id="rId7" Type="http://schemas.openxmlformats.org/officeDocument/2006/relationships/image" Target="../media/image24.wmf"/><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58F89D-C2AA-4FCC-913A-9806AFF46D5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5C5AE1-688B-4D25-BA97-84A5F83C2A6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矩形 3"/>
          <p:cNvSpPr>
            <a:spLocks noChangeArrowheads="1"/>
          </p:cNvSpPr>
          <p:nvPr userDrawn="1"/>
        </p:nvSpPr>
        <p:spPr bwMode="auto">
          <a:xfrm>
            <a:off x="-1" y="2625725"/>
            <a:ext cx="12190413" cy="1716088"/>
          </a:xfrm>
          <a:prstGeom prst="rect">
            <a:avLst/>
          </a:prstGeom>
          <a:solidFill>
            <a:srgbClr val="28A9D6"/>
          </a:solidFill>
          <a:ln w="9525">
            <a:noFill/>
            <a:miter lim="800000"/>
          </a:ln>
        </p:spPr>
        <p:txBody>
          <a:bodyPr lIns="121920" tIns="60960" rIns="121920" bIns="60960"/>
          <a:lstStyle/>
          <a:p>
            <a:pPr>
              <a:defRPr/>
            </a:pPr>
            <a:endParaRPr lang="zh-CN" altLang="en-US" sz="2400">
              <a:latin typeface="Copperplate Gothic Bold" panose="020E0705020206020404" pitchFamily="34" charset="0"/>
              <a:ea typeface="微软雅黑" panose="020B0503020204020204" pitchFamily="34" charset="-122"/>
            </a:endParaRPr>
          </a:p>
        </p:txBody>
      </p:sp>
      <p:cxnSp>
        <p:nvCxnSpPr>
          <p:cNvPr id="5" name="直接连接符 4"/>
          <p:cNvCxnSpPr/>
          <p:nvPr userDrawn="1"/>
        </p:nvCxnSpPr>
        <p:spPr>
          <a:xfrm flipV="1">
            <a:off x="0" y="4357694"/>
            <a:ext cx="12189600" cy="15869"/>
          </a:xfrm>
          <a:prstGeom prst="line">
            <a:avLst/>
          </a:prstGeom>
          <a:ln w="19050">
            <a:solidFill>
              <a:srgbClr val="28A9D6"/>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userDrawn="1"/>
        </p:nvGrpSpPr>
        <p:grpSpPr>
          <a:xfrm>
            <a:off x="0" y="4938252"/>
            <a:ext cx="4500000" cy="142875"/>
            <a:chOff x="0" y="4795838"/>
            <a:chExt cx="4680000" cy="142875"/>
          </a:xfrm>
        </p:grpSpPr>
        <p:cxnSp>
          <p:nvCxnSpPr>
            <p:cNvPr id="6" name="直接连接符 5"/>
            <p:cNvCxnSpPr/>
            <p:nvPr userDrawn="1"/>
          </p:nvCxnSpPr>
          <p:spPr>
            <a:xfrm>
              <a:off x="0" y="4795838"/>
              <a:ext cx="4680000" cy="0"/>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userDrawn="1"/>
          </p:nvCxnSpPr>
          <p:spPr>
            <a:xfrm>
              <a:off x="0" y="4862513"/>
              <a:ext cx="4680000" cy="0"/>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a:off x="0" y="4927600"/>
              <a:ext cx="4680000" cy="11113"/>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grpSp>
      <p:pic>
        <p:nvPicPr>
          <p:cNvPr id="14" name="图片 13" descr="图片2 拷贝.png"/>
          <p:cNvPicPr>
            <a:picLocks noChangeAspect="1"/>
          </p:cNvPicPr>
          <p:nvPr userDrawn="1"/>
        </p:nvPicPr>
        <p:blipFill>
          <a:blip r:embed="rId2" cstate="print"/>
          <a:srcRect/>
          <a:stretch>
            <a:fillRect/>
          </a:stretch>
        </p:blipFill>
        <p:spPr bwMode="auto">
          <a:xfrm>
            <a:off x="-1" y="0"/>
            <a:ext cx="12190413" cy="2636838"/>
          </a:xfrm>
          <a:prstGeom prst="rect">
            <a:avLst/>
          </a:prstGeom>
          <a:noFill/>
          <a:ln w="9525">
            <a:noFill/>
            <a:miter lim="800000"/>
            <a:headEnd/>
            <a:tailEnd/>
          </a:ln>
        </p:spPr>
      </p:pic>
      <p:sp>
        <p:nvSpPr>
          <p:cNvPr id="22" name="TextBox 21"/>
          <p:cNvSpPr txBox="1"/>
          <p:nvPr userDrawn="1"/>
        </p:nvSpPr>
        <p:spPr>
          <a:xfrm>
            <a:off x="3515798" y="4663132"/>
            <a:ext cx="4033838" cy="551818"/>
          </a:xfrm>
          <a:prstGeom prst="rect">
            <a:avLst/>
          </a:prstGeom>
          <a:noFill/>
        </p:spPr>
        <p:txBody>
          <a:bodyPr>
            <a:spAutoFit/>
          </a:bodyPr>
          <a:lstStyle/>
          <a:p>
            <a:pPr algn="r">
              <a:lnSpc>
                <a:spcPct val="150000"/>
              </a:lnSpc>
              <a:defRPr/>
            </a:pPr>
            <a:r>
              <a:rPr lang="zh-CN" altLang="en-US" sz="2200" dirty="0">
                <a:solidFill>
                  <a:schemeClr val="tx1"/>
                </a:solidFill>
                <a:latin typeface="华文楷体" panose="02010600040101010101" pitchFamily="2" charset="-122"/>
                <a:ea typeface="华文楷体" panose="02010600040101010101" pitchFamily="2" charset="-122"/>
                <a:cs typeface="Arial" panose="020B0604020202020204" pitchFamily="34" charset="0"/>
              </a:rPr>
              <a:t>青年教师教学技能比赛</a:t>
            </a:r>
            <a:endParaRPr lang="en-US" altLang="zh-CN" sz="2200" dirty="0">
              <a:solidFill>
                <a:schemeClr val="tx1"/>
              </a:solidFill>
              <a:latin typeface="华文楷体" panose="02010600040101010101" pitchFamily="2" charset="-122"/>
              <a:ea typeface="华文楷体" panose="02010600040101010101" pitchFamily="2" charset="-122"/>
              <a:cs typeface="Arial" panose="020B0604020202020204" pitchFamily="34" charset="0"/>
            </a:endParaRPr>
          </a:p>
        </p:txBody>
      </p:sp>
      <p:grpSp>
        <p:nvGrpSpPr>
          <p:cNvPr id="29" name="组合 28"/>
          <p:cNvGrpSpPr/>
          <p:nvPr userDrawn="1"/>
        </p:nvGrpSpPr>
        <p:grpSpPr>
          <a:xfrm>
            <a:off x="7667436" y="4938252"/>
            <a:ext cx="4500000" cy="142875"/>
            <a:chOff x="7523966" y="4786323"/>
            <a:chExt cx="4680000" cy="142875"/>
          </a:xfrm>
        </p:grpSpPr>
        <p:cxnSp>
          <p:nvCxnSpPr>
            <p:cNvPr id="25" name="直接连接符 24"/>
            <p:cNvCxnSpPr/>
            <p:nvPr userDrawn="1"/>
          </p:nvCxnSpPr>
          <p:spPr>
            <a:xfrm>
              <a:off x="7523966" y="4786323"/>
              <a:ext cx="4680000" cy="0"/>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userDrawn="1"/>
          </p:nvCxnSpPr>
          <p:spPr>
            <a:xfrm>
              <a:off x="7523966" y="4852998"/>
              <a:ext cx="4680000" cy="0"/>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userDrawn="1"/>
          </p:nvCxnSpPr>
          <p:spPr>
            <a:xfrm>
              <a:off x="7523966" y="4918085"/>
              <a:ext cx="4680000" cy="11113"/>
            </a:xfrm>
            <a:prstGeom prst="line">
              <a:avLst/>
            </a:prstGeom>
            <a:ln w="3175">
              <a:solidFill>
                <a:srgbClr val="28A9D6"/>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userDrawn="1"/>
        </p:nvGrpSpPr>
        <p:grpSpPr>
          <a:xfrm>
            <a:off x="308729" y="333356"/>
            <a:ext cx="7156331" cy="381000"/>
            <a:chOff x="308729" y="333356"/>
            <a:chExt cx="7156331" cy="381000"/>
          </a:xfrm>
        </p:grpSpPr>
        <p:pic>
          <p:nvPicPr>
            <p:cNvPr id="19" name="图片 18" descr="timg (1).jpg"/>
            <p:cNvPicPr>
              <a:picLocks noChangeAspect="1"/>
            </p:cNvPicPr>
            <p:nvPr userDrawn="1"/>
          </p:nvPicPr>
          <p:blipFill>
            <a:blip r:embed="rId3" cstate="print"/>
            <a:stretch>
              <a:fillRect/>
            </a:stretch>
          </p:blipFill>
          <p:spPr>
            <a:xfrm>
              <a:off x="308729" y="357166"/>
              <a:ext cx="643948" cy="357190"/>
            </a:xfrm>
            <a:prstGeom prst="rect">
              <a:avLst/>
            </a:prstGeom>
          </p:spPr>
        </p:pic>
        <p:pic>
          <p:nvPicPr>
            <p:cNvPr id="23" name="图片 22" descr="1496136022_837391.png"/>
            <p:cNvPicPr>
              <a:picLocks noChangeAspect="1"/>
            </p:cNvPicPr>
            <p:nvPr userDrawn="1"/>
          </p:nvPicPr>
          <p:blipFill>
            <a:blip r:embed="rId4" cstate="print"/>
            <a:stretch>
              <a:fillRect/>
            </a:stretch>
          </p:blipFill>
          <p:spPr>
            <a:xfrm>
              <a:off x="985060" y="333356"/>
              <a:ext cx="6480000" cy="330612"/>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5" name="矩形 64"/>
          <p:cNvSpPr>
            <a:spLocks noChangeArrowheads="1"/>
          </p:cNvSpPr>
          <p:nvPr userDrawn="1"/>
        </p:nvSpPr>
        <p:spPr bwMode="auto">
          <a:xfrm>
            <a:off x="594480" y="928670"/>
            <a:ext cx="10800000" cy="54000"/>
          </a:xfrm>
          <a:prstGeom prst="rect">
            <a:avLst/>
          </a:prstGeom>
          <a:solidFill>
            <a:srgbClr val="28A9D6"/>
          </a:solidFill>
          <a:ln w="9525">
            <a:noFill/>
            <a:miter lim="800000"/>
          </a:ln>
        </p:spPr>
        <p:txBody>
          <a:bodyPr lIns="121920" tIns="60960" rIns="121920" bIns="60960"/>
          <a:lstStyle/>
          <a:p>
            <a:pPr>
              <a:defRPr/>
            </a:pPr>
            <a:endParaRPr lang="zh-CN" altLang="en-US" sz="2400">
              <a:latin typeface="Copperplate Gothic Bold" panose="020E0705020206020404" pitchFamily="34" charset="0"/>
              <a:ea typeface="微软雅黑" panose="020B0503020204020204" pitchFamily="34" charset="-122"/>
            </a:endParaRPr>
          </a:p>
        </p:txBody>
      </p:sp>
      <p:grpSp>
        <p:nvGrpSpPr>
          <p:cNvPr id="116" name="组合 115"/>
          <p:cNvGrpSpPr/>
          <p:nvPr userDrawn="1"/>
        </p:nvGrpSpPr>
        <p:grpSpPr>
          <a:xfrm>
            <a:off x="-169490" y="6381328"/>
            <a:ext cx="4295346" cy="584200"/>
            <a:chOff x="-169490" y="6381328"/>
            <a:chExt cx="4295346" cy="584200"/>
          </a:xfrm>
        </p:grpSpPr>
        <p:grpSp>
          <p:nvGrpSpPr>
            <p:cNvPr id="117" name="组合 8"/>
            <p:cNvGrpSpPr/>
            <p:nvPr userDrawn="1"/>
          </p:nvGrpSpPr>
          <p:grpSpPr>
            <a:xfrm>
              <a:off x="-169490" y="6381328"/>
              <a:ext cx="2363659" cy="584200"/>
              <a:chOff x="-169490" y="6381328"/>
              <a:chExt cx="2363659" cy="584200"/>
            </a:xfrm>
          </p:grpSpPr>
          <p:grpSp>
            <p:nvGrpSpPr>
              <p:cNvPr id="125" name="组合 21"/>
              <p:cNvGrpSpPr/>
              <p:nvPr userDrawn="1"/>
            </p:nvGrpSpPr>
            <p:grpSpPr>
              <a:xfrm>
                <a:off x="-169490" y="6381328"/>
                <a:ext cx="1316315" cy="584200"/>
                <a:chOff x="-169490" y="6381328"/>
                <a:chExt cx="1316315" cy="584200"/>
              </a:xfrm>
            </p:grpSpPr>
            <p:pic>
              <p:nvPicPr>
                <p:cNvPr id="129"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30"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6" name="组合 22"/>
              <p:cNvGrpSpPr/>
              <p:nvPr userDrawn="1"/>
            </p:nvGrpSpPr>
            <p:grpSpPr>
              <a:xfrm>
                <a:off x="877854" y="6381328"/>
                <a:ext cx="1316315" cy="584200"/>
                <a:chOff x="-169490" y="6381328"/>
                <a:chExt cx="1316315" cy="584200"/>
              </a:xfrm>
            </p:grpSpPr>
            <p:pic>
              <p:nvPicPr>
                <p:cNvPr id="127"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28"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18" name="组合 11"/>
            <p:cNvGrpSpPr/>
            <p:nvPr userDrawn="1"/>
          </p:nvGrpSpPr>
          <p:grpSpPr>
            <a:xfrm>
              <a:off x="1762197" y="6381328"/>
              <a:ext cx="2363659" cy="584200"/>
              <a:chOff x="-169490" y="6381328"/>
              <a:chExt cx="2363659" cy="584200"/>
            </a:xfrm>
          </p:grpSpPr>
          <p:grpSp>
            <p:nvGrpSpPr>
              <p:cNvPr id="119" name="组合 12"/>
              <p:cNvGrpSpPr/>
              <p:nvPr userDrawn="1"/>
            </p:nvGrpSpPr>
            <p:grpSpPr>
              <a:xfrm>
                <a:off x="-169490" y="6381328"/>
                <a:ext cx="1316315" cy="584200"/>
                <a:chOff x="-169490" y="6381328"/>
                <a:chExt cx="1316315" cy="584200"/>
              </a:xfrm>
            </p:grpSpPr>
            <p:pic>
              <p:nvPicPr>
                <p:cNvPr id="123"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24"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0" name="组合 13"/>
              <p:cNvGrpSpPr/>
              <p:nvPr userDrawn="1"/>
            </p:nvGrpSpPr>
            <p:grpSpPr>
              <a:xfrm>
                <a:off x="877854" y="6381328"/>
                <a:ext cx="1316315" cy="584200"/>
                <a:chOff x="-169490" y="6381328"/>
                <a:chExt cx="1316315" cy="584200"/>
              </a:xfrm>
            </p:grpSpPr>
            <p:pic>
              <p:nvPicPr>
                <p:cNvPr id="121"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22"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131" name="组合 130"/>
          <p:cNvGrpSpPr/>
          <p:nvPr userDrawn="1"/>
        </p:nvGrpSpPr>
        <p:grpSpPr>
          <a:xfrm>
            <a:off x="3830141" y="6381328"/>
            <a:ext cx="4295346" cy="584200"/>
            <a:chOff x="-169490" y="6381328"/>
            <a:chExt cx="4295346" cy="584200"/>
          </a:xfrm>
        </p:grpSpPr>
        <p:grpSp>
          <p:nvGrpSpPr>
            <p:cNvPr id="132" name="组合 28"/>
            <p:cNvGrpSpPr/>
            <p:nvPr userDrawn="1"/>
          </p:nvGrpSpPr>
          <p:grpSpPr>
            <a:xfrm>
              <a:off x="-169490" y="6381328"/>
              <a:ext cx="2363659" cy="584200"/>
              <a:chOff x="-169490" y="6381328"/>
              <a:chExt cx="2363659" cy="584200"/>
            </a:xfrm>
          </p:grpSpPr>
          <p:grpSp>
            <p:nvGrpSpPr>
              <p:cNvPr id="140" name="组合 36"/>
              <p:cNvGrpSpPr/>
              <p:nvPr userDrawn="1"/>
            </p:nvGrpSpPr>
            <p:grpSpPr>
              <a:xfrm>
                <a:off x="-169490" y="6381328"/>
                <a:ext cx="1316315" cy="584200"/>
                <a:chOff x="-169490" y="6381328"/>
                <a:chExt cx="1316315" cy="584200"/>
              </a:xfrm>
            </p:grpSpPr>
            <p:pic>
              <p:nvPicPr>
                <p:cNvPr id="144"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45"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1" name="组合 37"/>
              <p:cNvGrpSpPr/>
              <p:nvPr userDrawn="1"/>
            </p:nvGrpSpPr>
            <p:grpSpPr>
              <a:xfrm>
                <a:off x="783570" y="6381328"/>
                <a:ext cx="1410599" cy="584200"/>
                <a:chOff x="-263774" y="6381328"/>
                <a:chExt cx="1410599" cy="584200"/>
              </a:xfrm>
            </p:grpSpPr>
            <p:pic>
              <p:nvPicPr>
                <p:cNvPr id="142"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63774"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43"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33" name="组合 29"/>
            <p:cNvGrpSpPr/>
            <p:nvPr userDrawn="1"/>
          </p:nvGrpSpPr>
          <p:grpSpPr>
            <a:xfrm>
              <a:off x="1762197" y="6381328"/>
              <a:ext cx="2363659" cy="584200"/>
              <a:chOff x="-169490" y="6381328"/>
              <a:chExt cx="2363659" cy="584200"/>
            </a:xfrm>
          </p:grpSpPr>
          <p:grpSp>
            <p:nvGrpSpPr>
              <p:cNvPr id="134" name="组合 30"/>
              <p:cNvGrpSpPr/>
              <p:nvPr userDrawn="1"/>
            </p:nvGrpSpPr>
            <p:grpSpPr>
              <a:xfrm>
                <a:off x="-169490" y="6381328"/>
                <a:ext cx="1316315" cy="584200"/>
                <a:chOff x="-169490" y="6381328"/>
                <a:chExt cx="1316315" cy="584200"/>
              </a:xfrm>
            </p:grpSpPr>
            <p:pic>
              <p:nvPicPr>
                <p:cNvPr id="138"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39"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35" name="组合 31"/>
              <p:cNvGrpSpPr/>
              <p:nvPr userDrawn="1"/>
            </p:nvGrpSpPr>
            <p:grpSpPr>
              <a:xfrm>
                <a:off x="877854" y="6381328"/>
                <a:ext cx="1316315" cy="584200"/>
                <a:chOff x="-169490" y="6381328"/>
                <a:chExt cx="1316315" cy="584200"/>
              </a:xfrm>
            </p:grpSpPr>
            <p:pic>
              <p:nvPicPr>
                <p:cNvPr id="136"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37"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grpSp>
        <p:nvGrpSpPr>
          <p:cNvPr id="146" name="组合 145"/>
          <p:cNvGrpSpPr/>
          <p:nvPr userDrawn="1"/>
        </p:nvGrpSpPr>
        <p:grpSpPr>
          <a:xfrm>
            <a:off x="7757469" y="6381328"/>
            <a:ext cx="4295346" cy="584200"/>
            <a:chOff x="-169490" y="6381328"/>
            <a:chExt cx="4295346" cy="584200"/>
          </a:xfrm>
        </p:grpSpPr>
        <p:grpSp>
          <p:nvGrpSpPr>
            <p:cNvPr id="147" name="组合 43"/>
            <p:cNvGrpSpPr/>
            <p:nvPr userDrawn="1"/>
          </p:nvGrpSpPr>
          <p:grpSpPr>
            <a:xfrm>
              <a:off x="-169490" y="6381328"/>
              <a:ext cx="2363659" cy="584200"/>
              <a:chOff x="-169490" y="6381328"/>
              <a:chExt cx="2363659" cy="584200"/>
            </a:xfrm>
          </p:grpSpPr>
          <p:grpSp>
            <p:nvGrpSpPr>
              <p:cNvPr id="155" name="组合 51"/>
              <p:cNvGrpSpPr/>
              <p:nvPr userDrawn="1"/>
            </p:nvGrpSpPr>
            <p:grpSpPr>
              <a:xfrm>
                <a:off x="-169490" y="6381328"/>
                <a:ext cx="1316315" cy="584200"/>
                <a:chOff x="-169490" y="6381328"/>
                <a:chExt cx="1316315" cy="584200"/>
              </a:xfrm>
            </p:grpSpPr>
            <p:pic>
              <p:nvPicPr>
                <p:cNvPr id="159"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60"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6" name="组合 52"/>
              <p:cNvGrpSpPr/>
              <p:nvPr userDrawn="1"/>
            </p:nvGrpSpPr>
            <p:grpSpPr>
              <a:xfrm>
                <a:off x="877854" y="6381328"/>
                <a:ext cx="1316315" cy="584200"/>
                <a:chOff x="-169490" y="6381328"/>
                <a:chExt cx="1316315" cy="584200"/>
              </a:xfrm>
            </p:grpSpPr>
            <p:pic>
              <p:nvPicPr>
                <p:cNvPr id="157"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58"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148" name="组合 44"/>
            <p:cNvGrpSpPr/>
            <p:nvPr userDrawn="1"/>
          </p:nvGrpSpPr>
          <p:grpSpPr>
            <a:xfrm>
              <a:off x="1762197" y="6381328"/>
              <a:ext cx="2363659" cy="584200"/>
              <a:chOff x="-169490" y="6381328"/>
              <a:chExt cx="2363659" cy="584200"/>
            </a:xfrm>
          </p:grpSpPr>
          <p:grpSp>
            <p:nvGrpSpPr>
              <p:cNvPr id="149" name="组合 45"/>
              <p:cNvGrpSpPr/>
              <p:nvPr userDrawn="1"/>
            </p:nvGrpSpPr>
            <p:grpSpPr>
              <a:xfrm>
                <a:off x="-169490" y="6381328"/>
                <a:ext cx="1316315" cy="584200"/>
                <a:chOff x="-169490" y="6381328"/>
                <a:chExt cx="1316315" cy="584200"/>
              </a:xfrm>
            </p:grpSpPr>
            <p:pic>
              <p:nvPicPr>
                <p:cNvPr id="153"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69490"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50" name="组合 46"/>
              <p:cNvGrpSpPr/>
              <p:nvPr userDrawn="1"/>
            </p:nvGrpSpPr>
            <p:grpSpPr>
              <a:xfrm>
                <a:off x="786260" y="6381328"/>
                <a:ext cx="1407909" cy="584200"/>
                <a:chOff x="-261084" y="6381328"/>
                <a:chExt cx="1407909" cy="584200"/>
              </a:xfrm>
            </p:grpSpPr>
            <p:pic>
              <p:nvPicPr>
                <p:cNvPr id="151"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61084"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152" name="Picture 2"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295925" y="6381328"/>
                  <a:ext cx="850900" cy="584200"/>
                </a:xfrm>
                <a:prstGeom prst="rect">
                  <a:avLst/>
                </a:prstGeom>
                <a:noFill/>
                <a:extLst>
                  <a:ext uri="{909E8E84-426E-40DD-AFC4-6F175D3DCCD1}">
                    <a14:hiddenFill xmlns:a14="http://schemas.microsoft.com/office/drawing/2010/main">
                      <a:solidFill>
                        <a:srgbClr val="FFFFFF"/>
                      </a:solidFill>
                    </a14:hiddenFill>
                  </a:ext>
                </a:extLst>
              </p:spPr>
            </p:pic>
          </p:grpSp>
        </p:grpSp>
      </p:grpSp>
      <p:pic>
        <p:nvPicPr>
          <p:cNvPr id="161" name="Picture 3" descr="D:\Teliss_Tong\Copy\定期备份\工作备份\！PPT图片及版面资源\06-PPT精选插图\04-图标\ED6BD8A6436587B000280A08ACEB1355.png"/>
          <p:cNvPicPr>
            <a:picLocks noChangeAspect="1" noChangeArrowheads="1"/>
          </p:cNvPicPr>
          <p:nvPr userDrawn="1"/>
        </p:nvPicPr>
        <p:blipFill>
          <a:blip r:embed="rId2" cstate="print"/>
          <a:srcRect/>
          <a:stretch>
            <a:fillRect/>
          </a:stretch>
        </p:blipFill>
        <p:spPr bwMode="auto">
          <a:xfrm>
            <a:off x="11495806" y="6381328"/>
            <a:ext cx="850900" cy="584200"/>
          </a:xfrm>
          <a:prstGeom prst="rect">
            <a:avLst/>
          </a:prstGeom>
          <a:noFill/>
          <a:extLst>
            <a:ext uri="{909E8E84-426E-40DD-AFC4-6F175D3DCCD1}">
              <a14:hiddenFill xmlns:a14="http://schemas.microsoft.com/office/drawing/2010/main">
                <a:solidFill>
                  <a:srgbClr val="FFFFFF"/>
                </a:solidFill>
              </a14:hiddenFill>
            </a:ext>
          </a:extLst>
        </p:spPr>
      </p:pic>
      <p:pic>
        <p:nvPicPr>
          <p:cNvPr id="51" name="图片 50" descr="1496136452_583680.png"/>
          <p:cNvPicPr>
            <a:picLocks noChangeAspect="1"/>
          </p:cNvPicPr>
          <p:nvPr userDrawn="1"/>
        </p:nvPicPr>
        <p:blipFill>
          <a:blip r:embed="rId3" cstate="print"/>
          <a:stretch>
            <a:fillRect/>
          </a:stretch>
        </p:blipFill>
        <p:spPr>
          <a:xfrm>
            <a:off x="8443457" y="500042"/>
            <a:ext cx="3009599" cy="360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02115" y="609600"/>
            <a:ext cx="11386185" cy="1143000"/>
          </a:xfrm>
          <a:prstGeom prst="rect">
            <a:avLst/>
          </a:prstGeo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402115" y="1905001"/>
            <a:ext cx="11386185" cy="4194175"/>
          </a:xfrm>
          <a:prstGeom prst="rect">
            <a:avLst/>
          </a:prstGeo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a:xfrm>
            <a:off x="402115" y="6245225"/>
            <a:ext cx="3051836" cy="476250"/>
          </a:xfrm>
          <a:prstGeom prst="rect">
            <a:avLst/>
          </a:prstGeom>
        </p:spPr>
        <p:txBody>
          <a:bodyPr/>
          <a:lstStyle/>
          <a:p>
            <a:pPr lvl="0" fontAlgn="base"/>
            <a:fld id="{BB962C8B-B14F-4D97-AF65-F5344CB8AC3E}" type="datetime1">
              <a:rPr lang="zh-CN" altLang="en-US" strike="noStrike" noProof="1" dirty="0">
                <a:latin typeface="Arial" panose="020B0604020202020204" pitchFamily="34" charset="0"/>
                <a:ea typeface="宋体" panose="02010600030101010101" pitchFamily="2" charset="-122"/>
                <a:cs typeface="+mn-ea"/>
              </a:rPr>
            </a:fld>
            <a:endParaRPr lang="zh-CN" altLang="en-US" strike="noStrike" noProof="1"/>
          </a:p>
        </p:txBody>
      </p:sp>
      <p:sp>
        <p:nvSpPr>
          <p:cNvPr id="5" name="页脚占位符 4"/>
          <p:cNvSpPr>
            <a:spLocks noGrp="1"/>
          </p:cNvSpPr>
          <p:nvPr>
            <p:ph type="ftr" sz="quarter" idx="11"/>
          </p:nvPr>
        </p:nvSpPr>
        <p:spPr>
          <a:xfrm>
            <a:off x="4165058" y="6245225"/>
            <a:ext cx="3860297" cy="476250"/>
          </a:xfrm>
          <a:prstGeom prst="rect">
            <a:avLst/>
          </a:prstGeom>
        </p:spPr>
        <p:txBody>
          <a:bodyPr/>
          <a:lstStyle/>
          <a:p>
            <a:pPr lvl="0" fontAlgn="base"/>
            <a:endParaRPr lang="zh-CN" strike="noStrike" noProof="1"/>
          </a:p>
        </p:txBody>
      </p:sp>
      <p:sp>
        <p:nvSpPr>
          <p:cNvPr id="6" name="灯片编号占位符 5"/>
          <p:cNvSpPr>
            <a:spLocks noGrp="1"/>
          </p:cNvSpPr>
          <p:nvPr>
            <p:ph type="sldNum" sz="quarter" idx="12"/>
          </p:nvPr>
        </p:nvSpPr>
        <p:spPr>
          <a:xfrm>
            <a:off x="8783024" y="73025"/>
            <a:ext cx="3051836" cy="476250"/>
          </a:xfrm>
          <a:prstGeom prst="rect">
            <a:avLst/>
          </a:prstGeom>
        </p:spPr>
        <p:txBody>
          <a:bodyPr/>
          <a:lstStyle/>
          <a:p>
            <a:pPr lvl="0" fontAlgn="base"/>
            <a:fld id="{9A0DB2DC-4C9A-4742-B13C-FB6460FD3503}" type="slidenum">
              <a:rPr lang="en-US" altLang="zh-CN" strike="noStrike" noProof="1" dirty="0">
                <a:latin typeface="Times New Roman" panose="02020603050405020304" pitchFamily="18" charset="0"/>
                <a:ea typeface="宋体" panose="02010600030101010101" pitchFamily="2" charset="-122"/>
                <a:cs typeface="+mn-ea"/>
              </a:rPr>
            </a:fld>
            <a:endParaRPr lang="zh-CN"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bg>
      <p:bgPr>
        <a:blipFill rotWithShape="0">
          <a:blip r:embed="rId2" cstate="prin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02115" y="6245225"/>
            <a:ext cx="3051836" cy="476250"/>
          </a:xfrm>
          <a:prstGeom prst="rect">
            <a:avLst/>
          </a:prstGeom>
          <a:noFill/>
          <a:ln w="9525">
            <a:noFill/>
          </a:ln>
        </p:spPr>
        <p:txBody>
          <a:bodyPr/>
          <a:lstStyle/>
          <a:p>
            <a:pPr fontAlgn="base"/>
            <a:endParaRPr lang="zh-CN" altLang="en-US" noProof="1"/>
          </a:p>
        </p:txBody>
      </p:sp>
      <p:sp>
        <p:nvSpPr>
          <p:cNvPr id="3" name="页脚占位符 2"/>
          <p:cNvSpPr>
            <a:spLocks noGrp="1"/>
          </p:cNvSpPr>
          <p:nvPr>
            <p:ph type="ftr" sz="quarter" idx="11"/>
          </p:nvPr>
        </p:nvSpPr>
        <p:spPr>
          <a:xfrm>
            <a:off x="4165058" y="6245225"/>
            <a:ext cx="3860297" cy="476250"/>
          </a:xfrm>
          <a:prstGeom prst="rect">
            <a:avLst/>
          </a:prstGeom>
          <a:noFill/>
          <a:ln w="9525">
            <a:noFill/>
          </a:ln>
        </p:spPr>
        <p:txBody>
          <a:bodyPr/>
          <a:lstStyle/>
          <a:p>
            <a:pPr fontAlgn="base"/>
            <a:endParaRPr lang="zh-CN" noProof="1"/>
          </a:p>
        </p:txBody>
      </p:sp>
      <p:sp>
        <p:nvSpPr>
          <p:cNvPr id="4" name="灯片编号占位符 3"/>
          <p:cNvSpPr>
            <a:spLocks noGrp="1"/>
          </p:cNvSpPr>
          <p:nvPr>
            <p:ph type="sldNum" sz="quarter" idx="12"/>
          </p:nvPr>
        </p:nvSpPr>
        <p:spPr>
          <a:xfrm>
            <a:off x="8783024" y="73025"/>
            <a:ext cx="3051836"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9" Type="http://schemas.openxmlformats.org/officeDocument/2006/relationships/vmlDrawing" Target="../drawings/vmlDrawing4.vml"/><Relationship Id="rId8" Type="http://schemas.openxmlformats.org/officeDocument/2006/relationships/slideLayout" Target="../slideLayouts/slideLayout3.xml"/><Relationship Id="rId7" Type="http://schemas.openxmlformats.org/officeDocument/2006/relationships/image" Target="../media/image14.wmf"/><Relationship Id="rId6" Type="http://schemas.openxmlformats.org/officeDocument/2006/relationships/oleObject" Target="../embeddings/oleObject10.bin"/><Relationship Id="rId5" Type="http://schemas.openxmlformats.org/officeDocument/2006/relationships/image" Target="../media/image13.wmf"/><Relationship Id="rId4" Type="http://schemas.openxmlformats.org/officeDocument/2006/relationships/oleObject" Target="../embeddings/oleObject9.bin"/><Relationship Id="rId3" Type="http://schemas.openxmlformats.org/officeDocument/2006/relationships/oleObject" Target="../embeddings/oleObject8.bin"/><Relationship Id="rId2" Type="http://schemas.openxmlformats.org/officeDocument/2006/relationships/image" Target="../media/image8.emf"/><Relationship Id="rId1" Type="http://schemas.openxmlformats.org/officeDocument/2006/relationships/oleObject" Target="../embeddings/oleObject7.bin"/></Relationships>
</file>

<file path=ppt/slides/_rels/slide12.xml.rels><?xml version="1.0" encoding="UTF-8" standalone="yes"?>
<Relationships xmlns="http://schemas.openxmlformats.org/package/2006/relationships"><Relationship Id="rId5" Type="http://schemas.openxmlformats.org/officeDocument/2006/relationships/vmlDrawing" Target="../drawings/vmlDrawing5.vml"/><Relationship Id="rId4" Type="http://schemas.openxmlformats.org/officeDocument/2006/relationships/slideLayout" Target="../slideLayouts/slideLayout3.xml"/><Relationship Id="rId3" Type="http://schemas.openxmlformats.org/officeDocument/2006/relationships/image" Target="../media/image16.png"/><Relationship Id="rId2" Type="http://schemas.openxmlformats.org/officeDocument/2006/relationships/image" Target="../media/image15.wmf"/><Relationship Id="rId1"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4" Type="http://schemas.openxmlformats.org/officeDocument/2006/relationships/vmlDrawing" Target="../drawings/vmlDrawing6.vml"/><Relationship Id="rId3" Type="http://schemas.openxmlformats.org/officeDocument/2006/relationships/slideLayout" Target="../slideLayouts/slideLayout4.xml"/><Relationship Id="rId2" Type="http://schemas.openxmlformats.org/officeDocument/2006/relationships/image" Target="../media/image17.wmf"/><Relationship Id="rId1"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4" Type="http://schemas.openxmlformats.org/officeDocument/2006/relationships/vmlDrawing" Target="../drawings/vmlDrawing7.vml"/><Relationship Id="rId3" Type="http://schemas.openxmlformats.org/officeDocument/2006/relationships/slideLayout" Target="../slideLayouts/slideLayout4.xml"/><Relationship Id="rId2" Type="http://schemas.openxmlformats.org/officeDocument/2006/relationships/image" Target="../media/image17.wmf"/><Relationship Id="rId1"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9" Type="http://schemas.openxmlformats.org/officeDocument/2006/relationships/oleObject" Target="../embeddings/oleObject18.bin"/><Relationship Id="rId8" Type="http://schemas.openxmlformats.org/officeDocument/2006/relationships/image" Target="../media/image21.wmf"/><Relationship Id="rId7" Type="http://schemas.openxmlformats.org/officeDocument/2006/relationships/oleObject" Target="../embeddings/oleObject17.bin"/><Relationship Id="rId6" Type="http://schemas.openxmlformats.org/officeDocument/2006/relationships/image" Target="../media/image20.wmf"/><Relationship Id="rId5" Type="http://schemas.openxmlformats.org/officeDocument/2006/relationships/oleObject" Target="../embeddings/oleObject16.bin"/><Relationship Id="rId4" Type="http://schemas.openxmlformats.org/officeDocument/2006/relationships/image" Target="../media/image19.wmf"/><Relationship Id="rId3" Type="http://schemas.openxmlformats.org/officeDocument/2006/relationships/oleObject" Target="../embeddings/oleObject15.bin"/><Relationship Id="rId2" Type="http://schemas.openxmlformats.org/officeDocument/2006/relationships/image" Target="../media/image18.wmf"/><Relationship Id="rId19" Type="http://schemas.openxmlformats.org/officeDocument/2006/relationships/vmlDrawing" Target="../drawings/vmlDrawing8.vml"/><Relationship Id="rId18" Type="http://schemas.openxmlformats.org/officeDocument/2006/relationships/slideLayout" Target="../slideLayouts/slideLayout4.xml"/><Relationship Id="rId17" Type="http://schemas.openxmlformats.org/officeDocument/2006/relationships/image" Target="../media/image26.png"/><Relationship Id="rId16" Type="http://schemas.openxmlformats.org/officeDocument/2006/relationships/image" Target="../media/image25.wmf"/><Relationship Id="rId15" Type="http://schemas.openxmlformats.org/officeDocument/2006/relationships/oleObject" Target="../embeddings/oleObject21.bin"/><Relationship Id="rId14" Type="http://schemas.openxmlformats.org/officeDocument/2006/relationships/image" Target="../media/image24.wmf"/><Relationship Id="rId13" Type="http://schemas.openxmlformats.org/officeDocument/2006/relationships/oleObject" Target="../embeddings/oleObject20.bin"/><Relationship Id="rId12" Type="http://schemas.openxmlformats.org/officeDocument/2006/relationships/image" Target="../media/image23.wmf"/><Relationship Id="rId11" Type="http://schemas.openxmlformats.org/officeDocument/2006/relationships/oleObject" Target="../embeddings/oleObject19.bin"/><Relationship Id="rId10" Type="http://schemas.openxmlformats.org/officeDocument/2006/relationships/image" Target="../media/image22.wmf"/><Relationship Id="rId1" Type="http://schemas.openxmlformats.org/officeDocument/2006/relationships/oleObject" Target="../embeddings/oleObject14.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vmlDrawing" Target="../drawings/vmlDrawing9.vml"/><Relationship Id="rId7" Type="http://schemas.openxmlformats.org/officeDocument/2006/relationships/slideLayout" Target="../slideLayouts/slideLayout4.xml"/><Relationship Id="rId6" Type="http://schemas.openxmlformats.org/officeDocument/2006/relationships/image" Target="../media/image29.wmf"/><Relationship Id="rId5" Type="http://schemas.openxmlformats.org/officeDocument/2006/relationships/oleObject" Target="../embeddings/oleObject24.bin"/><Relationship Id="rId4" Type="http://schemas.openxmlformats.org/officeDocument/2006/relationships/image" Target="../media/image28.wmf"/><Relationship Id="rId3" Type="http://schemas.openxmlformats.org/officeDocument/2006/relationships/oleObject" Target="../embeddings/oleObject23.bin"/><Relationship Id="rId2" Type="http://schemas.openxmlformats.org/officeDocument/2006/relationships/image" Target="../media/image27.wmf"/><Relationship Id="rId1" Type="http://schemas.openxmlformats.org/officeDocument/2006/relationships/oleObject" Target="../embeddings/oleObject22.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3.xml"/><Relationship Id="rId3" Type="http://schemas.openxmlformats.org/officeDocument/2006/relationships/oleObject" Target="../embeddings/oleObject2.bin"/><Relationship Id="rId2" Type="http://schemas.openxmlformats.org/officeDocument/2006/relationships/image" Target="../media/image8.emf"/><Relationship Id="rId1"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9" Type="http://schemas.openxmlformats.org/officeDocument/2006/relationships/oleObject" Target="../embeddings/oleObject29.bin"/><Relationship Id="rId8" Type="http://schemas.openxmlformats.org/officeDocument/2006/relationships/image" Target="../media/image33.wmf"/><Relationship Id="rId7" Type="http://schemas.openxmlformats.org/officeDocument/2006/relationships/oleObject" Target="../embeddings/oleObject28.bin"/><Relationship Id="rId6" Type="http://schemas.openxmlformats.org/officeDocument/2006/relationships/image" Target="../media/image32.wmf"/><Relationship Id="rId5" Type="http://schemas.openxmlformats.org/officeDocument/2006/relationships/oleObject" Target="../embeddings/oleObject27.bin"/><Relationship Id="rId4" Type="http://schemas.openxmlformats.org/officeDocument/2006/relationships/image" Target="../media/image31.wmf"/><Relationship Id="rId3" Type="http://schemas.openxmlformats.org/officeDocument/2006/relationships/oleObject" Target="../embeddings/oleObject26.bin"/><Relationship Id="rId2" Type="http://schemas.openxmlformats.org/officeDocument/2006/relationships/image" Target="../media/image30.emf"/><Relationship Id="rId12" Type="http://schemas.openxmlformats.org/officeDocument/2006/relationships/vmlDrawing" Target="../drawings/vmlDrawing10.vml"/><Relationship Id="rId11" Type="http://schemas.openxmlformats.org/officeDocument/2006/relationships/slideLayout" Target="../slideLayouts/slideLayout4.xml"/><Relationship Id="rId10" Type="http://schemas.openxmlformats.org/officeDocument/2006/relationships/image" Target="../media/image34.wmf"/><Relationship Id="rId1" Type="http://schemas.openxmlformats.org/officeDocument/2006/relationships/oleObject" Target="../embeddings/oleObject25.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6" Type="http://schemas.openxmlformats.org/officeDocument/2006/relationships/vmlDrawing" Target="../drawings/vmlDrawing2.vml"/><Relationship Id="rId5" Type="http://schemas.openxmlformats.org/officeDocument/2006/relationships/slideLayout" Target="../slideLayouts/slideLayout3.xml"/><Relationship Id="rId4" Type="http://schemas.openxmlformats.org/officeDocument/2006/relationships/image" Target="../media/image9.png"/><Relationship Id="rId3" Type="http://schemas.openxmlformats.org/officeDocument/2006/relationships/oleObject" Target="../embeddings/oleObject4.bin"/><Relationship Id="rId2" Type="http://schemas.openxmlformats.org/officeDocument/2006/relationships/image" Target="../media/image8.emf"/><Relationship Id="rId1"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7" Type="http://schemas.openxmlformats.org/officeDocument/2006/relationships/vmlDrawing" Target="../drawings/vmlDrawing3.vml"/><Relationship Id="rId6"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wmf"/><Relationship Id="rId3" Type="http://schemas.openxmlformats.org/officeDocument/2006/relationships/oleObject" Target="../embeddings/oleObject6.bin"/><Relationship Id="rId2" Type="http://schemas.openxmlformats.org/officeDocument/2006/relationships/image" Target="../media/image10.wmf"/><Relationship Id="rId1"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93332" y="2928620"/>
            <a:ext cx="11925018" cy="1188720"/>
          </a:xfrm>
          <a:prstGeom prst="rect">
            <a:avLst/>
          </a:prstGeom>
        </p:spPr>
        <p:txBody>
          <a:bodyPr wrap="square">
            <a:spAutoFit/>
          </a:bodyPr>
          <a:lstStyle/>
          <a:p>
            <a:pPr>
              <a:lnSpc>
                <a:spcPct val="150000"/>
              </a:lnSpc>
              <a:defRPr/>
            </a:pPr>
            <a:r>
              <a:rPr lang="zh-CN" altLang="en-US" sz="4800" dirty="0">
                <a:solidFill>
                  <a:schemeClr val="bg1"/>
                </a:solidFill>
                <a:latin typeface="楷体" panose="02010609060101010101" pitchFamily="49" charset="-122"/>
                <a:ea typeface="楷体" panose="02010609060101010101" pitchFamily="49" charset="-122"/>
              </a:rPr>
              <a:t>子任务</a:t>
            </a:r>
            <a:r>
              <a:rPr lang="en-US" altLang="zh-CN" sz="4800" dirty="0">
                <a:solidFill>
                  <a:schemeClr val="bg1"/>
                </a:solidFill>
                <a:latin typeface="楷体" panose="02010609060101010101" pitchFamily="49" charset="-122"/>
                <a:ea typeface="楷体" panose="02010609060101010101" pitchFamily="49" charset="-122"/>
              </a:rPr>
              <a:t>1</a:t>
            </a:r>
            <a:r>
              <a:rPr lang="zh-CN" altLang="en-US" sz="4800" dirty="0">
                <a:solidFill>
                  <a:schemeClr val="bg1"/>
                </a:solidFill>
                <a:latin typeface="楷体" panose="02010609060101010101" pitchFamily="49" charset="-122"/>
                <a:ea typeface="楷体" panose="02010609060101010101" pitchFamily="49" charset="-122"/>
              </a:rPr>
              <a:t>：无时限电流速断保护（电流</a:t>
            </a:r>
            <a:r>
              <a:rPr lang="en-US" altLang="zh-CN" sz="4800" dirty="0">
                <a:solidFill>
                  <a:schemeClr val="bg1"/>
                </a:solidFill>
                <a:latin typeface="楷体" panose="02010609060101010101" pitchFamily="49" charset="-122"/>
                <a:ea typeface="楷体" panose="02010609060101010101" pitchFamily="49" charset="-122"/>
              </a:rPr>
              <a:t>I</a:t>
            </a:r>
            <a:r>
              <a:rPr lang="zh-CN" altLang="en-US" sz="4800" dirty="0">
                <a:solidFill>
                  <a:schemeClr val="bg1"/>
                </a:solidFill>
                <a:latin typeface="楷体" panose="02010609060101010101" pitchFamily="49" charset="-122"/>
                <a:ea typeface="楷体" panose="02010609060101010101" pitchFamily="49" charset="-122"/>
              </a:rPr>
              <a:t>段）</a:t>
            </a:r>
            <a:endParaRPr lang="zh-CN" altLang="en-US" sz="4800" dirty="0">
              <a:solidFill>
                <a:schemeClr val="bg1"/>
              </a:solidFill>
              <a:latin typeface="楷体" panose="02010609060101010101" pitchFamily="49" charset="-122"/>
              <a:ea typeface="楷体" panose="02010609060101010101" pitchFamily="49" charset="-122"/>
            </a:endParaRPr>
          </a:p>
        </p:txBody>
      </p:sp>
      <p:pic>
        <p:nvPicPr>
          <p:cNvPr id="4" name="图片 3" descr="QQ图片20170607103558.png"/>
          <p:cNvPicPr>
            <a:picLocks noChangeAspect="1"/>
          </p:cNvPicPr>
          <p:nvPr/>
        </p:nvPicPr>
        <p:blipFill>
          <a:blip r:embed="rId1" cstate="print"/>
          <a:stretch>
            <a:fillRect/>
          </a:stretch>
        </p:blipFill>
        <p:spPr>
          <a:xfrm>
            <a:off x="-6027" y="2"/>
            <a:ext cx="12213210" cy="6879423"/>
          </a:xfrm>
          <a:prstGeom prst="rect">
            <a:avLst/>
          </a:prstGeom>
        </p:spPr>
      </p:pic>
      <p:sp>
        <p:nvSpPr>
          <p:cNvPr id="5" name="矩形 4"/>
          <p:cNvSpPr/>
          <p:nvPr/>
        </p:nvSpPr>
        <p:spPr>
          <a:xfrm>
            <a:off x="1193165" y="2917190"/>
            <a:ext cx="10946130" cy="1198880"/>
          </a:xfrm>
          <a:prstGeom prst="rect">
            <a:avLst/>
          </a:prstGeom>
        </p:spPr>
        <p:txBody>
          <a:bodyPr wrap="square">
            <a:spAutoFit/>
          </a:bodyPr>
          <a:lstStyle/>
          <a:p>
            <a:pPr>
              <a:lnSpc>
                <a:spcPct val="150000"/>
              </a:lnSpc>
              <a:defRPr/>
            </a:pPr>
            <a:r>
              <a:rPr lang="en-US" altLang="zh-CN" sz="4800" dirty="0">
                <a:solidFill>
                  <a:schemeClr val="bg1"/>
                </a:solidFill>
                <a:latin typeface="楷体" panose="02010609060101010101" pitchFamily="49" charset="-122"/>
                <a:ea typeface="楷体" panose="02010609060101010101" pitchFamily="49" charset="-122"/>
                <a:sym typeface="+mn-ea"/>
              </a:rPr>
              <a:t>   </a:t>
            </a:r>
            <a:r>
              <a:rPr lang="zh-CN" altLang="en-US" sz="4800" dirty="0">
                <a:solidFill>
                  <a:schemeClr val="bg1"/>
                </a:solidFill>
                <a:latin typeface="楷体" panose="02010609060101010101" pitchFamily="49" charset="-122"/>
                <a:ea typeface="楷体" panose="02010609060101010101" pitchFamily="49" charset="-122"/>
                <a:sym typeface="+mn-ea"/>
              </a:rPr>
              <a:t>双侧电源网络的方向电流保护</a:t>
            </a:r>
            <a:endParaRPr lang="zh-CN" altLang="en-US" sz="4800" dirty="0">
              <a:solidFill>
                <a:schemeClr val="bg1"/>
              </a:solidFill>
              <a:latin typeface="楷体" panose="02010609060101010101" pitchFamily="49" charset="-122"/>
              <a:ea typeface="楷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478790" y="1196975"/>
            <a:ext cx="10873105" cy="47523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 Box 44"/>
          <p:cNvSpPr txBox="1">
            <a:spLocks noChangeArrowheads="1"/>
          </p:cNvSpPr>
          <p:nvPr/>
        </p:nvSpPr>
        <p:spPr bwMode="auto">
          <a:xfrm>
            <a:off x="857295" y="1236251"/>
            <a:ext cx="9361039" cy="435546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65000"/>
              </a:lnSpc>
            </a:pPr>
            <a:r>
              <a:rPr lang="en-US" altLang="zh-CN" sz="2400" dirty="0">
                <a:latin typeface="隶书" panose="02010509060101010101" pitchFamily="49" charset="-122"/>
                <a:ea typeface="楷体" panose="02010609060101010101" pitchFamily="49" charset="-122"/>
              </a:rPr>
              <a:t>    </a:t>
            </a:r>
            <a:r>
              <a:rPr lang="zh-CN" altLang="en-US" sz="2400" dirty="0">
                <a:solidFill>
                  <a:schemeClr val="tx1"/>
                </a:solidFill>
                <a:effectLst>
                  <a:outerShdw blurRad="38100" dist="19050" dir="2700000" algn="tl" rotWithShape="0">
                    <a:schemeClr val="dk1">
                      <a:alpha val="40000"/>
                    </a:schemeClr>
                  </a:outerShdw>
                </a:effectLst>
                <a:latin typeface="宋体" panose="02010600030101010101" pitchFamily="2" charset="-122"/>
              </a:rPr>
              <a:t>功率方向继电器的作用是测量送入继电器的电压</a:t>
            </a:r>
            <a:r>
              <a:rPr lang="en-US" altLang="zh-CN" sz="2400" dirty="0">
                <a:solidFill>
                  <a:schemeClr val="tx1"/>
                </a:solidFill>
                <a:effectLst>
                  <a:outerShdw blurRad="38100" dist="19050" dir="2700000" algn="tl" rotWithShape="0">
                    <a:schemeClr val="dk1">
                      <a:alpha val="40000"/>
                    </a:schemeClr>
                  </a:outerShdw>
                </a:effectLst>
                <a:latin typeface="宋体" panose="02010600030101010101" pitchFamily="2" charset="-122"/>
              </a:rPr>
              <a:t>U</a:t>
            </a:r>
            <a:r>
              <a:rPr lang="en-US" altLang="zh-CN" sz="1400" dirty="0">
                <a:solidFill>
                  <a:schemeClr val="tx1"/>
                </a:solidFill>
                <a:effectLst>
                  <a:outerShdw blurRad="38100" dist="19050" dir="2700000" algn="tl" rotWithShape="0">
                    <a:schemeClr val="dk1">
                      <a:alpha val="40000"/>
                    </a:schemeClr>
                  </a:outerShdw>
                </a:effectLst>
                <a:latin typeface="宋体" panose="02010600030101010101" pitchFamily="2" charset="-122"/>
              </a:rPr>
              <a:t>K</a:t>
            </a:r>
            <a:r>
              <a:rPr lang="zh-CN" altLang="en-US" sz="2400" dirty="0">
                <a:solidFill>
                  <a:schemeClr val="tx1"/>
                </a:solidFill>
                <a:effectLst>
                  <a:outerShdw blurRad="38100" dist="19050" dir="2700000" algn="tl" rotWithShape="0">
                    <a:schemeClr val="dk1">
                      <a:alpha val="40000"/>
                    </a:schemeClr>
                  </a:outerShdw>
                </a:effectLst>
                <a:latin typeface="宋体" panose="02010600030101010101" pitchFamily="2" charset="-122"/>
              </a:rPr>
              <a:t>和电流</a:t>
            </a:r>
            <a:r>
              <a:rPr lang="en-US" altLang="zh-CN" sz="2400" dirty="0">
                <a:solidFill>
                  <a:schemeClr val="tx1"/>
                </a:solidFill>
                <a:effectLst>
                  <a:outerShdw blurRad="38100" dist="19050" dir="2700000" algn="tl" rotWithShape="0">
                    <a:schemeClr val="dk1">
                      <a:alpha val="40000"/>
                    </a:schemeClr>
                  </a:outerShdw>
                </a:effectLst>
                <a:latin typeface="宋体" panose="02010600030101010101" pitchFamily="2" charset="-122"/>
              </a:rPr>
              <a:t>I</a:t>
            </a:r>
            <a:r>
              <a:rPr lang="en-US" altLang="zh-CN" sz="1400" dirty="0">
                <a:solidFill>
                  <a:schemeClr val="tx1"/>
                </a:solidFill>
                <a:effectLst>
                  <a:outerShdw blurRad="38100" dist="19050" dir="2700000" algn="tl" rotWithShape="0">
                    <a:schemeClr val="dk1">
                      <a:alpha val="40000"/>
                    </a:schemeClr>
                  </a:outerShdw>
                </a:effectLst>
                <a:latin typeface="宋体" panose="02010600030101010101" pitchFamily="2" charset="-122"/>
              </a:rPr>
              <a:t>K</a:t>
            </a:r>
            <a:r>
              <a:rPr lang="zh-CN" altLang="en-US" sz="2400" dirty="0">
                <a:solidFill>
                  <a:schemeClr val="tx1"/>
                </a:solidFill>
                <a:effectLst>
                  <a:outerShdw blurRad="38100" dist="19050" dir="2700000" algn="tl" rotWithShape="0">
                    <a:schemeClr val="dk1">
                      <a:alpha val="40000"/>
                    </a:schemeClr>
                  </a:outerShdw>
                </a:effectLst>
                <a:latin typeface="宋体" panose="02010600030101010101" pitchFamily="2" charset="-122"/>
              </a:rPr>
              <a:t>之间的相位，以判别功率的方向。方向元件（功率方向继电器）之所以能判别正，反向故障时，保护安装处的母线残压与被保护线路上的电流之间相位关系不同。方向元件正是根据这种不同来识别正，反方向故障的。</a:t>
            </a:r>
            <a:endParaRPr lang="zh-CN" altLang="en-US" sz="2400" dirty="0">
              <a:solidFill>
                <a:schemeClr val="tx1"/>
              </a:solidFill>
              <a:effectLst>
                <a:outerShdw blurRad="38100" dist="19050" dir="2700000" algn="tl" rotWithShape="0">
                  <a:schemeClr val="dk1">
                    <a:alpha val="40000"/>
                  </a:schemeClr>
                </a:outerShdw>
              </a:effectLst>
              <a:latin typeface="宋体" panose="02010600030101010101" pitchFamily="2" charset="-122"/>
            </a:endParaRPr>
          </a:p>
          <a:p>
            <a:pPr algn="just" eaLnBrk="1" hangingPunct="1">
              <a:lnSpc>
                <a:spcPct val="165000"/>
              </a:lnSpc>
            </a:pPr>
            <a:r>
              <a:rPr lang="zh-CN" altLang="en-US" sz="2400" dirty="0">
                <a:solidFill>
                  <a:schemeClr val="tx1"/>
                </a:solidFill>
                <a:effectLst>
                  <a:outerShdw blurRad="38100" dist="19050" dir="2700000" algn="tl" rotWithShape="0">
                    <a:schemeClr val="dk1">
                      <a:alpha val="40000"/>
                    </a:schemeClr>
                  </a:outerShdw>
                </a:effectLst>
                <a:latin typeface="宋体" panose="02010600030101010101" pitchFamily="2" charset="-122"/>
              </a:rPr>
              <a:t>    正方向故障，功率从母线流向线路时就动作；反方向故障，功率从线路流向母线时不动作。仍以</a:t>
            </a:r>
            <a:r>
              <a:rPr lang="en-US" altLang="zh-CN" sz="2400" dirty="0">
                <a:solidFill>
                  <a:schemeClr val="tx1"/>
                </a:solidFill>
                <a:effectLst>
                  <a:outerShdw blurRad="38100" dist="19050" dir="2700000" algn="tl" rotWithShape="0">
                    <a:schemeClr val="dk1">
                      <a:alpha val="40000"/>
                    </a:schemeClr>
                  </a:outerShdw>
                </a:effectLst>
                <a:latin typeface="宋体" panose="02010600030101010101" pitchFamily="2" charset="-122"/>
              </a:rPr>
              <a:t>QF3</a:t>
            </a:r>
            <a:r>
              <a:rPr lang="zh-CN" altLang="en-US" sz="2400" dirty="0">
                <a:solidFill>
                  <a:schemeClr val="tx1"/>
                </a:solidFill>
                <a:effectLst>
                  <a:outerShdw blurRad="38100" dist="19050" dir="2700000" algn="tl" rotWithShape="0">
                    <a:schemeClr val="dk1">
                      <a:alpha val="40000"/>
                    </a:schemeClr>
                  </a:outerShdw>
                </a:effectLst>
                <a:latin typeface="宋体" panose="02010600030101010101" pitchFamily="2" charset="-122"/>
              </a:rPr>
              <a:t>上的保护为分析对象。</a:t>
            </a:r>
            <a:endParaRPr lang="zh-CN" altLang="en-US" sz="2400" dirty="0">
              <a:solidFill>
                <a:schemeClr val="tx1"/>
              </a:solidFill>
              <a:effectLst>
                <a:outerShdw blurRad="38100" dist="19050" dir="2700000" algn="tl" rotWithShape="0">
                  <a:schemeClr val="dk1">
                    <a:alpha val="40000"/>
                  </a:schemeClr>
                </a:outerShdw>
              </a:effectLst>
              <a:latin typeface="宋体" panose="02010600030101010101" pitchFamily="2" charset="-122"/>
            </a:endParaRPr>
          </a:p>
        </p:txBody>
      </p:sp>
      <p:sp>
        <p:nvSpPr>
          <p:cNvPr id="3" name="文本框 2"/>
          <p:cNvSpPr txBox="1"/>
          <p:nvPr/>
        </p:nvSpPr>
        <p:spPr>
          <a:xfrm>
            <a:off x="4044315" y="3479800"/>
            <a:ext cx="4610100" cy="368300"/>
          </a:xfrm>
          <a:prstGeom prst="rect">
            <a:avLst/>
          </a:prstGeom>
          <a:noFill/>
        </p:spPr>
        <p:txBody>
          <a:bodyPr wrap="square" rtlCol="0" anchor="t">
            <a:spAutoFit/>
          </a:bodyPr>
          <a:lstStyle/>
          <a:p>
            <a:r>
              <a:rPr lang="zh-CN" altLang="en-US">
                <a:sym typeface="+mn-ea"/>
              </a:rPr>
              <a:t> </a:t>
            </a:r>
            <a:endParaRPr lang="zh-CN" altLang="en-US"/>
          </a:p>
        </p:txBody>
      </p:sp>
      <p:sp>
        <p:nvSpPr>
          <p:cNvPr id="2" name="标题 22"/>
          <p:cNvSpPr txBox="1"/>
          <p:nvPr/>
        </p:nvSpPr>
        <p:spPr>
          <a:xfrm>
            <a:off x="346710" y="194310"/>
            <a:ext cx="5682615" cy="575945"/>
          </a:xfrm>
          <a:prstGeom prst="rect">
            <a:avLst/>
          </a:prstGeom>
        </p:spPr>
        <p:txBody>
          <a:bodyPr>
            <a:noAutofit/>
          </a:bodyPr>
          <a:lstStyle/>
          <a:p>
            <a:pPr>
              <a:spcBef>
                <a:spcPct val="0"/>
              </a:spcBef>
              <a:defRPr/>
            </a:pPr>
            <a:r>
              <a:rPr lang="zh-CN" altLang="en-US" sz="2800" b="1" dirty="0">
                <a:solidFill>
                  <a:srgbClr val="FF0000"/>
                </a:solidFill>
                <a:latin typeface="楷体" panose="02010609060101010101" pitchFamily="49" charset="-122"/>
                <a:ea typeface="楷体" panose="02010609060101010101" pitchFamily="49" charset="-122"/>
                <a:cs typeface="+mj-cs"/>
              </a:rPr>
              <a:t>功率方向继电器的结构和工作原理</a:t>
            </a:r>
            <a:endParaRPr lang="zh-CN" altLang="en-US" sz="2800" b="1" dirty="0">
              <a:solidFill>
                <a:srgbClr val="FF0000"/>
              </a:solidFill>
              <a:latin typeface="楷体" panose="02010609060101010101" pitchFamily="49" charset="-122"/>
              <a:ea typeface="楷体" panose="02010609060101010101" pitchFamily="49" charset="-122"/>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715645" y="2718435"/>
            <a:ext cx="561340" cy="57086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a:t>
            </a:r>
            <a:endParaRPr lang="en-US" altLang="zh-CN"/>
          </a:p>
        </p:txBody>
      </p:sp>
      <p:cxnSp>
        <p:nvCxnSpPr>
          <p:cNvPr id="6" name="直接连接符 5"/>
          <p:cNvCxnSpPr>
            <a:stCxn id="5" idx="6"/>
          </p:cNvCxnSpPr>
          <p:nvPr/>
        </p:nvCxnSpPr>
        <p:spPr>
          <a:xfrm>
            <a:off x="1276985" y="3003550"/>
            <a:ext cx="39243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669415" y="2718435"/>
            <a:ext cx="0" cy="62738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674495" y="3002915"/>
            <a:ext cx="556260" cy="1270"/>
          </a:xfrm>
          <a:prstGeom prst="line">
            <a:avLst/>
          </a:prstGeom>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2117090" y="2886710"/>
            <a:ext cx="246380" cy="36576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cxnSp>
        <p:nvCxnSpPr>
          <p:cNvPr id="13" name="直接连接符 12"/>
          <p:cNvCxnSpPr/>
          <p:nvPr/>
        </p:nvCxnSpPr>
        <p:spPr>
          <a:xfrm flipH="1">
            <a:off x="2286635" y="3003550"/>
            <a:ext cx="448945" cy="285115"/>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735580" y="3002915"/>
            <a:ext cx="1066165" cy="1270"/>
          </a:xfrm>
          <a:prstGeom prst="line">
            <a:avLst/>
          </a:prstGeom>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8296910" y="2847340"/>
            <a:ext cx="246380" cy="36576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16" name="文本框 15"/>
          <p:cNvSpPr txBox="1"/>
          <p:nvPr/>
        </p:nvSpPr>
        <p:spPr>
          <a:xfrm>
            <a:off x="6869430" y="2847340"/>
            <a:ext cx="246380" cy="36576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17" name="文本框 16"/>
          <p:cNvSpPr txBox="1"/>
          <p:nvPr/>
        </p:nvSpPr>
        <p:spPr>
          <a:xfrm>
            <a:off x="3716655" y="2858770"/>
            <a:ext cx="246380" cy="36576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18" name="文本框 17"/>
          <p:cNvSpPr txBox="1"/>
          <p:nvPr/>
        </p:nvSpPr>
        <p:spPr>
          <a:xfrm>
            <a:off x="6171565" y="2854325"/>
            <a:ext cx="246380" cy="36576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19" name="文本框 18"/>
          <p:cNvSpPr txBox="1"/>
          <p:nvPr/>
        </p:nvSpPr>
        <p:spPr>
          <a:xfrm>
            <a:off x="4711700" y="2858135"/>
            <a:ext cx="246380" cy="36576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cxnSp>
        <p:nvCxnSpPr>
          <p:cNvPr id="20" name="直接连接符 19"/>
          <p:cNvCxnSpPr/>
          <p:nvPr/>
        </p:nvCxnSpPr>
        <p:spPr>
          <a:xfrm flipV="1">
            <a:off x="4039870" y="3003550"/>
            <a:ext cx="435610" cy="292735"/>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461510" y="3002915"/>
            <a:ext cx="182245" cy="12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643755" y="2726055"/>
            <a:ext cx="0" cy="570865"/>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617720" y="3002915"/>
            <a:ext cx="194310" cy="12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4924425" y="3002915"/>
            <a:ext cx="372745" cy="2863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297170" y="2995930"/>
            <a:ext cx="981075" cy="69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6365875" y="3010535"/>
            <a:ext cx="372745" cy="2863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6738620" y="2995930"/>
            <a:ext cx="130810" cy="69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869430" y="2747010"/>
            <a:ext cx="0" cy="570865"/>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6869430" y="2988945"/>
            <a:ext cx="130810" cy="69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7046595" y="3002915"/>
            <a:ext cx="372745" cy="2863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7419340" y="3000375"/>
            <a:ext cx="981075" cy="69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8401050" y="3010535"/>
            <a:ext cx="372745" cy="2863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8773795" y="3003550"/>
            <a:ext cx="130810" cy="6985"/>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903970" y="2747010"/>
            <a:ext cx="0" cy="570865"/>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8903970" y="3000375"/>
            <a:ext cx="130810" cy="6985"/>
          </a:xfrm>
          <a:prstGeom prst="line">
            <a:avLst/>
          </a:prstGeom>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a:off x="9034780" y="2726055"/>
            <a:ext cx="561340" cy="570865"/>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a:t>
            </a:r>
            <a:endParaRPr lang="en-US" altLang="zh-CN"/>
          </a:p>
        </p:txBody>
      </p:sp>
      <p:sp>
        <p:nvSpPr>
          <p:cNvPr id="57" name="文本框 56"/>
          <p:cNvSpPr txBox="1"/>
          <p:nvPr/>
        </p:nvSpPr>
        <p:spPr>
          <a:xfrm>
            <a:off x="4039870" y="2363470"/>
            <a:ext cx="310515" cy="457200"/>
          </a:xfrm>
          <a:prstGeom prst="rect">
            <a:avLst/>
          </a:prstGeom>
          <a:noFill/>
          <a:ln w="19050" cap="flat" cmpd="sng">
            <a:solidFill>
              <a:schemeClr val="tx1"/>
            </a:solidFill>
            <a:prstDash val="solid"/>
            <a:miter/>
            <a:headEnd type="none" w="med" len="med"/>
            <a:tailEnd type="none" w="med" len="med"/>
          </a:ln>
        </p:spPr>
        <p:txBody>
          <a:bodyPr wrap="square">
            <a:spAutoFit/>
          </a:bodyPr>
          <a:lstStyle/>
          <a:p>
            <a:pPr lvl="0" algn="ctr">
              <a:spcBef>
                <a:spcPct val="50000"/>
              </a:spcBef>
            </a:pPr>
            <a:r>
              <a:rPr lang="en-US" altLang="zh-CN" sz="2400" b="1">
                <a:latin typeface="黑体" panose="02010609060101010101" charset="-122"/>
                <a:ea typeface="黑体" panose="02010609060101010101" charset="-122"/>
              </a:rPr>
              <a:t>P</a:t>
            </a:r>
            <a:endParaRPr lang="en-US" altLang="zh-CN" sz="2400" b="1">
              <a:latin typeface="黑体" panose="02010609060101010101" charset="-122"/>
              <a:ea typeface="黑体" panose="02010609060101010101" charset="-122"/>
            </a:endParaRPr>
          </a:p>
        </p:txBody>
      </p:sp>
      <p:sp>
        <p:nvSpPr>
          <p:cNvPr id="71" name="文本框 70"/>
          <p:cNvSpPr txBox="1"/>
          <p:nvPr/>
        </p:nvSpPr>
        <p:spPr>
          <a:xfrm>
            <a:off x="3719830" y="2433955"/>
            <a:ext cx="243205" cy="368300"/>
          </a:xfrm>
          <a:prstGeom prst="rect">
            <a:avLst/>
          </a:prstGeom>
          <a:noFill/>
        </p:spPr>
        <p:txBody>
          <a:bodyPr wrap="square" rtlCol="0">
            <a:spAutoFit/>
          </a:bodyPr>
          <a:lstStyle/>
          <a:p>
            <a:r>
              <a:rPr lang="en-US" altLang="zh-CN"/>
              <a:t>2</a:t>
            </a:r>
            <a:endParaRPr lang="en-US" altLang="zh-CN"/>
          </a:p>
        </p:txBody>
      </p:sp>
      <p:sp>
        <p:nvSpPr>
          <p:cNvPr id="77" name="文本框 76"/>
          <p:cNvSpPr txBox="1"/>
          <p:nvPr/>
        </p:nvSpPr>
        <p:spPr>
          <a:xfrm>
            <a:off x="8420100" y="3346450"/>
            <a:ext cx="967740" cy="368300"/>
          </a:xfrm>
          <a:prstGeom prst="rect">
            <a:avLst/>
          </a:prstGeom>
          <a:noFill/>
        </p:spPr>
        <p:txBody>
          <a:bodyPr wrap="square" rtlCol="0">
            <a:spAutoFit/>
          </a:bodyPr>
          <a:lstStyle/>
          <a:p>
            <a:r>
              <a:rPr lang="en-US" altLang="zh-CN"/>
              <a:t>QF6</a:t>
            </a:r>
            <a:endParaRPr lang="en-US" altLang="zh-CN"/>
          </a:p>
        </p:txBody>
      </p:sp>
      <p:sp>
        <p:nvSpPr>
          <p:cNvPr id="78" name="文本框 77"/>
          <p:cNvSpPr txBox="1"/>
          <p:nvPr/>
        </p:nvSpPr>
        <p:spPr>
          <a:xfrm>
            <a:off x="6918325" y="3317875"/>
            <a:ext cx="630555" cy="368300"/>
          </a:xfrm>
          <a:prstGeom prst="rect">
            <a:avLst/>
          </a:prstGeom>
          <a:noFill/>
        </p:spPr>
        <p:txBody>
          <a:bodyPr wrap="square" rtlCol="0">
            <a:spAutoFit/>
          </a:bodyPr>
          <a:lstStyle/>
          <a:p>
            <a:r>
              <a:rPr lang="en-US" altLang="zh-CN"/>
              <a:t>QF5</a:t>
            </a:r>
            <a:endParaRPr lang="en-US" altLang="zh-CN"/>
          </a:p>
        </p:txBody>
      </p:sp>
      <p:sp>
        <p:nvSpPr>
          <p:cNvPr id="79" name="文本框 78"/>
          <p:cNvSpPr txBox="1"/>
          <p:nvPr/>
        </p:nvSpPr>
        <p:spPr>
          <a:xfrm>
            <a:off x="6278245" y="3317875"/>
            <a:ext cx="630555" cy="368300"/>
          </a:xfrm>
          <a:prstGeom prst="rect">
            <a:avLst/>
          </a:prstGeom>
          <a:noFill/>
        </p:spPr>
        <p:txBody>
          <a:bodyPr wrap="square" rtlCol="0">
            <a:spAutoFit/>
          </a:bodyPr>
          <a:lstStyle/>
          <a:p>
            <a:r>
              <a:rPr lang="en-US" altLang="zh-CN"/>
              <a:t>QF4</a:t>
            </a:r>
            <a:endParaRPr lang="en-US" altLang="zh-CN"/>
          </a:p>
        </p:txBody>
      </p:sp>
      <p:sp>
        <p:nvSpPr>
          <p:cNvPr id="80" name="文本框 79"/>
          <p:cNvSpPr txBox="1"/>
          <p:nvPr/>
        </p:nvSpPr>
        <p:spPr>
          <a:xfrm>
            <a:off x="4812030" y="3296920"/>
            <a:ext cx="630555" cy="368300"/>
          </a:xfrm>
          <a:prstGeom prst="rect">
            <a:avLst/>
          </a:prstGeom>
          <a:noFill/>
        </p:spPr>
        <p:txBody>
          <a:bodyPr wrap="square" rtlCol="0">
            <a:spAutoFit/>
          </a:bodyPr>
          <a:lstStyle/>
          <a:p>
            <a:r>
              <a:rPr lang="en-US" altLang="zh-CN"/>
              <a:t>QF3</a:t>
            </a:r>
            <a:endParaRPr lang="en-US" altLang="zh-CN"/>
          </a:p>
        </p:txBody>
      </p:sp>
      <p:sp>
        <p:nvSpPr>
          <p:cNvPr id="81" name="文本框 80"/>
          <p:cNvSpPr txBox="1"/>
          <p:nvPr/>
        </p:nvSpPr>
        <p:spPr>
          <a:xfrm>
            <a:off x="3830955" y="3346450"/>
            <a:ext cx="630555" cy="368300"/>
          </a:xfrm>
          <a:prstGeom prst="rect">
            <a:avLst/>
          </a:prstGeom>
          <a:noFill/>
        </p:spPr>
        <p:txBody>
          <a:bodyPr wrap="square" rtlCol="0">
            <a:spAutoFit/>
          </a:bodyPr>
          <a:lstStyle/>
          <a:p>
            <a:r>
              <a:rPr lang="en-US" altLang="zh-CN"/>
              <a:t>QF2</a:t>
            </a:r>
            <a:endParaRPr lang="en-US" altLang="zh-CN"/>
          </a:p>
        </p:txBody>
      </p:sp>
      <p:sp>
        <p:nvSpPr>
          <p:cNvPr id="83" name="文本框 82"/>
          <p:cNvSpPr txBox="1"/>
          <p:nvPr/>
        </p:nvSpPr>
        <p:spPr>
          <a:xfrm>
            <a:off x="2195830" y="3317875"/>
            <a:ext cx="630555" cy="368300"/>
          </a:xfrm>
          <a:prstGeom prst="rect">
            <a:avLst/>
          </a:prstGeom>
          <a:noFill/>
        </p:spPr>
        <p:txBody>
          <a:bodyPr wrap="square" rtlCol="0">
            <a:spAutoFit/>
          </a:bodyPr>
          <a:lstStyle/>
          <a:p>
            <a:r>
              <a:rPr lang="en-US" altLang="zh-CN"/>
              <a:t>QF1</a:t>
            </a:r>
            <a:endParaRPr lang="en-US" altLang="zh-CN"/>
          </a:p>
        </p:txBody>
      </p:sp>
      <p:cxnSp>
        <p:nvCxnSpPr>
          <p:cNvPr id="4" name="直接箭头连接符 3"/>
          <p:cNvCxnSpPr/>
          <p:nvPr/>
        </p:nvCxnSpPr>
        <p:spPr>
          <a:xfrm>
            <a:off x="4082415" y="2433320"/>
            <a:ext cx="224155" cy="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grpSp>
        <p:nvGrpSpPr>
          <p:cNvPr id="62" name="组合 61"/>
          <p:cNvGrpSpPr/>
          <p:nvPr/>
        </p:nvGrpSpPr>
        <p:grpSpPr>
          <a:xfrm>
            <a:off x="5442326" y="2298609"/>
            <a:ext cx="453059" cy="712120"/>
            <a:chOff x="3273" y="1006"/>
            <a:chExt cx="366" cy="566"/>
          </a:xfrm>
        </p:grpSpPr>
        <p:graphicFrame>
          <p:nvGraphicFramePr>
            <p:cNvPr id="63" name="对象 62"/>
            <p:cNvGraphicFramePr/>
            <p:nvPr/>
          </p:nvGraphicFramePr>
          <p:xfrm>
            <a:off x="3465" y="1162"/>
            <a:ext cx="174" cy="410"/>
          </p:xfrm>
          <a:graphic>
            <a:graphicData uri="http://schemas.openxmlformats.org/presentationml/2006/ole">
              <mc:AlternateContent xmlns:mc="http://schemas.openxmlformats.org/markup-compatibility/2006">
                <mc:Choice xmlns:v="urn:schemas-microsoft-com:vml" Requires="v">
                  <p:oleObj spid="_x0000_s1029" name="" r:id="rId1" imgW="180975" imgH="414655" progId="Visio.Drawing.11">
                    <p:embed/>
                  </p:oleObj>
                </mc:Choice>
                <mc:Fallback>
                  <p:oleObj name="" r:id="rId1" imgW="180975" imgH="414655" progId="Visio.Drawing.11">
                    <p:embed/>
                    <p:pic>
                      <p:nvPicPr>
                        <p:cNvPr id="0" name="图片 3106"/>
                        <p:cNvPicPr/>
                        <p:nvPr/>
                      </p:nvPicPr>
                      <p:blipFill>
                        <a:blip r:embed="rId2">
                          <a:clrChange>
                            <a:clrFrom>
                              <a:srgbClr val="FF0000"/>
                            </a:clrFrom>
                            <a:clrTo>
                              <a:srgbClr val="FF0000"/>
                            </a:clrTo>
                          </a:clrChange>
                        </a:blip>
                        <a:stretch>
                          <a:fillRect/>
                        </a:stretch>
                      </p:blipFill>
                      <p:spPr>
                        <a:xfrm>
                          <a:off x="3465" y="1162"/>
                          <a:ext cx="174" cy="410"/>
                        </a:xfrm>
                        <a:prstGeom prst="rect">
                          <a:avLst/>
                        </a:prstGeom>
                        <a:noFill/>
                        <a:ln w="38100">
                          <a:noFill/>
                          <a:miter/>
                        </a:ln>
                      </p:spPr>
                    </p:pic>
                  </p:oleObj>
                </mc:Fallback>
              </mc:AlternateContent>
            </a:graphicData>
          </a:graphic>
        </p:graphicFrame>
        <p:sp>
          <p:nvSpPr>
            <p:cNvPr id="65" name="文本框 64"/>
            <p:cNvSpPr txBox="1"/>
            <p:nvPr/>
          </p:nvSpPr>
          <p:spPr>
            <a:xfrm>
              <a:off x="3273" y="1006"/>
              <a:ext cx="201" cy="509"/>
            </a:xfrm>
            <a:prstGeom prst="rect">
              <a:avLst/>
            </a:prstGeom>
            <a:noFill/>
            <a:ln w="9525">
              <a:noFill/>
            </a:ln>
          </p:spPr>
          <p:txBody>
            <a:bodyPr wrap="square">
              <a:spAutoFit/>
            </a:bodyPr>
            <a:lstStyle/>
            <a:p>
              <a:pPr lvl="0">
                <a:spcBef>
                  <a:spcPct val="50000"/>
                </a:spcBef>
              </a:pPr>
              <a:r>
                <a:rPr lang="en-US" altLang="zh-CN" b="1">
                  <a:solidFill>
                    <a:srgbClr val="FF0000"/>
                  </a:solidFill>
                  <a:latin typeface="Arial" panose="020B0604020202020204" pitchFamily="34" charset="0"/>
                  <a:ea typeface="宋体" panose="02010600030101010101" pitchFamily="2" charset="-122"/>
                </a:rPr>
                <a:t>k1</a:t>
              </a:r>
              <a:endParaRPr lang="en-US" altLang="zh-CN" b="1">
                <a:solidFill>
                  <a:srgbClr val="FF0000"/>
                </a:solidFill>
                <a:latin typeface="Arial" panose="020B0604020202020204" pitchFamily="34" charset="0"/>
                <a:ea typeface="宋体" panose="02010600030101010101" pitchFamily="2" charset="-122"/>
              </a:endParaRPr>
            </a:p>
          </p:txBody>
        </p:sp>
      </p:grpSp>
      <p:grpSp>
        <p:nvGrpSpPr>
          <p:cNvPr id="9" name="组合 8"/>
          <p:cNvGrpSpPr/>
          <p:nvPr/>
        </p:nvGrpSpPr>
        <p:grpSpPr>
          <a:xfrm>
            <a:off x="2826728" y="2364033"/>
            <a:ext cx="549613" cy="646695"/>
            <a:chOff x="3195" y="1058"/>
            <a:chExt cx="444" cy="514"/>
          </a:xfrm>
        </p:grpSpPr>
        <p:graphicFrame>
          <p:nvGraphicFramePr>
            <p:cNvPr id="10" name="对象 9"/>
            <p:cNvGraphicFramePr/>
            <p:nvPr/>
          </p:nvGraphicFramePr>
          <p:xfrm>
            <a:off x="3465" y="1162"/>
            <a:ext cx="174" cy="410"/>
          </p:xfrm>
          <a:graphic>
            <a:graphicData uri="http://schemas.openxmlformats.org/presentationml/2006/ole">
              <mc:AlternateContent xmlns:mc="http://schemas.openxmlformats.org/markup-compatibility/2006">
                <mc:Choice xmlns:v="urn:schemas-microsoft-com:vml" Requires="v">
                  <p:oleObj spid="_x0000_s1030" name="" r:id="rId3" imgW="180975" imgH="414655" progId="Visio.Drawing.11">
                    <p:embed/>
                  </p:oleObj>
                </mc:Choice>
                <mc:Fallback>
                  <p:oleObj name="" r:id="rId3" imgW="180975" imgH="414655" progId="Visio.Drawing.11">
                    <p:embed/>
                    <p:pic>
                      <p:nvPicPr>
                        <p:cNvPr id="0" name="图片 3106"/>
                        <p:cNvPicPr/>
                        <p:nvPr/>
                      </p:nvPicPr>
                      <p:blipFill>
                        <a:blip r:embed="rId2">
                          <a:clrChange>
                            <a:clrFrom>
                              <a:srgbClr val="FF0000"/>
                            </a:clrFrom>
                            <a:clrTo>
                              <a:srgbClr val="FF0000"/>
                            </a:clrTo>
                          </a:clrChange>
                        </a:blip>
                        <a:stretch>
                          <a:fillRect/>
                        </a:stretch>
                      </p:blipFill>
                      <p:spPr>
                        <a:xfrm>
                          <a:off x="3465" y="1162"/>
                          <a:ext cx="174" cy="410"/>
                        </a:xfrm>
                        <a:prstGeom prst="rect">
                          <a:avLst/>
                        </a:prstGeom>
                        <a:noFill/>
                        <a:ln w="38100">
                          <a:noFill/>
                          <a:miter/>
                        </a:ln>
                      </p:spPr>
                    </p:pic>
                  </p:oleObj>
                </mc:Fallback>
              </mc:AlternateContent>
            </a:graphicData>
          </a:graphic>
        </p:graphicFrame>
        <p:sp>
          <p:nvSpPr>
            <p:cNvPr id="26" name="文本框 25"/>
            <p:cNvSpPr txBox="1"/>
            <p:nvPr/>
          </p:nvSpPr>
          <p:spPr>
            <a:xfrm>
              <a:off x="3195" y="1058"/>
              <a:ext cx="270" cy="509"/>
            </a:xfrm>
            <a:prstGeom prst="rect">
              <a:avLst/>
            </a:prstGeom>
            <a:noFill/>
            <a:ln w="9525">
              <a:noFill/>
            </a:ln>
          </p:spPr>
          <p:txBody>
            <a:bodyPr wrap="square">
              <a:spAutoFit/>
            </a:bodyPr>
            <a:lstStyle/>
            <a:p>
              <a:pPr lvl="0">
                <a:spcBef>
                  <a:spcPct val="50000"/>
                </a:spcBef>
              </a:pPr>
              <a:r>
                <a:rPr lang="en-US" altLang="zh-CN" b="1">
                  <a:solidFill>
                    <a:srgbClr val="FF0000"/>
                  </a:solidFill>
                  <a:latin typeface="Arial" panose="020B0604020202020204" pitchFamily="34" charset="0"/>
                  <a:ea typeface="宋体" panose="02010600030101010101" pitchFamily="2" charset="-122"/>
                </a:rPr>
                <a:t>k2</a:t>
              </a:r>
              <a:endParaRPr lang="en-US" altLang="zh-CN" b="1">
                <a:solidFill>
                  <a:srgbClr val="FF0000"/>
                </a:solidFill>
                <a:latin typeface="Arial" panose="020B0604020202020204" pitchFamily="34" charset="0"/>
                <a:ea typeface="宋体" panose="02010600030101010101" pitchFamily="2" charset="-122"/>
              </a:endParaRPr>
            </a:p>
          </p:txBody>
        </p:sp>
      </p:grpSp>
      <p:sp>
        <p:nvSpPr>
          <p:cNvPr id="29" name="内容占位符 1"/>
          <p:cNvSpPr>
            <a:spLocks noGrp="1"/>
          </p:cNvSpPr>
          <p:nvPr/>
        </p:nvSpPr>
        <p:spPr>
          <a:xfrm>
            <a:off x="711089" y="83708"/>
            <a:ext cx="10513957" cy="4898260"/>
          </a:xfrm>
          <a:prstGeom prst="rect">
            <a:avLst/>
          </a:prstGeom>
        </p:spPr>
        <p:txBody>
          <a:bodyPr vert="horz" lIns="91425" tIns="45712" rIns="91425" bIns="45712" rtlCol="0">
            <a:normAutofit/>
          </a:bodyPr>
          <a:lstStyle>
            <a:lvl1pPr marL="342900" indent="-342900" algn="l" defTabSz="914400" rtl="0" eaLnBrk="1" latinLnBrk="0" hangingPunct="1">
              <a:lnSpc>
                <a:spcPct val="90000"/>
              </a:lnSpc>
              <a:spcBef>
                <a:spcPts val="1000"/>
              </a:spcBef>
              <a:buClr>
                <a:schemeClr val="accent1">
                  <a:lumMod val="50000"/>
                </a:schemeClr>
              </a:buClr>
              <a:buFont typeface="Wingdings" panose="05000000000000000000" pitchFamily="2" charset="2"/>
              <a:buChar char="n"/>
              <a:defRPr sz="2400" kern="1200">
                <a:solidFill>
                  <a:schemeClr val="accent1">
                    <a:lumMod val="75000"/>
                  </a:schemeClr>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257300" indent="-3429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zh-CN" altLang="en-US"/>
          </a:p>
        </p:txBody>
      </p:sp>
      <p:grpSp>
        <p:nvGrpSpPr>
          <p:cNvPr id="60" name="组合 59"/>
          <p:cNvGrpSpPr/>
          <p:nvPr/>
        </p:nvGrpSpPr>
        <p:grpSpPr>
          <a:xfrm>
            <a:off x="7167880" y="3989070"/>
            <a:ext cx="3361055" cy="2324735"/>
            <a:chOff x="11288" y="6282"/>
            <a:chExt cx="5293" cy="3661"/>
          </a:xfrm>
        </p:grpSpPr>
        <p:grpSp>
          <p:nvGrpSpPr>
            <p:cNvPr id="181283" name="组合 181282"/>
            <p:cNvGrpSpPr/>
            <p:nvPr/>
          </p:nvGrpSpPr>
          <p:grpSpPr>
            <a:xfrm>
              <a:off x="12225" y="6573"/>
              <a:ext cx="3432" cy="2315"/>
              <a:chOff x="3296" y="2736"/>
              <a:chExt cx="1373" cy="926"/>
            </a:xfrm>
          </p:grpSpPr>
          <p:sp>
            <p:nvSpPr>
              <p:cNvPr id="181265" name="直接连接符 181264"/>
              <p:cNvSpPr/>
              <p:nvPr/>
            </p:nvSpPr>
            <p:spPr>
              <a:xfrm flipV="1">
                <a:off x="3984" y="2736"/>
                <a:ext cx="0" cy="737"/>
              </a:xfrm>
              <a:prstGeom prst="line">
                <a:avLst/>
              </a:prstGeom>
              <a:ln w="25400" cap="flat" cmpd="sng">
                <a:solidFill>
                  <a:schemeClr val="tx1"/>
                </a:solidFill>
                <a:prstDash val="solid"/>
                <a:headEnd type="none" w="med" len="med"/>
                <a:tailEnd type="triangle" w="med" len="med"/>
              </a:ln>
            </p:spPr>
          </p:sp>
          <p:sp>
            <p:nvSpPr>
              <p:cNvPr id="181266" name="直接连接符 181265"/>
              <p:cNvSpPr/>
              <p:nvPr/>
            </p:nvSpPr>
            <p:spPr>
              <a:xfrm rot="7200000" flipV="1">
                <a:off x="4300" y="3287"/>
                <a:ext cx="0" cy="737"/>
              </a:xfrm>
              <a:prstGeom prst="line">
                <a:avLst/>
              </a:prstGeom>
              <a:ln w="25400" cap="flat" cmpd="sng">
                <a:solidFill>
                  <a:schemeClr val="tx1"/>
                </a:solidFill>
                <a:prstDash val="solid"/>
                <a:headEnd type="none" w="med" len="med"/>
                <a:tailEnd type="triangle" w="med" len="med"/>
              </a:ln>
            </p:spPr>
          </p:sp>
          <p:sp>
            <p:nvSpPr>
              <p:cNvPr id="181267" name="直接连接符 181266"/>
              <p:cNvSpPr/>
              <p:nvPr/>
            </p:nvSpPr>
            <p:spPr>
              <a:xfrm rot="14400000" flipV="1">
                <a:off x="3664" y="3293"/>
                <a:ext cx="0" cy="737"/>
              </a:xfrm>
              <a:prstGeom prst="line">
                <a:avLst/>
              </a:prstGeom>
              <a:ln w="25400" cap="flat" cmpd="sng">
                <a:solidFill>
                  <a:schemeClr val="tx1"/>
                </a:solidFill>
                <a:prstDash val="solid"/>
                <a:headEnd type="none" w="med" len="med"/>
                <a:tailEnd type="triangle" w="med" len="med"/>
              </a:ln>
            </p:spPr>
          </p:sp>
        </p:grpSp>
        <p:grpSp>
          <p:nvGrpSpPr>
            <p:cNvPr id="181284" name="组合 181283"/>
            <p:cNvGrpSpPr/>
            <p:nvPr/>
          </p:nvGrpSpPr>
          <p:grpSpPr>
            <a:xfrm>
              <a:off x="12614" y="8045"/>
              <a:ext cx="2505" cy="702"/>
              <a:chOff x="3466" y="3320"/>
              <a:chExt cx="1002" cy="281"/>
            </a:xfrm>
          </p:grpSpPr>
          <p:sp>
            <p:nvSpPr>
              <p:cNvPr id="181271" name="直接连接符 181270"/>
              <p:cNvSpPr/>
              <p:nvPr/>
            </p:nvSpPr>
            <p:spPr>
              <a:xfrm flipH="1">
                <a:off x="3466" y="3477"/>
                <a:ext cx="513" cy="124"/>
              </a:xfrm>
              <a:prstGeom prst="line">
                <a:avLst/>
              </a:prstGeom>
              <a:ln w="25400" cap="flat" cmpd="sng">
                <a:solidFill>
                  <a:schemeClr val="tx1"/>
                </a:solidFill>
                <a:prstDash val="solid"/>
                <a:headEnd type="none" w="med" len="med"/>
                <a:tailEnd type="triangle" w="med" len="med"/>
              </a:ln>
            </p:spPr>
          </p:sp>
          <p:sp>
            <p:nvSpPr>
              <p:cNvPr id="181274" name="任意多边形 181273"/>
              <p:cNvSpPr/>
              <p:nvPr/>
            </p:nvSpPr>
            <p:spPr>
              <a:xfrm rot="20509804">
                <a:off x="3903" y="3320"/>
                <a:ext cx="227" cy="160"/>
              </a:xfrm>
              <a:custGeom>
                <a:avLst/>
                <a:gdLst>
                  <a:gd name="txL" fmla="*/ 0 w 21600"/>
                  <a:gd name="txT" fmla="*/ 0 h 19073"/>
                  <a:gd name="txR" fmla="*/ 21600 w 21600"/>
                  <a:gd name="txB" fmla="*/ 19073 h 19073"/>
                </a:gdLst>
                <a:ahLst/>
                <a:cxnLst>
                  <a:cxn ang="270">
                    <a:pos x="10138" y="0"/>
                  </a:cxn>
                  <a:cxn ang="0">
                    <a:pos x="21600" y="19073"/>
                  </a:cxn>
                  <a:cxn ang="180">
                    <a:pos x="0" y="19073"/>
                  </a:cxn>
                </a:cxnLst>
                <a:rect l="txL" t="txT" r="txR" b="txB"/>
                <a:pathLst>
                  <a:path w="21600" h="19073" fill="none">
                    <a:moveTo>
                      <a:pt x="10138" y="0"/>
                    </a:moveTo>
                    <a:arcTo wR="21600" hR="21600" stAng="-3720463" swAng="3720463"/>
                  </a:path>
                  <a:path w="21600" h="19073" stroke="0">
                    <a:moveTo>
                      <a:pt x="10138" y="0"/>
                    </a:moveTo>
                    <a:arcTo wR="21600" hR="21600" stAng="-3720463" swAng="3720463"/>
                    <a:lnTo>
                      <a:pt x="0" y="19073"/>
                    </a:lnTo>
                    <a:close/>
                  </a:path>
                </a:pathLst>
              </a:custGeom>
              <a:noFill/>
              <a:ln w="19050" cap="flat" cmpd="sng">
                <a:solidFill>
                  <a:schemeClr val="tx1"/>
                </a:solidFill>
                <a:prstDash val="solid"/>
                <a:headEnd type="none" w="med" len="med"/>
                <a:tailEnd type="none" w="med" len="med"/>
              </a:ln>
            </p:spPr>
            <p:txBody>
              <a:bodyPr/>
              <a:lstStyle/>
              <a:p>
                <a:endParaRPr lang="zh-CN" altLang="en-US"/>
              </a:p>
            </p:txBody>
          </p:sp>
          <p:sp>
            <p:nvSpPr>
              <p:cNvPr id="181281" name="直接连接符 181280"/>
              <p:cNvSpPr/>
              <p:nvPr/>
            </p:nvSpPr>
            <p:spPr>
              <a:xfrm flipV="1">
                <a:off x="3798" y="3385"/>
                <a:ext cx="670" cy="130"/>
              </a:xfrm>
              <a:prstGeom prst="line">
                <a:avLst/>
              </a:prstGeom>
              <a:ln w="25400" cap="flat" cmpd="sng">
                <a:solidFill>
                  <a:schemeClr val="tx1"/>
                </a:solidFill>
                <a:prstDash val="dash"/>
                <a:headEnd type="none" w="med" len="med"/>
                <a:tailEnd type="none" w="med" len="med"/>
              </a:ln>
            </p:spPr>
          </p:sp>
        </p:grpSp>
        <p:grpSp>
          <p:nvGrpSpPr>
            <p:cNvPr id="181289" name="组合 181288"/>
            <p:cNvGrpSpPr/>
            <p:nvPr/>
          </p:nvGrpSpPr>
          <p:grpSpPr>
            <a:xfrm>
              <a:off x="13615" y="8411"/>
              <a:ext cx="567" cy="1532"/>
              <a:chOff x="3844" y="3364"/>
              <a:chExt cx="227" cy="613"/>
            </a:xfrm>
          </p:grpSpPr>
          <p:sp>
            <p:nvSpPr>
              <p:cNvPr id="181282" name="直接连接符 181281"/>
              <p:cNvSpPr/>
              <p:nvPr/>
            </p:nvSpPr>
            <p:spPr>
              <a:xfrm flipV="1">
                <a:off x="3975" y="3364"/>
                <a:ext cx="11" cy="613"/>
              </a:xfrm>
              <a:prstGeom prst="line">
                <a:avLst/>
              </a:prstGeom>
              <a:ln w="25400" cap="flat" cmpd="sng">
                <a:solidFill>
                  <a:schemeClr val="tx1"/>
                </a:solidFill>
                <a:prstDash val="dash"/>
                <a:headEnd type="none" w="med" len="med"/>
                <a:tailEnd type="none" w="med" len="med"/>
              </a:ln>
            </p:spPr>
          </p:sp>
          <p:sp>
            <p:nvSpPr>
              <p:cNvPr id="181287" name="任意多边形 181286"/>
              <p:cNvSpPr/>
              <p:nvPr/>
            </p:nvSpPr>
            <p:spPr>
              <a:xfrm rot="10405905">
                <a:off x="3844" y="3479"/>
                <a:ext cx="227" cy="160"/>
              </a:xfrm>
              <a:custGeom>
                <a:avLst/>
                <a:gdLst>
                  <a:gd name="txL" fmla="*/ 0 w 21600"/>
                  <a:gd name="txT" fmla="*/ 0 h 19073"/>
                  <a:gd name="txR" fmla="*/ 21600 w 21600"/>
                  <a:gd name="txB" fmla="*/ 19073 h 19073"/>
                </a:gdLst>
                <a:ahLst/>
                <a:cxnLst>
                  <a:cxn ang="270">
                    <a:pos x="10138" y="0"/>
                  </a:cxn>
                  <a:cxn ang="0">
                    <a:pos x="21600" y="19073"/>
                  </a:cxn>
                  <a:cxn ang="180">
                    <a:pos x="0" y="19073"/>
                  </a:cxn>
                </a:cxnLst>
                <a:rect l="txL" t="txT" r="txR" b="txB"/>
                <a:pathLst>
                  <a:path w="21600" h="19073" fill="none">
                    <a:moveTo>
                      <a:pt x="10138" y="0"/>
                    </a:moveTo>
                    <a:arcTo wR="21600" hR="21600" stAng="-3720463" swAng="3720463"/>
                  </a:path>
                  <a:path w="21600" h="19073" stroke="0">
                    <a:moveTo>
                      <a:pt x="10138" y="0"/>
                    </a:moveTo>
                    <a:arcTo wR="21600" hR="21600" stAng="-3720463" swAng="3720463"/>
                    <a:lnTo>
                      <a:pt x="0" y="19073"/>
                    </a:lnTo>
                    <a:close/>
                  </a:path>
                </a:pathLst>
              </a:custGeom>
              <a:noFill/>
              <a:ln w="19050" cap="flat" cmpd="sng">
                <a:solidFill>
                  <a:schemeClr val="tx1"/>
                </a:solidFill>
                <a:prstDash val="solid"/>
                <a:headEnd type="none" w="med" len="med"/>
                <a:tailEnd type="none" w="med" len="med"/>
              </a:ln>
            </p:spPr>
            <p:txBody>
              <a:bodyPr/>
              <a:lstStyle/>
              <a:p>
                <a:endParaRPr lang="zh-CN" altLang="en-US"/>
              </a:p>
            </p:txBody>
          </p:sp>
        </p:grpSp>
        <p:sp>
          <p:nvSpPr>
            <p:cNvPr id="39" name="文本框 38"/>
            <p:cNvSpPr txBox="1"/>
            <p:nvPr/>
          </p:nvSpPr>
          <p:spPr>
            <a:xfrm>
              <a:off x="14204" y="6282"/>
              <a:ext cx="841" cy="580"/>
            </a:xfrm>
            <a:prstGeom prst="rect">
              <a:avLst/>
            </a:prstGeom>
            <a:noFill/>
          </p:spPr>
          <p:txBody>
            <a:bodyPr wrap="square" rtlCol="0">
              <a:spAutoFit/>
            </a:bodyPr>
            <a:lstStyle/>
            <a:p>
              <a:r>
                <a:rPr lang="en-US" altLang="zh-CN"/>
                <a:t>Ea</a:t>
              </a:r>
              <a:endParaRPr lang="en-US" altLang="zh-CN"/>
            </a:p>
          </p:txBody>
        </p:sp>
        <p:sp>
          <p:nvSpPr>
            <p:cNvPr id="40" name="文本框 39"/>
            <p:cNvSpPr txBox="1"/>
            <p:nvPr/>
          </p:nvSpPr>
          <p:spPr>
            <a:xfrm>
              <a:off x="11506" y="8416"/>
              <a:ext cx="841" cy="580"/>
            </a:xfrm>
            <a:prstGeom prst="rect">
              <a:avLst/>
            </a:prstGeom>
            <a:noFill/>
          </p:spPr>
          <p:txBody>
            <a:bodyPr wrap="square" rtlCol="0">
              <a:spAutoFit/>
            </a:bodyPr>
            <a:lstStyle/>
            <a:p>
              <a:r>
                <a:rPr lang="en-US" altLang="zh-CN"/>
                <a:t>ik2</a:t>
              </a:r>
              <a:endParaRPr lang="en-US" altLang="zh-CN"/>
            </a:p>
          </p:txBody>
        </p:sp>
        <p:sp>
          <p:nvSpPr>
            <p:cNvPr id="41" name="文本框 40"/>
            <p:cNvSpPr txBox="1"/>
            <p:nvPr/>
          </p:nvSpPr>
          <p:spPr>
            <a:xfrm>
              <a:off x="11288" y="9201"/>
              <a:ext cx="841" cy="580"/>
            </a:xfrm>
            <a:prstGeom prst="rect">
              <a:avLst/>
            </a:prstGeom>
            <a:noFill/>
          </p:spPr>
          <p:txBody>
            <a:bodyPr wrap="square" rtlCol="0">
              <a:spAutoFit/>
            </a:bodyPr>
            <a:lstStyle/>
            <a:p>
              <a:r>
                <a:rPr lang="en-US" altLang="zh-CN"/>
                <a:t>Ec</a:t>
              </a:r>
              <a:endParaRPr lang="en-US" altLang="zh-CN"/>
            </a:p>
          </p:txBody>
        </p:sp>
        <p:sp>
          <p:nvSpPr>
            <p:cNvPr id="42" name="文本框 41"/>
            <p:cNvSpPr txBox="1"/>
            <p:nvPr/>
          </p:nvSpPr>
          <p:spPr>
            <a:xfrm>
              <a:off x="15741" y="9128"/>
              <a:ext cx="841" cy="580"/>
            </a:xfrm>
            <a:prstGeom prst="rect">
              <a:avLst/>
            </a:prstGeom>
            <a:noFill/>
          </p:spPr>
          <p:txBody>
            <a:bodyPr wrap="square" rtlCol="0">
              <a:spAutoFit/>
            </a:bodyPr>
            <a:lstStyle/>
            <a:p>
              <a:r>
                <a:rPr lang="en-US" altLang="zh-CN"/>
                <a:t>Eb</a:t>
              </a:r>
              <a:endParaRPr lang="en-US" altLang="zh-CN"/>
            </a:p>
          </p:txBody>
        </p:sp>
        <p:sp>
          <p:nvSpPr>
            <p:cNvPr id="43" name="文本框 42"/>
            <p:cNvSpPr txBox="1"/>
            <p:nvPr/>
          </p:nvSpPr>
          <p:spPr>
            <a:xfrm>
              <a:off x="15119" y="7629"/>
              <a:ext cx="841" cy="1038"/>
            </a:xfrm>
            <a:prstGeom prst="rect">
              <a:avLst/>
            </a:prstGeom>
            <a:noFill/>
          </p:spPr>
          <p:txBody>
            <a:bodyPr wrap="square" rtlCol="0">
              <a:spAutoFit/>
            </a:bodyPr>
            <a:lstStyle/>
            <a:p>
              <a:r>
                <a:rPr lang="en-US" altLang="zh-CN">
                  <a:latin typeface="微软雅黑" panose="020B0503020204020204" pitchFamily="34" charset="-122"/>
                  <a:ea typeface="微软雅黑" panose="020B0503020204020204" pitchFamily="34" charset="-122"/>
                </a:rPr>
                <a:t>∮k2</a:t>
              </a:r>
              <a:endParaRPr lang="en-US" altLang="zh-CN">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850900" y="4105275"/>
            <a:ext cx="3602260" cy="2176177"/>
            <a:chOff x="1120" y="6282"/>
            <a:chExt cx="6670" cy="3721"/>
          </a:xfrm>
        </p:grpSpPr>
        <p:sp>
          <p:nvSpPr>
            <p:cNvPr id="49" name="文本框 48"/>
            <p:cNvSpPr txBox="1"/>
            <p:nvPr/>
          </p:nvSpPr>
          <p:spPr>
            <a:xfrm>
              <a:off x="3283" y="6282"/>
              <a:ext cx="841" cy="630"/>
            </a:xfrm>
            <a:prstGeom prst="rect">
              <a:avLst/>
            </a:prstGeom>
            <a:noFill/>
          </p:spPr>
          <p:txBody>
            <a:bodyPr wrap="square" rtlCol="0">
              <a:spAutoFit/>
            </a:bodyPr>
            <a:lstStyle/>
            <a:p>
              <a:r>
                <a:rPr lang="en-US" altLang="zh-CN"/>
                <a:t>Ea</a:t>
              </a:r>
              <a:endParaRPr lang="en-US" altLang="zh-CN"/>
            </a:p>
          </p:txBody>
        </p:sp>
        <p:grpSp>
          <p:nvGrpSpPr>
            <p:cNvPr id="44" name="组合 43"/>
            <p:cNvGrpSpPr/>
            <p:nvPr/>
          </p:nvGrpSpPr>
          <p:grpSpPr>
            <a:xfrm>
              <a:off x="1839" y="6787"/>
              <a:ext cx="3432" cy="2315"/>
              <a:chOff x="3296" y="2736"/>
              <a:chExt cx="1373" cy="926"/>
            </a:xfrm>
          </p:grpSpPr>
          <p:sp>
            <p:nvSpPr>
              <p:cNvPr id="45" name="直接连接符 44"/>
              <p:cNvSpPr/>
              <p:nvPr/>
            </p:nvSpPr>
            <p:spPr>
              <a:xfrm flipV="1">
                <a:off x="3984" y="2736"/>
                <a:ext cx="0" cy="737"/>
              </a:xfrm>
              <a:prstGeom prst="line">
                <a:avLst/>
              </a:prstGeom>
              <a:ln w="25400" cap="flat" cmpd="sng">
                <a:solidFill>
                  <a:schemeClr val="tx1"/>
                </a:solidFill>
                <a:prstDash val="solid"/>
                <a:headEnd type="none" w="med" len="med"/>
                <a:tailEnd type="triangle" w="med" len="med"/>
              </a:ln>
            </p:spPr>
          </p:sp>
          <p:sp>
            <p:nvSpPr>
              <p:cNvPr id="46" name="直接连接符 45"/>
              <p:cNvSpPr/>
              <p:nvPr/>
            </p:nvSpPr>
            <p:spPr>
              <a:xfrm rot="7200000" flipV="1">
                <a:off x="4300" y="3287"/>
                <a:ext cx="0" cy="737"/>
              </a:xfrm>
              <a:prstGeom prst="line">
                <a:avLst/>
              </a:prstGeom>
              <a:ln w="25400" cap="flat" cmpd="sng">
                <a:solidFill>
                  <a:schemeClr val="tx1"/>
                </a:solidFill>
                <a:prstDash val="solid"/>
                <a:headEnd type="none" w="med" len="med"/>
                <a:tailEnd type="triangle" w="med" len="med"/>
              </a:ln>
            </p:spPr>
          </p:sp>
          <p:sp>
            <p:nvSpPr>
              <p:cNvPr id="47" name="直接连接符 46"/>
              <p:cNvSpPr/>
              <p:nvPr/>
            </p:nvSpPr>
            <p:spPr>
              <a:xfrm rot="14400000" flipV="1">
                <a:off x="3664" y="3293"/>
                <a:ext cx="0" cy="737"/>
              </a:xfrm>
              <a:prstGeom prst="line">
                <a:avLst/>
              </a:prstGeom>
              <a:ln w="25400" cap="flat" cmpd="sng">
                <a:solidFill>
                  <a:schemeClr val="tx1"/>
                </a:solidFill>
                <a:prstDash val="solid"/>
                <a:headEnd type="none" w="med" len="med"/>
                <a:tailEnd type="triangle" w="med" len="med"/>
              </a:ln>
            </p:spPr>
          </p:sp>
        </p:grpSp>
        <p:sp>
          <p:nvSpPr>
            <p:cNvPr id="48" name="直接连接符 47"/>
            <p:cNvSpPr/>
            <p:nvPr/>
          </p:nvSpPr>
          <p:spPr>
            <a:xfrm rot="7200000" flipH="1" flipV="1">
              <a:off x="4099" y="7074"/>
              <a:ext cx="2158" cy="2588"/>
            </a:xfrm>
            <a:prstGeom prst="line">
              <a:avLst/>
            </a:prstGeom>
            <a:ln w="25400" cap="flat" cmpd="sng">
              <a:solidFill>
                <a:schemeClr val="tx1"/>
              </a:solidFill>
              <a:prstDash val="solid"/>
              <a:headEnd type="none" w="med" len="med"/>
              <a:tailEnd type="triangle" w="med" len="med"/>
            </a:ln>
          </p:spPr>
        </p:sp>
        <p:sp>
          <p:nvSpPr>
            <p:cNvPr id="50" name="文本框 49"/>
            <p:cNvSpPr txBox="1"/>
            <p:nvPr/>
          </p:nvSpPr>
          <p:spPr>
            <a:xfrm>
              <a:off x="6949" y="7740"/>
              <a:ext cx="841" cy="1099"/>
            </a:xfrm>
            <a:prstGeom prst="rect">
              <a:avLst/>
            </a:prstGeom>
            <a:noFill/>
          </p:spPr>
          <p:txBody>
            <a:bodyPr wrap="square" rtlCol="0">
              <a:spAutoFit/>
            </a:bodyPr>
            <a:lstStyle/>
            <a:p>
              <a:r>
                <a:rPr lang="en-US" altLang="zh-CN"/>
                <a:t>ik1</a:t>
              </a:r>
              <a:endParaRPr lang="en-US" altLang="zh-CN"/>
            </a:p>
          </p:txBody>
        </p:sp>
        <p:sp>
          <p:nvSpPr>
            <p:cNvPr id="51" name="文本框 50"/>
            <p:cNvSpPr txBox="1"/>
            <p:nvPr/>
          </p:nvSpPr>
          <p:spPr>
            <a:xfrm>
              <a:off x="5146" y="9373"/>
              <a:ext cx="841" cy="630"/>
            </a:xfrm>
            <a:prstGeom prst="rect">
              <a:avLst/>
            </a:prstGeom>
            <a:noFill/>
          </p:spPr>
          <p:txBody>
            <a:bodyPr wrap="square" rtlCol="0">
              <a:spAutoFit/>
            </a:bodyPr>
            <a:lstStyle/>
            <a:p>
              <a:r>
                <a:rPr lang="en-US" altLang="zh-CN"/>
                <a:t>Eb</a:t>
              </a:r>
              <a:endParaRPr lang="en-US" altLang="zh-CN"/>
            </a:p>
          </p:txBody>
        </p:sp>
        <p:sp>
          <p:nvSpPr>
            <p:cNvPr id="52" name="文本框 51"/>
            <p:cNvSpPr txBox="1"/>
            <p:nvPr/>
          </p:nvSpPr>
          <p:spPr>
            <a:xfrm>
              <a:off x="1120" y="9373"/>
              <a:ext cx="841" cy="630"/>
            </a:xfrm>
            <a:prstGeom prst="rect">
              <a:avLst/>
            </a:prstGeom>
            <a:noFill/>
          </p:spPr>
          <p:txBody>
            <a:bodyPr wrap="square" rtlCol="0">
              <a:spAutoFit/>
            </a:bodyPr>
            <a:lstStyle/>
            <a:p>
              <a:r>
                <a:rPr lang="en-US" altLang="zh-CN"/>
                <a:t>EC</a:t>
              </a:r>
              <a:endParaRPr lang="en-US" altLang="zh-CN"/>
            </a:p>
          </p:txBody>
        </p:sp>
      </p:grpSp>
      <p:sp>
        <p:nvSpPr>
          <p:cNvPr id="55" name="内容占位符 1"/>
          <p:cNvSpPr>
            <a:spLocks noGrp="1"/>
          </p:cNvSpPr>
          <p:nvPr/>
        </p:nvSpPr>
        <p:spPr>
          <a:xfrm>
            <a:off x="838200" y="1378585"/>
            <a:ext cx="10513695" cy="4842510"/>
          </a:xfrm>
          <a:prstGeom prst="rect">
            <a:avLst/>
          </a:prstGeom>
        </p:spPr>
        <p:txBody>
          <a:bodyPr vert="horz" lIns="91425" tIns="45712" rIns="91425" bIns="45712" rtlCol="0">
            <a:normAutofit/>
          </a:bodyPr>
          <a:lstStyle>
            <a:lvl1pPr marL="342900" indent="-342900" algn="l" defTabSz="914400" rtl="0" eaLnBrk="1" latinLnBrk="0" hangingPunct="1">
              <a:lnSpc>
                <a:spcPct val="90000"/>
              </a:lnSpc>
              <a:spcBef>
                <a:spcPts val="1000"/>
              </a:spcBef>
              <a:buClr>
                <a:schemeClr val="accent1">
                  <a:lumMod val="50000"/>
                </a:schemeClr>
              </a:buClr>
              <a:buFont typeface="Wingdings" panose="05000000000000000000" pitchFamily="2" charset="2"/>
              <a:buChar char="n"/>
              <a:defRPr sz="2400" kern="1200">
                <a:solidFill>
                  <a:schemeClr val="accent1">
                    <a:lumMod val="75000"/>
                  </a:schemeClr>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257300" indent="-3429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a:solidFill>
                  <a:schemeClr val="tx1"/>
                </a:solidFill>
                <a:effectLst>
                  <a:outerShdw blurRad="38100" dist="19050" dir="2700000" algn="tl" rotWithShape="0">
                    <a:schemeClr val="dk1">
                      <a:alpha val="40000"/>
                    </a:schemeClr>
                  </a:outerShdw>
                </a:effectLst>
              </a:rPr>
              <a:t>如图</a:t>
            </a:r>
            <a:r>
              <a:rPr lang="en-US" altLang="zh-CN">
                <a:solidFill>
                  <a:schemeClr val="tx1"/>
                </a:solidFill>
                <a:effectLst>
                  <a:outerShdw blurRad="38100" dist="19050" dir="2700000" algn="tl" rotWithShape="0">
                    <a:schemeClr val="dk1">
                      <a:alpha val="40000"/>
                    </a:schemeClr>
                  </a:outerShdw>
                </a:effectLst>
              </a:rPr>
              <a:t>b</a:t>
            </a:r>
            <a:r>
              <a:rPr lang="zh-CN" altLang="en-US">
                <a:solidFill>
                  <a:schemeClr val="tx1"/>
                </a:solidFill>
                <a:effectLst>
                  <a:outerShdw blurRad="38100" dist="19050" dir="2700000" algn="tl" rotWithShape="0">
                    <a:schemeClr val="dk1">
                      <a:alpha val="40000"/>
                    </a:schemeClr>
                  </a:outerShdw>
                </a:effectLst>
              </a:rPr>
              <a:t>所示其短路功率</a:t>
            </a:r>
            <a:r>
              <a:rPr lang="en-US" altLang="zh-CN">
                <a:solidFill>
                  <a:schemeClr val="tx1"/>
                </a:solidFill>
                <a:effectLst>
                  <a:outerShdw blurRad="38100" dist="19050" dir="2700000" algn="tl" rotWithShape="0">
                    <a:schemeClr val="dk1">
                      <a:alpha val="40000"/>
                    </a:schemeClr>
                  </a:outerShdw>
                </a:effectLst>
              </a:rPr>
              <a:t>                                   </a:t>
            </a:r>
            <a:r>
              <a:rPr lang="zh-CN" altLang="en-US">
                <a:solidFill>
                  <a:schemeClr val="tx1"/>
                </a:solidFill>
                <a:effectLst>
                  <a:outerShdw blurRad="38100" dist="19050" dir="2700000" algn="tl" rotWithShape="0">
                    <a:schemeClr val="dk1">
                      <a:alpha val="40000"/>
                    </a:schemeClr>
                  </a:outerShdw>
                </a:effectLst>
              </a:rPr>
              <a:t>图</a:t>
            </a:r>
            <a:r>
              <a:rPr lang="en-US" altLang="zh-CN">
                <a:solidFill>
                  <a:schemeClr val="tx1"/>
                </a:solidFill>
                <a:effectLst>
                  <a:outerShdw blurRad="38100" dist="19050" dir="2700000" algn="tl" rotWithShape="0">
                    <a:schemeClr val="dk1">
                      <a:alpha val="40000"/>
                    </a:schemeClr>
                  </a:outerShdw>
                </a:effectLst>
              </a:rPr>
              <a:t>c</a:t>
            </a:r>
            <a:r>
              <a:rPr lang="zh-CN" altLang="en-US">
                <a:solidFill>
                  <a:schemeClr val="tx1"/>
                </a:solidFill>
                <a:effectLst>
                  <a:outerShdw blurRad="38100" dist="19050" dir="2700000" algn="tl" rotWithShape="0">
                    <a:schemeClr val="dk1">
                      <a:alpha val="40000"/>
                    </a:schemeClr>
                  </a:outerShdw>
                </a:effectLst>
              </a:rPr>
              <a:t>其短路功率</a:t>
            </a:r>
            <a:endParaRPr lang="zh-CN" altLang="en-US">
              <a:solidFill>
                <a:schemeClr val="tx1"/>
              </a:solidFill>
              <a:effectLst>
                <a:outerShdw blurRad="38100" dist="19050" dir="2700000" algn="tl" rotWithShape="0">
                  <a:schemeClr val="dk1">
                    <a:alpha val="40000"/>
                  </a:schemeClr>
                </a:outerShdw>
              </a:effectLst>
            </a:endParaRPr>
          </a:p>
        </p:txBody>
      </p:sp>
      <p:graphicFrame>
        <p:nvGraphicFramePr>
          <p:cNvPr id="61" name="对象 60"/>
          <p:cNvGraphicFramePr/>
          <p:nvPr/>
        </p:nvGraphicFramePr>
        <p:xfrm>
          <a:off x="3834765" y="1378585"/>
          <a:ext cx="2317115" cy="462280"/>
        </p:xfrm>
        <a:graphic>
          <a:graphicData uri="http://schemas.openxmlformats.org/presentationml/2006/ole">
            <mc:AlternateContent xmlns:mc="http://schemas.openxmlformats.org/markup-compatibility/2006">
              <mc:Choice xmlns:v="urn:schemas-microsoft-com:vml" Requires="v">
                <p:oleObj spid="_x0000_s1031" name="" r:id="rId4" imgW="1041400" imgH="203200" progId="Equation.KSEE3">
                  <p:embed/>
                </p:oleObj>
              </mc:Choice>
              <mc:Fallback>
                <p:oleObj name="" r:id="rId4" imgW="1041400" imgH="203200" progId="Equation.KSEE3">
                  <p:embed/>
                  <p:pic>
                    <p:nvPicPr>
                      <p:cNvPr id="0" name="图片 65"/>
                      <p:cNvPicPr/>
                      <p:nvPr/>
                    </p:nvPicPr>
                    <p:blipFill>
                      <a:blip r:embed="rId5"/>
                      <a:stretch>
                        <a:fillRect/>
                      </a:stretch>
                    </p:blipFill>
                    <p:spPr>
                      <a:xfrm>
                        <a:off x="3834765" y="1378585"/>
                        <a:ext cx="2317115" cy="462280"/>
                      </a:xfrm>
                      <a:prstGeom prst="rect">
                        <a:avLst/>
                      </a:prstGeom>
                    </p:spPr>
                  </p:pic>
                </p:oleObj>
              </mc:Fallback>
            </mc:AlternateContent>
          </a:graphicData>
        </a:graphic>
      </p:graphicFrame>
      <p:graphicFrame>
        <p:nvGraphicFramePr>
          <p:cNvPr id="67" name="对象 66"/>
          <p:cNvGraphicFramePr/>
          <p:nvPr/>
        </p:nvGraphicFramePr>
        <p:xfrm>
          <a:off x="8185150" y="1378585"/>
          <a:ext cx="3820795" cy="408940"/>
        </p:xfrm>
        <a:graphic>
          <a:graphicData uri="http://schemas.openxmlformats.org/presentationml/2006/ole">
            <mc:AlternateContent xmlns:mc="http://schemas.openxmlformats.org/markup-compatibility/2006">
              <mc:Choice xmlns:v="urn:schemas-microsoft-com:vml" Requires="v">
                <p:oleObj spid="_x0000_s1032" name="" r:id="rId6" imgW="3655060" imgH="441960" progId="Equation.KSEE3">
                  <p:embed/>
                </p:oleObj>
              </mc:Choice>
              <mc:Fallback>
                <p:oleObj name="" r:id="rId6" imgW="3655060" imgH="441960" progId="Equation.KSEE3">
                  <p:embed/>
                  <p:pic>
                    <p:nvPicPr>
                      <p:cNvPr id="0" name="图片 67"/>
                      <p:cNvPicPr/>
                      <p:nvPr/>
                    </p:nvPicPr>
                    <p:blipFill>
                      <a:blip r:embed="rId7"/>
                      <a:stretch>
                        <a:fillRect/>
                      </a:stretch>
                    </p:blipFill>
                    <p:spPr>
                      <a:xfrm>
                        <a:off x="8185150" y="1378585"/>
                        <a:ext cx="3820795" cy="408940"/>
                      </a:xfrm>
                      <a:prstGeom prst="rect">
                        <a:avLst/>
                      </a:prstGeom>
                    </p:spPr>
                  </p:pic>
                </p:oleObj>
              </mc:Fallback>
            </mc:AlternateContent>
          </a:graphicData>
        </a:graphic>
      </p:graphicFrame>
      <p:sp>
        <p:nvSpPr>
          <p:cNvPr id="70" name="标题 22"/>
          <p:cNvSpPr txBox="1"/>
          <p:nvPr/>
        </p:nvSpPr>
        <p:spPr>
          <a:xfrm>
            <a:off x="521970" y="323215"/>
            <a:ext cx="4189730" cy="575945"/>
          </a:xfrm>
          <a:prstGeom prst="rect">
            <a:avLst/>
          </a:prstGeom>
        </p:spPr>
        <p:txBody>
          <a:bodyPr>
            <a:noAutofit/>
          </a:bodyPr>
          <a:lstStyle/>
          <a:p>
            <a:pPr>
              <a:spcBef>
                <a:spcPct val="0"/>
              </a:spcBef>
              <a:defRPr/>
            </a:pPr>
            <a:endParaRPr lang="zh-CN" altLang="en-US" sz="2800" b="1" dirty="0">
              <a:solidFill>
                <a:srgbClr val="FF0000"/>
              </a:solidFill>
              <a:latin typeface="楷体" panose="02010609060101010101" pitchFamily="49" charset="-122"/>
              <a:ea typeface="楷体" panose="02010609060101010101" pitchFamily="49" charset="-122"/>
              <a:cs typeface="+mj-cs"/>
            </a:endParaRPr>
          </a:p>
        </p:txBody>
      </p:sp>
    </p:spTree>
  </p:cSld>
  <p:clrMapOvr>
    <a:masterClrMapping/>
  </p:clrMapOvr>
  <p:transition>
    <p:zoom dir="in"/>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622345" y="1052101"/>
            <a:ext cx="9361039" cy="107823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en-US" altLang="zh-CN" sz="2400">
                <a:solidFill>
                  <a:schemeClr val="tx1"/>
                </a:solidFill>
                <a:effectLst>
                  <a:outerShdw blurRad="38100" dist="19050" dir="2700000" algn="tl" rotWithShape="0">
                    <a:schemeClr val="dk1">
                      <a:alpha val="40000"/>
                    </a:schemeClr>
                  </a:outerShdw>
                </a:effectLst>
                <a:sym typeface="+mn-ea"/>
              </a:rPr>
              <a:t>P</a:t>
            </a:r>
            <a:r>
              <a:rPr lang="en-US" altLang="zh-CN" sz="1400">
                <a:solidFill>
                  <a:schemeClr val="tx1"/>
                </a:solidFill>
                <a:effectLst>
                  <a:outerShdw blurRad="38100" dist="19050" dir="2700000" algn="tl" rotWithShape="0">
                    <a:schemeClr val="dk1">
                      <a:alpha val="40000"/>
                    </a:schemeClr>
                  </a:outerShdw>
                </a:effectLst>
                <a:sym typeface="+mn-ea"/>
              </a:rPr>
              <a:t>k</a:t>
            </a:r>
            <a:r>
              <a:rPr lang="en-US" altLang="zh-CN" sz="2400">
                <a:solidFill>
                  <a:schemeClr val="tx1"/>
                </a:solidFill>
                <a:effectLst>
                  <a:outerShdw blurRad="38100" dist="19050" dir="2700000" algn="tl" rotWithShape="0">
                    <a:schemeClr val="dk1">
                      <a:alpha val="40000"/>
                    </a:schemeClr>
                  </a:outerShdw>
                </a:effectLst>
                <a:sym typeface="+mn-ea"/>
              </a:rPr>
              <a:t>&gt;0</a:t>
            </a:r>
            <a:r>
              <a:rPr lang="zh-CN" altLang="en-US" sz="2400">
                <a:solidFill>
                  <a:schemeClr val="tx1"/>
                </a:solidFill>
                <a:effectLst>
                  <a:outerShdw blurRad="38100" dist="19050" dir="2700000" algn="tl" rotWithShape="0">
                    <a:schemeClr val="dk1">
                      <a:alpha val="40000"/>
                    </a:schemeClr>
                  </a:outerShdw>
                </a:effectLst>
                <a:sym typeface="+mn-ea"/>
              </a:rPr>
              <a:t>为正方向故障；</a:t>
            </a:r>
            <a:r>
              <a:rPr lang="en-US" altLang="zh-CN" sz="2400">
                <a:solidFill>
                  <a:schemeClr val="tx1"/>
                </a:solidFill>
                <a:effectLst>
                  <a:outerShdw blurRad="38100" dist="19050" dir="2700000" algn="tl" rotWithShape="0">
                    <a:schemeClr val="dk1">
                      <a:alpha val="40000"/>
                    </a:schemeClr>
                  </a:outerShdw>
                </a:effectLst>
                <a:sym typeface="+mn-ea"/>
              </a:rPr>
              <a:t>P</a:t>
            </a:r>
            <a:r>
              <a:rPr lang="en-US" altLang="zh-CN" sz="1200">
                <a:solidFill>
                  <a:schemeClr val="tx1"/>
                </a:solidFill>
                <a:effectLst>
                  <a:outerShdw blurRad="38100" dist="19050" dir="2700000" algn="tl" rotWithShape="0">
                    <a:schemeClr val="dk1">
                      <a:alpha val="40000"/>
                    </a:schemeClr>
                  </a:outerShdw>
                </a:effectLst>
                <a:sym typeface="+mn-ea"/>
              </a:rPr>
              <a:t>k</a:t>
            </a:r>
            <a:r>
              <a:rPr lang="en-US" altLang="zh-CN" sz="2400">
                <a:solidFill>
                  <a:schemeClr val="tx1"/>
                </a:solidFill>
                <a:effectLst>
                  <a:outerShdw blurRad="38100" dist="19050" dir="2700000" algn="tl" rotWithShape="0">
                    <a:schemeClr val="dk1">
                      <a:alpha val="40000"/>
                    </a:schemeClr>
                  </a:outerShdw>
                </a:effectLst>
                <a:sym typeface="+mn-ea"/>
              </a:rPr>
              <a:t>&lt;0</a:t>
            </a:r>
            <a:r>
              <a:rPr lang="zh-CN" altLang="en-US" sz="2400">
                <a:solidFill>
                  <a:schemeClr val="tx1"/>
                </a:solidFill>
                <a:effectLst>
                  <a:outerShdw blurRad="38100" dist="19050" dir="2700000" algn="tl" rotWithShape="0">
                    <a:schemeClr val="dk1">
                      <a:alpha val="40000"/>
                    </a:schemeClr>
                  </a:outerShdw>
                </a:effectLst>
                <a:sym typeface="+mn-ea"/>
              </a:rPr>
              <a:t>为反方向故障，则方向元件的动作条件可表示为：</a:t>
            </a:r>
            <a:endParaRPr lang="zh-CN" altLang="en-US" sz="2400" dirty="0">
              <a:solidFill>
                <a:schemeClr val="tx1"/>
              </a:solidFill>
              <a:effectLst>
                <a:outerShdw blurRad="38100" dist="19050" dir="2700000" algn="tl" rotWithShape="0">
                  <a:schemeClr val="dk1">
                    <a:alpha val="40000"/>
                  </a:schemeClr>
                </a:outerShdw>
              </a:effectLst>
              <a:latin typeface="隶书" panose="02010509060101010101" pitchFamily="49" charset="-122"/>
              <a:ea typeface="楷体" panose="02010609060101010101" pitchFamily="49" charset="-122"/>
              <a:sym typeface="+mn-ea"/>
            </a:endParaRPr>
          </a:p>
        </p:txBody>
      </p:sp>
      <p:sp>
        <p:nvSpPr>
          <p:cNvPr id="1025" name="矩形 1024"/>
          <p:cNvSpPr>
            <a:spLocks noChangeAspect="1"/>
          </p:cNvSpPr>
          <p:nvPr/>
        </p:nvSpPr>
        <p:spPr>
          <a:xfrm>
            <a:off x="2879725" y="2286000"/>
            <a:ext cx="6178550" cy="3363913"/>
          </a:xfrm>
          <a:prstGeom prst="rect">
            <a:avLst/>
          </a:prstGeom>
          <a:noFill/>
          <a:ln w="9525">
            <a:noFill/>
          </a:ln>
        </p:spPr>
      </p:sp>
      <p:graphicFrame>
        <p:nvGraphicFramePr>
          <p:cNvPr id="24583" name="Object 20"/>
          <p:cNvGraphicFramePr>
            <a:graphicFrameLocks noChangeAspect="1"/>
          </p:cNvGraphicFramePr>
          <p:nvPr/>
        </p:nvGraphicFramePr>
        <p:xfrm>
          <a:off x="4146233" y="1900873"/>
          <a:ext cx="3455987" cy="1255712"/>
        </p:xfrm>
        <a:graphic>
          <a:graphicData uri="http://schemas.openxmlformats.org/presentationml/2006/ole">
            <mc:AlternateContent xmlns:mc="http://schemas.openxmlformats.org/markup-compatibility/2006">
              <mc:Choice xmlns:v="urn:schemas-microsoft-com:vml" Requires="v">
                <p:oleObj spid="_x0000_s3101" name="" r:id="rId1" imgW="1257300" imgH="457200" progId="Equation.DSMT4">
                  <p:embed/>
                </p:oleObj>
              </mc:Choice>
              <mc:Fallback>
                <p:oleObj name="" r:id="rId1" imgW="1257300" imgH="457200" progId="Equation.DSMT4">
                  <p:embed/>
                  <p:pic>
                    <p:nvPicPr>
                      <p:cNvPr id="0" name="图片 3097"/>
                      <p:cNvPicPr/>
                      <p:nvPr/>
                    </p:nvPicPr>
                    <p:blipFill>
                      <a:blip r:embed="rId2"/>
                      <a:stretch>
                        <a:fillRect/>
                      </a:stretch>
                    </p:blipFill>
                    <p:spPr>
                      <a:xfrm>
                        <a:off x="4146233" y="1900873"/>
                        <a:ext cx="3455987" cy="1255712"/>
                      </a:xfrm>
                      <a:prstGeom prst="rect">
                        <a:avLst/>
                      </a:prstGeom>
                      <a:solidFill>
                        <a:schemeClr val="bg1"/>
                      </a:solidFill>
                      <a:ln w="38100">
                        <a:noFill/>
                        <a:miter/>
                      </a:ln>
                    </p:spPr>
                  </p:pic>
                </p:oleObj>
              </mc:Fallback>
            </mc:AlternateContent>
          </a:graphicData>
        </a:graphic>
      </p:graphicFrame>
      <p:sp>
        <p:nvSpPr>
          <p:cNvPr id="3" name="文本框 2"/>
          <p:cNvSpPr txBox="1"/>
          <p:nvPr/>
        </p:nvSpPr>
        <p:spPr>
          <a:xfrm>
            <a:off x="3281680" y="3433445"/>
            <a:ext cx="4660900" cy="460375"/>
          </a:xfrm>
          <a:prstGeom prst="rect">
            <a:avLst/>
          </a:prstGeom>
          <a:noFill/>
        </p:spPr>
        <p:txBody>
          <a:bodyPr wrap="square" rtlCol="0" anchor="t">
            <a:spAutoFit/>
            <a:scene3d>
              <a:camera prst="orthographicFront"/>
              <a:lightRig rig="threePt" dir="t"/>
            </a:scene3d>
          </a:bodyPr>
          <a:lstStyle/>
          <a:p>
            <a:r>
              <a:rPr lang="zh-CN" altLang="en-US">
                <a:sym typeface="+mn-ea"/>
              </a:rPr>
              <a:t> </a:t>
            </a:r>
            <a:r>
              <a:rPr lang="zh-CN" altLang="en-US" sz="2400">
                <a:solidFill>
                  <a:schemeClr val="tx1"/>
                </a:solidFill>
                <a:effectLst>
                  <a:outerShdw blurRad="38100" dist="19050" dir="2700000" algn="tl" rotWithShape="0">
                    <a:schemeClr val="dk1">
                      <a:alpha val="40000"/>
                    </a:schemeClr>
                  </a:outerShdw>
                </a:effectLst>
                <a:sym typeface="+mn-ea"/>
              </a:rPr>
              <a:t>式中</a:t>
            </a:r>
            <a:r>
              <a:rPr lang="en-US" altLang="zh-CN" sz="2400">
                <a:solidFill>
                  <a:schemeClr val="tx1"/>
                </a:solidFill>
                <a:effectLst>
                  <a:outerShdw blurRad="38100" dist="19050" dir="2700000" algn="tl" rotWithShape="0">
                    <a:schemeClr val="dk1">
                      <a:alpha val="40000"/>
                    </a:schemeClr>
                  </a:outerShdw>
                </a:effectLst>
                <a:sym typeface="+mn-ea"/>
              </a:rPr>
              <a:t>arg—</a:t>
            </a:r>
            <a:r>
              <a:rPr lang="zh-CN" altLang="en-US" sz="2400">
                <a:solidFill>
                  <a:schemeClr val="tx1"/>
                </a:solidFill>
                <a:effectLst>
                  <a:outerShdw blurRad="38100" dist="19050" dir="2700000" algn="tl" rotWithShape="0">
                    <a:schemeClr val="dk1">
                      <a:alpha val="40000"/>
                    </a:schemeClr>
                  </a:outerShdw>
                </a:effectLst>
                <a:sym typeface="+mn-ea"/>
              </a:rPr>
              <a:t>表示取复数          的相角。</a:t>
            </a:r>
            <a:endParaRPr lang="zh-CN" altLang="en-US" sz="2400">
              <a:solidFill>
                <a:schemeClr val="tx1"/>
              </a:solidFill>
              <a:effectLst>
                <a:outerShdw blurRad="38100" dist="19050" dir="2700000" algn="tl" rotWithShape="0">
                  <a:schemeClr val="dk1">
                    <a:alpha val="40000"/>
                  </a:schemeClr>
                </a:outerShdw>
              </a:effectLst>
              <a:sym typeface="+mn-ea"/>
            </a:endParaRPr>
          </a:p>
        </p:txBody>
      </p:sp>
      <p:pic>
        <p:nvPicPr>
          <p:cNvPr id="26" name="图片 25" descr="捕获兽神"/>
          <p:cNvPicPr>
            <a:picLocks noChangeAspect="1"/>
          </p:cNvPicPr>
          <p:nvPr/>
        </p:nvPicPr>
        <p:blipFill>
          <a:blip r:embed="rId3"/>
          <a:stretch>
            <a:fillRect/>
          </a:stretch>
        </p:blipFill>
        <p:spPr>
          <a:xfrm>
            <a:off x="6329045" y="3229610"/>
            <a:ext cx="480060" cy="868680"/>
          </a:xfrm>
          <a:prstGeom prst="rect">
            <a:avLst/>
          </a:prstGeom>
        </p:spPr>
      </p:pic>
      <p:sp>
        <p:nvSpPr>
          <p:cNvPr id="2" name="文本框 1"/>
          <p:cNvSpPr txBox="1"/>
          <p:nvPr/>
        </p:nvSpPr>
        <p:spPr>
          <a:xfrm>
            <a:off x="897890" y="4735195"/>
            <a:ext cx="9733915" cy="826135"/>
          </a:xfrm>
          <a:prstGeom prst="rect">
            <a:avLst/>
          </a:prstGeom>
          <a:noFill/>
        </p:spPr>
        <p:txBody>
          <a:bodyPr wrap="square" rtlCol="0">
            <a:spAutoFit/>
          </a:bodyPr>
          <a:lstStyle/>
          <a:p>
            <a:r>
              <a:rPr lang="zh-CN" altLang="en-US" sz="2400">
                <a:solidFill>
                  <a:schemeClr val="tx1"/>
                </a:solidFill>
                <a:effectLst>
                  <a:outerShdw blurRad="38100" dist="19050" dir="2700000" algn="tl" rotWithShape="0">
                    <a:schemeClr val="dk1">
                      <a:alpha val="40000"/>
                    </a:schemeClr>
                  </a:outerShdw>
                </a:effectLst>
              </a:rPr>
              <a:t>若相角在式的范围内时，</a:t>
            </a:r>
            <a:r>
              <a:rPr lang="en-US" altLang="zh-CN" sz="2400">
                <a:solidFill>
                  <a:schemeClr val="tx1"/>
                </a:solidFill>
                <a:effectLst>
                  <a:outerShdw blurRad="38100" dist="19050" dir="2700000" algn="tl" rotWithShape="0">
                    <a:schemeClr val="dk1">
                      <a:alpha val="40000"/>
                    </a:schemeClr>
                  </a:outerShdw>
                </a:effectLst>
              </a:rPr>
              <a:t>P</a:t>
            </a:r>
            <a:r>
              <a:rPr lang="en-US" altLang="zh-CN" sz="1400">
                <a:solidFill>
                  <a:schemeClr val="tx1"/>
                </a:solidFill>
                <a:effectLst>
                  <a:outerShdw blurRad="38100" dist="19050" dir="2700000" algn="tl" rotWithShape="0">
                    <a:schemeClr val="dk1">
                      <a:alpha val="40000"/>
                    </a:schemeClr>
                  </a:outerShdw>
                </a:effectLst>
              </a:rPr>
              <a:t>K</a:t>
            </a:r>
            <a:r>
              <a:rPr lang="en-US" altLang="zh-CN" sz="2400">
                <a:solidFill>
                  <a:schemeClr val="tx1"/>
                </a:solidFill>
                <a:effectLst>
                  <a:outerShdw blurRad="38100" dist="19050" dir="2700000" algn="tl" rotWithShape="0">
                    <a:schemeClr val="dk1">
                      <a:alpha val="40000"/>
                    </a:schemeClr>
                  </a:outerShdw>
                </a:effectLst>
              </a:rPr>
              <a:t>&gt;0</a:t>
            </a:r>
            <a:r>
              <a:rPr lang="zh-CN" altLang="en-US" sz="2400">
                <a:solidFill>
                  <a:schemeClr val="tx1"/>
                </a:solidFill>
                <a:effectLst>
                  <a:outerShdw blurRad="38100" dist="19050" dir="2700000" algn="tl" rotWithShape="0">
                    <a:schemeClr val="dk1">
                      <a:alpha val="40000"/>
                    </a:schemeClr>
                  </a:outerShdw>
                </a:effectLst>
              </a:rPr>
              <a:t>功率（电流）是从母线流向线路，继电器动作；否则不动作。</a:t>
            </a:r>
            <a:endParaRPr lang="zh-CN" altLang="en-US" sz="240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83"/>
                                        </p:tgtEl>
                                        <p:attrNameLst>
                                          <p:attrName>style.visibility</p:attrName>
                                        </p:attrNameLst>
                                      </p:cBhvr>
                                      <p:to>
                                        <p:strVal val="visible"/>
                                      </p:to>
                                    </p:set>
                                    <p:anim calcmode="lin" valueType="num">
                                      <p:cBhvr additive="base">
                                        <p:cTn id="7" dur="500" fill="hold"/>
                                        <p:tgtEl>
                                          <p:spTgt spid="24583"/>
                                        </p:tgtEl>
                                        <p:attrNameLst>
                                          <p:attrName>ppt_x</p:attrName>
                                        </p:attrNameLst>
                                      </p:cBhvr>
                                      <p:tavLst>
                                        <p:tav tm="0">
                                          <p:val>
                                            <p:strVal val="#ppt_x"/>
                                          </p:val>
                                        </p:tav>
                                        <p:tav tm="100000">
                                          <p:val>
                                            <p:strVal val="#ppt_x"/>
                                          </p:val>
                                        </p:tav>
                                      </p:tavLst>
                                    </p:anim>
                                    <p:anim calcmode="lin" valueType="num">
                                      <p:cBhvr additive="base">
                                        <p:cTn id="8" dur="500" fill="hold"/>
                                        <p:tgtEl>
                                          <p:spTgt spid="2458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ppt_x"/>
                                          </p:val>
                                        </p:tav>
                                        <p:tav tm="100000">
                                          <p:val>
                                            <p:strVal val="#ppt_x"/>
                                          </p:val>
                                        </p:tav>
                                      </p:tavLst>
                                    </p:anim>
                                    <p:anim calcmode="lin" valueType="num">
                                      <p:cBhvr additive="base">
                                        <p:cTn id="1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90500" y="1052830"/>
            <a:ext cx="11377295" cy="54006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2" name="标题 22"/>
          <p:cNvSpPr txBox="1"/>
          <p:nvPr/>
        </p:nvSpPr>
        <p:spPr>
          <a:xfrm>
            <a:off x="190500" y="188595"/>
            <a:ext cx="6210300" cy="575945"/>
          </a:xfrm>
          <a:prstGeom prst="rect">
            <a:avLst/>
          </a:prstGeom>
        </p:spPr>
        <p:txBody>
          <a:bodyPr>
            <a:noAutofit/>
          </a:bodyPr>
          <a:lstStyle/>
          <a:p>
            <a:pPr>
              <a:spcBef>
                <a:spcPct val="0"/>
              </a:spcBef>
              <a:defRPr/>
            </a:pPr>
            <a:r>
              <a:rPr lang="zh-CN" sz="2800" b="1" dirty="0">
                <a:solidFill>
                  <a:schemeClr val="tx1"/>
                </a:solidFill>
                <a:latin typeface="楷体" panose="02010609060101010101" pitchFamily="49" charset="-122"/>
                <a:ea typeface="楷体" panose="02010609060101010101" pitchFamily="49" charset="-122"/>
                <a:cs typeface="+mj-cs"/>
              </a:rPr>
              <a:t>三、</a:t>
            </a:r>
            <a:r>
              <a:rPr lang="zh-CN" altLang="en-US" sz="2800" b="1" dirty="0">
                <a:solidFill>
                  <a:schemeClr val="tx1"/>
                </a:solidFill>
                <a:latin typeface="楷体" panose="02010609060101010101" pitchFamily="49" charset="-122"/>
                <a:ea typeface="楷体" panose="02010609060101010101" pitchFamily="49" charset="-122"/>
                <a:cs typeface="+mj-cs"/>
              </a:rPr>
              <a:t>功率方向继电器的接线方式</a:t>
            </a:r>
            <a:endParaRPr lang="en-US" altLang="zh-CN" sz="2800" b="1" dirty="0">
              <a:solidFill>
                <a:srgbClr val="FF0000"/>
              </a:solidFill>
              <a:latin typeface="楷体" panose="02010609060101010101" pitchFamily="49" charset="-122"/>
              <a:ea typeface="楷体" panose="02010609060101010101" pitchFamily="49" charset="-122"/>
              <a:cs typeface="+mj-cs"/>
            </a:endParaRPr>
          </a:p>
          <a:p>
            <a:pPr>
              <a:spcBef>
                <a:spcPct val="0"/>
              </a:spcBef>
              <a:defRPr/>
            </a:pPr>
            <a:endParaRPr lang="zh-CN" altLang="en-US" sz="2800" b="1" dirty="0">
              <a:solidFill>
                <a:srgbClr val="FF0000"/>
              </a:solidFill>
              <a:latin typeface="楷体" panose="02010609060101010101" pitchFamily="49" charset="-122"/>
              <a:ea typeface="楷体" panose="02010609060101010101" pitchFamily="49" charset="-122"/>
              <a:cs typeface="+mj-cs"/>
            </a:endParaRPr>
          </a:p>
        </p:txBody>
      </p:sp>
      <p:sp>
        <p:nvSpPr>
          <p:cNvPr id="14" name="矩形 13"/>
          <p:cNvSpPr/>
          <p:nvPr/>
        </p:nvSpPr>
        <p:spPr>
          <a:xfrm>
            <a:off x="550590" y="1052736"/>
            <a:ext cx="10585176" cy="1198880"/>
          </a:xfrm>
          <a:prstGeom prst="rect">
            <a:avLst/>
          </a:prstGeom>
        </p:spPr>
        <p:txBody>
          <a:bodyPr wrap="square">
            <a:spAutoFit/>
          </a:bodyPr>
          <a:lstStyle/>
          <a:p>
            <a:pPr>
              <a:lnSpc>
                <a:spcPct val="150000"/>
              </a:lnSpc>
            </a:pP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接线方式：功率方向继电器的接线方式是指它与电流互感器和电压互感器之间的连接方式。反应相间短路的功率方向继电器的接线方式。</a:t>
            </a:r>
            <a:endPar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p:txBody>
      </p:sp>
      <p:sp>
        <p:nvSpPr>
          <p:cNvPr id="2" name="文本框 1"/>
          <p:cNvSpPr txBox="1"/>
          <p:nvPr/>
        </p:nvSpPr>
        <p:spPr>
          <a:xfrm>
            <a:off x="560705" y="2491105"/>
            <a:ext cx="10430510" cy="4575175"/>
          </a:xfrm>
          <a:prstGeom prst="rect">
            <a:avLst/>
          </a:prstGeom>
          <a:noFill/>
        </p:spPr>
        <p:txBody>
          <a:bodyPr wrap="square" rtlCol="0">
            <a:spAutoFit/>
          </a:bodyPr>
          <a:lstStyle/>
          <a:p>
            <a:pPr algn="just" eaLnBrk="1" hangingPunct="1">
              <a:lnSpc>
                <a:spcPct val="135000"/>
              </a:lnSpc>
            </a:pP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接线方式的要求：</a:t>
            </a:r>
            <a:endPar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a:p>
            <a:pPr algn="just" eaLnBrk="1" hangingPunct="1">
              <a:lnSpc>
                <a:spcPct val="135000"/>
              </a:lnSpc>
            </a:pPr>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①</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应能正确反映故障的方向。正方向任何形式短路时，继电器应动作，反方向短路时，继电器不动作。</a:t>
            </a:r>
            <a:endPar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a:p>
            <a:pPr algn="just" eaLnBrk="1" hangingPunct="1">
              <a:lnSpc>
                <a:spcPct val="135000"/>
              </a:lnSpc>
            </a:pPr>
            <a:endPar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a:p>
            <a:pPr algn="just" eaLnBrk="1" hangingPunct="1">
              <a:lnSpc>
                <a:spcPct val="135000"/>
              </a:lnSpc>
            </a:pPr>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②</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故障后加入继电器的电流和电压应尽可能大，正方向故障时应使继电器灵敏地工作，使短路阻抗角接近于最大灵敏角，以便消除和减小方向元件的死区。 </a:t>
            </a:r>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m</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尽量地接近最大灵敏角，以提高继电器的灵敏度。</a:t>
            </a:r>
            <a:endPar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a:p>
            <a:pPr algn="just" eaLnBrk="1" hangingPunct="1">
              <a:lnSpc>
                <a:spcPct val="135000"/>
              </a:lnSpc>
            </a:pPr>
            <a:endPar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a:p>
            <a:pPr algn="just" eaLnBrk="1" hangingPunct="1">
              <a:lnSpc>
                <a:spcPct val="135000"/>
              </a:lnSpc>
            </a:pP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    </a:t>
            </a:r>
            <a:endPar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p:txBody>
      </p:sp>
      <p:graphicFrame>
        <p:nvGraphicFramePr>
          <p:cNvPr id="5" name="对象 4"/>
          <p:cNvGraphicFramePr/>
          <p:nvPr/>
        </p:nvGraphicFramePr>
        <p:xfrm>
          <a:off x="1122680" y="5530850"/>
          <a:ext cx="366395" cy="423545"/>
        </p:xfrm>
        <a:graphic>
          <a:graphicData uri="http://schemas.openxmlformats.org/presentationml/2006/ole">
            <mc:AlternateContent xmlns:mc="http://schemas.openxmlformats.org/markup-compatibility/2006">
              <mc:Choice xmlns:v="urn:schemas-microsoft-com:vml" Requires="v">
                <p:oleObj spid="_x0000_s1026" name="" r:id="rId1" imgW="229235" imgH="273685" progId="Equation.KSEE3">
                  <p:embed/>
                </p:oleObj>
              </mc:Choice>
              <mc:Fallback>
                <p:oleObj name="" r:id="rId1" imgW="229235" imgH="273685" progId="Equation.KSEE3">
                  <p:embed/>
                  <p:pic>
                    <p:nvPicPr>
                      <p:cNvPr id="0" name="图片 6"/>
                      <p:cNvPicPr/>
                      <p:nvPr/>
                    </p:nvPicPr>
                    <p:blipFill>
                      <a:blip r:embed="rId2"/>
                      <a:stretch>
                        <a:fillRect/>
                      </a:stretch>
                    </p:blipFill>
                    <p:spPr>
                      <a:xfrm>
                        <a:off x="1122680" y="5530850"/>
                        <a:ext cx="366395" cy="423545"/>
                      </a:xfrm>
                      <a:prstGeom prst="rect">
                        <a:avLst/>
                      </a:prstGeom>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3" name="文本框 2"/>
          <p:cNvSpPr txBox="1"/>
          <p:nvPr/>
        </p:nvSpPr>
        <p:spPr>
          <a:xfrm>
            <a:off x="647065" y="764540"/>
            <a:ext cx="10429875" cy="1568450"/>
          </a:xfrm>
          <a:prstGeom prst="rect">
            <a:avLst/>
          </a:prstGeom>
          <a:noFill/>
        </p:spPr>
        <p:txBody>
          <a:bodyPr wrap="square" rtlCol="0">
            <a:spAutoFit/>
          </a:bodyPr>
          <a:lstStyle/>
          <a:p>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③</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对于相间短路保护用的功率方向继电器，为满足上述要求，广泛采用</a:t>
            </a:r>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90</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度接线方式。所谓</a:t>
            </a:r>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90</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度接线，是假设在三相对称且功率因数</a:t>
            </a:r>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cos =1</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的情况下，加入方向继电器的电流超前电压相位相差</a:t>
            </a:r>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90</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度的一种接线方式。下图为</a:t>
            </a:r>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90</a:t>
            </a:r>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°接线方式继电器接入的电流及电压。</a:t>
            </a:r>
            <a:r>
              <a:rPr lang="en-US" altLang="zh-CN" b="1" dirty="0">
                <a:solidFill>
                  <a:schemeClr val="tx1"/>
                </a:solidFill>
                <a:effectLst>
                  <a:outerShdw blurRad="38100" dist="19050" dir="2700000" algn="tl" rotWithShape="0">
                    <a:schemeClr val="dk1">
                      <a:alpha val="40000"/>
                    </a:schemeClr>
                  </a:outerShdw>
                </a:effectLst>
                <a:latin typeface="+mn-ea"/>
                <a:sym typeface="+mn-ea"/>
              </a:rPr>
              <a:t>	</a:t>
            </a:r>
            <a:endParaRPr lang="en-US" altLang="zh-CN" b="1" dirty="0">
              <a:solidFill>
                <a:schemeClr val="tx1"/>
              </a:solidFill>
              <a:effectLst>
                <a:outerShdw blurRad="38100" dist="19050" dir="2700000" algn="tl" rotWithShape="0">
                  <a:schemeClr val="dk1">
                    <a:alpha val="40000"/>
                  </a:schemeClr>
                </a:outerShdw>
              </a:effectLst>
              <a:latin typeface="+mn-ea"/>
              <a:sym typeface="+mn-ea"/>
            </a:endParaRPr>
          </a:p>
        </p:txBody>
      </p:sp>
      <p:graphicFrame>
        <p:nvGraphicFramePr>
          <p:cNvPr id="5" name="对象 4"/>
          <p:cNvGraphicFramePr/>
          <p:nvPr/>
        </p:nvGraphicFramePr>
        <p:xfrm>
          <a:off x="8689340" y="1554480"/>
          <a:ext cx="246380" cy="323850"/>
        </p:xfrm>
        <a:graphic>
          <a:graphicData uri="http://schemas.openxmlformats.org/presentationml/2006/ole">
            <mc:AlternateContent xmlns:mc="http://schemas.openxmlformats.org/markup-compatibility/2006">
              <mc:Choice xmlns:v="urn:schemas-microsoft-com:vml" Requires="v">
                <p:oleObj spid="_x0000_s2050" name="" r:id="rId1" imgW="229235" imgH="273685" progId="Equation.KSEE3">
                  <p:embed/>
                </p:oleObj>
              </mc:Choice>
              <mc:Fallback>
                <p:oleObj name="" r:id="rId1" imgW="229235" imgH="273685" progId="Equation.KSEE3">
                  <p:embed/>
                  <p:pic>
                    <p:nvPicPr>
                      <p:cNvPr id="0" name="图片 6"/>
                      <p:cNvPicPr/>
                      <p:nvPr/>
                    </p:nvPicPr>
                    <p:blipFill>
                      <a:blip r:embed="rId2"/>
                      <a:stretch>
                        <a:fillRect/>
                      </a:stretch>
                    </p:blipFill>
                    <p:spPr>
                      <a:xfrm>
                        <a:off x="8689340" y="1554480"/>
                        <a:ext cx="246380" cy="323850"/>
                      </a:xfrm>
                      <a:prstGeom prst="rect">
                        <a:avLst/>
                      </a:prstGeom>
                    </p:spPr>
                  </p:pic>
                </p:oleObj>
              </mc:Fallback>
            </mc:AlternateContent>
          </a:graphicData>
        </a:graphic>
      </p:graphicFrame>
      <p:graphicFrame>
        <p:nvGraphicFramePr>
          <p:cNvPr id="67596" name="表格 67595"/>
          <p:cNvGraphicFramePr/>
          <p:nvPr/>
        </p:nvGraphicFramePr>
        <p:xfrm>
          <a:off x="2512695" y="3190875"/>
          <a:ext cx="6274435" cy="2441575"/>
        </p:xfrm>
        <a:graphic>
          <a:graphicData uri="http://schemas.openxmlformats.org/drawingml/2006/table">
            <a:tbl>
              <a:tblPr/>
              <a:tblGrid>
                <a:gridCol w="3228340"/>
                <a:gridCol w="1522730"/>
                <a:gridCol w="1523365"/>
              </a:tblGrid>
              <a:tr h="546735">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zh-CN" altLang="en-US" sz="2000" dirty="0">
                          <a:latin typeface="宋体" panose="02010600030101010101" pitchFamily="2" charset="-122"/>
                          <a:ea typeface="Times New Roman" panose="02020603050405020304" pitchFamily="18" charset="0"/>
                        </a:rPr>
                        <a:t>功率方向继电器</a:t>
                      </a:r>
                      <a:endParaRPr lang="zh-CN" altLang="en-US" sz="2000" dirty="0"/>
                    </a:p>
                  </a:txBody>
                  <a:tcPr marL="91425" marR="91425" marT="45712" marB="45712">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zh-CN" altLang="en-US" sz="2000" dirty="0">
                          <a:latin typeface="宋体" panose="02010600030101010101" pitchFamily="2" charset="-122"/>
                          <a:ea typeface="Times New Roman" panose="02020603050405020304" pitchFamily="18" charset="0"/>
                        </a:rPr>
                        <a:t>电流</a:t>
                      </a:r>
                      <a:endParaRPr lang="zh-CN" altLang="en-US" sz="2000" dirty="0"/>
                    </a:p>
                  </a:txBody>
                  <a:tcPr marL="91425" marR="91425" marT="45712" marB="45712">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zh-CN" altLang="en-US" sz="2000" dirty="0">
                          <a:latin typeface="宋体" panose="02010600030101010101" pitchFamily="2" charset="-122"/>
                          <a:ea typeface="Times New Roman" panose="02020603050405020304" pitchFamily="18" charset="0"/>
                        </a:rPr>
                        <a:t>电压</a:t>
                      </a:r>
                      <a:endParaRPr lang="zh-CN" altLang="en-US" sz="2000" dirty="0"/>
                    </a:p>
                  </a:txBody>
                  <a:tcPr marL="91425" marR="91425" marT="45712" marB="45712">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31825">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en-US" altLang="zh-CN" sz="2400">
                          <a:latin typeface="宋体" panose="02010600030101010101" pitchFamily="2" charset="-122"/>
                          <a:ea typeface="Times New Roman" panose="02020603050405020304" pitchFamily="18" charset="0"/>
                        </a:rPr>
                        <a:t>KW</a:t>
                      </a:r>
                      <a:r>
                        <a:rPr lang="en-US" altLang="zh-CN" sz="2400" baseline="-30000">
                          <a:latin typeface="宋体" panose="02010600030101010101" pitchFamily="2" charset="-122"/>
                          <a:ea typeface="Times New Roman" panose="02020603050405020304" pitchFamily="18" charset="0"/>
                        </a:rPr>
                        <a:t>A</a:t>
                      </a:r>
                      <a:endParaRPr lang="zh-CN" altLang="en-US" sz="2400"/>
                    </a:p>
                  </a:txBody>
                  <a:tcPr marL="91425" marR="91425" marT="45712" marB="45712"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en-US" altLang="zh-CN" sz="2400" dirty="0"/>
                        <a:t>I</a:t>
                      </a:r>
                      <a:r>
                        <a:rPr lang="en-US" altLang="zh-CN" sz="2400" baseline="-25000" dirty="0"/>
                        <a:t>A</a:t>
                      </a:r>
                      <a:endParaRPr lang="en-US" altLang="zh-CN" sz="2400" baseline="-25000" dirty="0"/>
                    </a:p>
                  </a:txBody>
                  <a:tcPr marL="91425" marR="91425" marT="45712" marB="45712">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en-US" altLang="zh-CN" sz="2400" dirty="0"/>
                        <a:t>U</a:t>
                      </a:r>
                      <a:r>
                        <a:rPr lang="en-US" altLang="zh-CN" sz="2400" baseline="-25000" dirty="0"/>
                        <a:t>BC</a:t>
                      </a:r>
                      <a:endParaRPr lang="en-US" altLang="zh-CN" sz="2400" baseline="-25000" dirty="0"/>
                    </a:p>
                  </a:txBody>
                  <a:tcPr marL="91425" marR="91425" marT="45712" marB="45712">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31190">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en-US" altLang="zh-CN" sz="2400">
                          <a:latin typeface="宋体" panose="02010600030101010101" pitchFamily="2" charset="-122"/>
                          <a:ea typeface="Times New Roman" panose="02020603050405020304" pitchFamily="18" charset="0"/>
                        </a:rPr>
                        <a:t>KW</a:t>
                      </a:r>
                      <a:r>
                        <a:rPr lang="en-US" altLang="zh-CN" sz="2400" baseline="-30000">
                          <a:latin typeface="宋体" panose="02010600030101010101" pitchFamily="2" charset="-122"/>
                          <a:ea typeface="Times New Roman" panose="02020603050405020304" pitchFamily="18" charset="0"/>
                        </a:rPr>
                        <a:t>B</a:t>
                      </a:r>
                      <a:endParaRPr lang="zh-CN" altLang="en-US" sz="2400"/>
                    </a:p>
                  </a:txBody>
                  <a:tcPr marL="91425" marR="91425" marT="45712" marB="45712"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en-US" altLang="zh-CN" sz="2400" dirty="0"/>
                        <a:t>I</a:t>
                      </a:r>
                      <a:r>
                        <a:rPr lang="en-US" altLang="zh-CN" sz="2400" baseline="-25000" dirty="0"/>
                        <a:t>B</a:t>
                      </a:r>
                      <a:endParaRPr lang="en-US" altLang="zh-CN" sz="2400" baseline="-25000" dirty="0"/>
                    </a:p>
                  </a:txBody>
                  <a:tcPr marL="91425" marR="91425" marT="45712" marB="45712">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en-US" altLang="zh-CN" sz="2400" dirty="0"/>
                        <a:t>U</a:t>
                      </a:r>
                      <a:r>
                        <a:rPr lang="en-US" altLang="zh-CN" sz="2400" baseline="-25000" dirty="0"/>
                        <a:t>CA</a:t>
                      </a:r>
                      <a:endParaRPr lang="en-US" altLang="zh-CN" sz="2400" baseline="-25000" dirty="0"/>
                    </a:p>
                  </a:txBody>
                  <a:tcPr marL="91425" marR="91425" marT="45712" marB="45712">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31825">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en-US" altLang="zh-CN" sz="2400">
                          <a:latin typeface="宋体" panose="02010600030101010101" pitchFamily="2" charset="-122"/>
                          <a:ea typeface="Times New Roman" panose="02020603050405020304" pitchFamily="18" charset="0"/>
                        </a:rPr>
                        <a:t>KW</a:t>
                      </a:r>
                      <a:r>
                        <a:rPr lang="en-US" altLang="zh-CN" sz="2400" baseline="-30000">
                          <a:latin typeface="宋体" panose="02010600030101010101" pitchFamily="2" charset="-122"/>
                          <a:ea typeface="Times New Roman" panose="02020603050405020304" pitchFamily="18" charset="0"/>
                        </a:rPr>
                        <a:t>C</a:t>
                      </a:r>
                      <a:endParaRPr lang="zh-CN" altLang="en-US" sz="2400"/>
                    </a:p>
                  </a:txBody>
                  <a:tcPr marL="91425" marR="91425" marT="45712" marB="45712"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en-US" altLang="zh-CN" sz="2400" dirty="0"/>
                        <a:t>I</a:t>
                      </a:r>
                      <a:r>
                        <a:rPr lang="en-US" altLang="zh-CN" sz="2400" baseline="-25000" dirty="0"/>
                        <a:t>C</a:t>
                      </a:r>
                      <a:endParaRPr lang="en-US" altLang="zh-CN" sz="2400" baseline="-25000" dirty="0"/>
                    </a:p>
                  </a:txBody>
                  <a:tcPr marL="91425" marR="91425" marT="45712" marB="45712">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342900" lvl="0" indent="-342900" algn="l" defTabSz="914400" eaLnBrk="1" fontAlgn="base" latinLnBrk="0" hangingPunct="1">
                        <a:lnSpc>
                          <a:spcPct val="90000"/>
                        </a:lnSpc>
                        <a:spcBef>
                          <a:spcPct val="20000"/>
                        </a:spcBef>
                        <a:spcAft>
                          <a:spcPct val="0"/>
                        </a:spcAft>
                        <a:buClr>
                          <a:schemeClr val="tx2"/>
                        </a:buClr>
                        <a:buSzPct val="75000"/>
                        <a:buFont typeface="Wingdings" panose="05000000000000000000" pitchFamily="2" charset="2"/>
                        <a:buChar char="l"/>
                        <a:defRPr sz="2800" b="0" i="0" u="none" kern="1200" baseline="0">
                          <a:solidFill>
                            <a:schemeClr val="tx1"/>
                          </a:solidFill>
                          <a:latin typeface="Times New Roman" panose="02020603050405020304" pitchFamily="18" charset="0"/>
                          <a:ea typeface="宋体" panose="02010600030101010101" pitchFamily="2" charset="-122"/>
                        </a:defRPr>
                      </a:lvl1pPr>
                      <a:lvl2pPr marL="742950" lvl="1" indent="-285750">
                        <a:lnSpc>
                          <a:spcPct val="100000"/>
                        </a:lnSpc>
                        <a:buClr>
                          <a:schemeClr val="tx1"/>
                        </a:buClr>
                        <a:defRPr sz="2400" kern="1200"/>
                      </a:lvl2pPr>
                      <a:lvl3pPr marL="1143000" lvl="2" indent="-228600">
                        <a:buClr>
                          <a:srgbClr val="00CCFF"/>
                        </a:buClr>
                        <a:buSzPct val="65000"/>
                        <a:buFont typeface="Wingdings" panose="05000000000000000000" pitchFamily="2" charset="2"/>
                        <a:defRPr sz="2000" kern="1200"/>
                      </a:lvl3pPr>
                      <a:lvl4pPr marL="1600200" lvl="3" indent="-228600">
                        <a:buClr>
                          <a:schemeClr val="tx1"/>
                        </a:buClr>
                        <a:defRPr sz="1800" kern="1200"/>
                      </a:lvl4pPr>
                      <a:lvl5pPr marL="2057400" lvl="4" indent="-228600">
                        <a:buClr>
                          <a:schemeClr val="accent1"/>
                        </a:buClr>
                        <a:defRPr sz="1800" kern="1200"/>
                      </a:lvl5pPr>
                    </a:lstStyle>
                    <a:p>
                      <a:pPr marL="0" lvl="0" indent="0" algn="ctr">
                        <a:lnSpc>
                          <a:spcPct val="100000"/>
                        </a:lnSpc>
                        <a:spcBef>
                          <a:spcPct val="0"/>
                        </a:spcBef>
                        <a:buClrTx/>
                        <a:buNone/>
                      </a:pPr>
                      <a:r>
                        <a:rPr lang="en-US" altLang="zh-CN" sz="2400" dirty="0"/>
                        <a:t>U</a:t>
                      </a:r>
                      <a:r>
                        <a:rPr lang="en-US" altLang="zh-CN" sz="2400" baseline="-25000" dirty="0"/>
                        <a:t>AB</a:t>
                      </a:r>
                      <a:endParaRPr lang="en-US" altLang="zh-CN" sz="2400" baseline="-25000" dirty="0"/>
                    </a:p>
                  </a:txBody>
                  <a:tcPr marL="91425" marR="91425" marT="45712" marB="45712">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7596"/>
                                        </p:tgtEl>
                                        <p:attrNameLst>
                                          <p:attrName>style.visibility</p:attrName>
                                        </p:attrNameLst>
                                      </p:cBhvr>
                                      <p:to>
                                        <p:strVal val="visible"/>
                                      </p:to>
                                    </p:set>
                                    <p:anim calcmode="lin" valueType="num">
                                      <p:cBhvr additive="base">
                                        <p:cTn id="7" dur="1000" fill="hold"/>
                                        <p:tgtEl>
                                          <p:spTgt spid="67596"/>
                                        </p:tgtEl>
                                        <p:attrNameLst>
                                          <p:attrName>ppt_x</p:attrName>
                                        </p:attrNameLst>
                                      </p:cBhvr>
                                      <p:tavLst>
                                        <p:tav tm="0">
                                          <p:val>
                                            <p:strVal val="#ppt_x"/>
                                          </p:val>
                                        </p:tav>
                                        <p:tav tm="100000">
                                          <p:val>
                                            <p:strVal val="#ppt_x"/>
                                          </p:val>
                                        </p:tav>
                                      </p:tavLst>
                                    </p:anim>
                                    <p:anim calcmode="lin" valueType="num">
                                      <p:cBhvr additive="base">
                                        <p:cTn id="8" dur="1000" fill="hold"/>
                                        <p:tgtEl>
                                          <p:spTgt spid="675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3" name="文本框 2"/>
          <p:cNvSpPr txBox="1"/>
          <p:nvPr/>
        </p:nvSpPr>
        <p:spPr>
          <a:xfrm>
            <a:off x="3273425" y="5942330"/>
            <a:ext cx="4518660" cy="460375"/>
          </a:xfrm>
          <a:prstGeom prst="rect">
            <a:avLst/>
          </a:prstGeom>
          <a:noFill/>
        </p:spPr>
        <p:txBody>
          <a:bodyPr wrap="square" rtlCol="0">
            <a:spAutoFit/>
          </a:bodyPr>
          <a:lstStyle/>
          <a:p>
            <a:r>
              <a:rPr lang="zh-CN" altLang="en-US" sz="2400">
                <a:latin typeface="楷体" panose="02010609060101010101" pitchFamily="49" charset="-122"/>
                <a:ea typeface="楷体" panose="02010609060101010101" pitchFamily="49" charset="-122"/>
              </a:rPr>
              <a:t>功率方向继电器的</a:t>
            </a:r>
            <a:r>
              <a:rPr lang="en-US" altLang="zh-CN" sz="2400">
                <a:latin typeface="楷体" panose="02010609060101010101" pitchFamily="49" charset="-122"/>
                <a:ea typeface="楷体" panose="02010609060101010101" pitchFamily="49" charset="-122"/>
              </a:rPr>
              <a:t>90</a:t>
            </a:r>
            <a:r>
              <a:rPr lang="zh-CN" altLang="en-US" sz="2400">
                <a:latin typeface="楷体" panose="02010609060101010101" pitchFamily="49" charset="-122"/>
                <a:ea typeface="楷体" panose="02010609060101010101" pitchFamily="49" charset="-122"/>
              </a:rPr>
              <a:t>°接线方式</a:t>
            </a:r>
            <a:endParaRPr lang="zh-CN" altLang="en-US" sz="2400">
              <a:latin typeface="楷体" panose="02010609060101010101" pitchFamily="49" charset="-122"/>
              <a:ea typeface="楷体" panose="02010609060101010101" pitchFamily="49" charset="-122"/>
            </a:endParaRPr>
          </a:p>
        </p:txBody>
      </p:sp>
      <p:grpSp>
        <p:nvGrpSpPr>
          <p:cNvPr id="41" name="组合 40"/>
          <p:cNvGrpSpPr/>
          <p:nvPr/>
        </p:nvGrpSpPr>
        <p:grpSpPr>
          <a:xfrm>
            <a:off x="965200" y="1131580"/>
            <a:ext cx="8989060" cy="4543257"/>
            <a:chOff x="766" y="1063"/>
            <a:chExt cx="18232" cy="10840"/>
          </a:xfrm>
        </p:grpSpPr>
        <p:sp>
          <p:nvSpPr>
            <p:cNvPr id="71685" name="直接连接符 71684"/>
            <p:cNvSpPr/>
            <p:nvPr/>
          </p:nvSpPr>
          <p:spPr>
            <a:xfrm>
              <a:off x="1393" y="5847"/>
              <a:ext cx="0" cy="4423"/>
            </a:xfrm>
            <a:prstGeom prst="line">
              <a:avLst/>
            </a:prstGeom>
            <a:ln w="28575" cap="flat" cmpd="sng">
              <a:solidFill>
                <a:schemeClr val="tx1"/>
              </a:solidFill>
              <a:prstDash val="solid"/>
              <a:headEnd type="none" w="med" len="med"/>
              <a:tailEnd type="none" w="med" len="med"/>
            </a:ln>
          </p:spPr>
        </p:sp>
        <p:sp>
          <p:nvSpPr>
            <p:cNvPr id="71689" name="直接连接符 71688"/>
            <p:cNvSpPr/>
            <p:nvPr/>
          </p:nvSpPr>
          <p:spPr>
            <a:xfrm>
              <a:off x="3658" y="7277"/>
              <a:ext cx="6" cy="3048"/>
            </a:xfrm>
            <a:prstGeom prst="line">
              <a:avLst/>
            </a:prstGeom>
            <a:ln w="28575" cap="flat" cmpd="sng">
              <a:solidFill>
                <a:schemeClr val="tx1"/>
              </a:solidFill>
              <a:prstDash val="solid"/>
              <a:headEnd type="none" w="med" len="med"/>
              <a:tailEnd type="none" w="med" len="med"/>
            </a:ln>
          </p:spPr>
        </p:sp>
        <p:sp>
          <p:nvSpPr>
            <p:cNvPr id="71690" name="任意多边形 71689"/>
            <p:cNvSpPr/>
            <p:nvPr/>
          </p:nvSpPr>
          <p:spPr>
            <a:xfrm flipH="1">
              <a:off x="3208" y="8510"/>
              <a:ext cx="450" cy="628"/>
            </a:xfrm>
            <a:custGeom>
              <a:avLst/>
              <a:gdLst>
                <a:gd name="txL" fmla="*/ 0 w 21600"/>
                <a:gd name="txT" fmla="*/ 0 h 43200"/>
                <a:gd name="txR" fmla="*/ 21600 w 21600"/>
                <a:gd name="txB" fmla="*/ 43200 h 43200"/>
              </a:gdLst>
              <a:ahLst/>
              <a:cxnLst>
                <a:cxn ang="270">
                  <a:pos x="0" y="0"/>
                </a:cxn>
                <a:cxn ang="90">
                  <a:pos x="0" y="43200"/>
                </a:cxn>
                <a:cxn ang="90">
                  <a:pos x="0" y="21600"/>
                </a:cxn>
              </a:cxnLst>
              <a:rect l="txL" t="txT" r="txR" b="txB"/>
              <a:pathLst>
                <a:path w="21600" h="43200" fill="none">
                  <a:moveTo>
                    <a:pt x="0" y="0"/>
                  </a:moveTo>
                  <a:arcTo wR="21600" hR="21600" stAng="-5400000" swAng="10800000"/>
                </a:path>
                <a:path w="21600" h="43200" stroke="0">
                  <a:moveTo>
                    <a:pt x="0" y="0"/>
                  </a:moveTo>
                  <a:arcTo wR="21600" hR="21600" stAng="-5400000" swAng="10800000"/>
                  <a:lnTo>
                    <a:pt x="0"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sp>
          <p:nvSpPr>
            <p:cNvPr id="71691" name="任意多边形 71690"/>
            <p:cNvSpPr/>
            <p:nvPr/>
          </p:nvSpPr>
          <p:spPr>
            <a:xfrm flipH="1">
              <a:off x="3208" y="9132"/>
              <a:ext cx="450" cy="628"/>
            </a:xfrm>
            <a:custGeom>
              <a:avLst/>
              <a:gdLst>
                <a:gd name="txL" fmla="*/ 0 w 21600"/>
                <a:gd name="txT" fmla="*/ 0 h 43200"/>
                <a:gd name="txR" fmla="*/ 21600 w 21600"/>
                <a:gd name="txB" fmla="*/ 43200 h 43200"/>
              </a:gdLst>
              <a:ahLst/>
              <a:cxnLst>
                <a:cxn ang="270">
                  <a:pos x="0" y="0"/>
                </a:cxn>
                <a:cxn ang="90">
                  <a:pos x="0" y="43200"/>
                </a:cxn>
                <a:cxn ang="90">
                  <a:pos x="0" y="21600"/>
                </a:cxn>
              </a:cxnLst>
              <a:rect l="txL" t="txT" r="txR" b="txB"/>
              <a:pathLst>
                <a:path w="21600" h="43200" fill="none">
                  <a:moveTo>
                    <a:pt x="0" y="0"/>
                  </a:moveTo>
                  <a:arcTo wR="21600" hR="21600" stAng="-5400000" swAng="10800000"/>
                </a:path>
                <a:path w="21600" h="43200" stroke="0">
                  <a:moveTo>
                    <a:pt x="0" y="0"/>
                  </a:moveTo>
                  <a:arcTo wR="21600" hR="21600" stAng="-5400000" swAng="10800000"/>
                  <a:lnTo>
                    <a:pt x="0"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sp>
          <p:nvSpPr>
            <p:cNvPr id="71703" name="直接连接符 71702"/>
            <p:cNvSpPr/>
            <p:nvPr/>
          </p:nvSpPr>
          <p:spPr>
            <a:xfrm flipV="1">
              <a:off x="1676" y="6166"/>
              <a:ext cx="1" cy="2289"/>
            </a:xfrm>
            <a:prstGeom prst="line">
              <a:avLst/>
            </a:prstGeom>
            <a:ln w="28575" cap="flat" cmpd="sng">
              <a:solidFill>
                <a:schemeClr val="tx1"/>
              </a:solidFill>
              <a:prstDash val="solid"/>
              <a:headEnd type="none" w="med" len="med"/>
              <a:tailEnd type="none" w="med" len="med"/>
            </a:ln>
          </p:spPr>
        </p:sp>
        <p:sp>
          <p:nvSpPr>
            <p:cNvPr id="71709" name="直接连接符 71708"/>
            <p:cNvSpPr/>
            <p:nvPr/>
          </p:nvSpPr>
          <p:spPr>
            <a:xfrm>
              <a:off x="3661" y="9760"/>
              <a:ext cx="282" cy="0"/>
            </a:xfrm>
            <a:prstGeom prst="line">
              <a:avLst/>
            </a:prstGeom>
            <a:ln w="28575" cap="flat" cmpd="sng">
              <a:solidFill>
                <a:schemeClr val="tx1"/>
              </a:solidFill>
              <a:prstDash val="solid"/>
              <a:headEnd type="none" w="med" len="med"/>
              <a:tailEnd type="none" w="med" len="med"/>
            </a:ln>
          </p:spPr>
        </p:sp>
        <p:sp>
          <p:nvSpPr>
            <p:cNvPr id="71711" name="直接连接符 71710"/>
            <p:cNvSpPr/>
            <p:nvPr/>
          </p:nvSpPr>
          <p:spPr>
            <a:xfrm>
              <a:off x="3943" y="9760"/>
              <a:ext cx="0" cy="227"/>
            </a:xfrm>
            <a:prstGeom prst="line">
              <a:avLst/>
            </a:prstGeom>
            <a:ln w="28575" cap="flat" cmpd="sng">
              <a:solidFill>
                <a:schemeClr val="tx1"/>
              </a:solidFill>
              <a:prstDash val="solid"/>
              <a:headEnd type="none" w="med" len="med"/>
              <a:tailEnd type="none" w="med" len="med"/>
            </a:ln>
          </p:spPr>
        </p:sp>
        <p:sp>
          <p:nvSpPr>
            <p:cNvPr id="71715" name="直接连接符 71714"/>
            <p:cNvSpPr/>
            <p:nvPr/>
          </p:nvSpPr>
          <p:spPr>
            <a:xfrm flipH="1">
              <a:off x="4498" y="9910"/>
              <a:ext cx="24" cy="432"/>
            </a:xfrm>
            <a:prstGeom prst="line">
              <a:avLst/>
            </a:prstGeom>
            <a:ln w="28575" cap="flat" cmpd="sng">
              <a:solidFill>
                <a:schemeClr val="tx1"/>
              </a:solidFill>
              <a:prstDash val="solid"/>
              <a:headEnd type="none" w="med" len="med"/>
              <a:tailEnd type="none" w="med" len="med"/>
            </a:ln>
          </p:spPr>
        </p:sp>
        <p:sp>
          <p:nvSpPr>
            <p:cNvPr id="71716" name="直接连接符 71715"/>
            <p:cNvSpPr/>
            <p:nvPr/>
          </p:nvSpPr>
          <p:spPr>
            <a:xfrm>
              <a:off x="4341" y="10306"/>
              <a:ext cx="395" cy="1"/>
            </a:xfrm>
            <a:prstGeom prst="line">
              <a:avLst/>
            </a:prstGeom>
            <a:ln w="28575" cap="flat" cmpd="sng">
              <a:solidFill>
                <a:schemeClr val="tx1"/>
              </a:solidFill>
              <a:prstDash val="solid"/>
              <a:headEnd type="none" w="med" len="med"/>
              <a:tailEnd type="none" w="med" len="med"/>
            </a:ln>
          </p:spPr>
        </p:sp>
        <p:sp>
          <p:nvSpPr>
            <p:cNvPr id="71717" name="直接连接符 71716"/>
            <p:cNvSpPr/>
            <p:nvPr/>
          </p:nvSpPr>
          <p:spPr>
            <a:xfrm>
              <a:off x="4396" y="10418"/>
              <a:ext cx="227" cy="0"/>
            </a:xfrm>
            <a:prstGeom prst="line">
              <a:avLst/>
            </a:prstGeom>
            <a:ln w="28575" cap="flat" cmpd="sng">
              <a:solidFill>
                <a:schemeClr val="tx1"/>
              </a:solidFill>
              <a:prstDash val="solid"/>
              <a:headEnd type="none" w="med" len="med"/>
              <a:tailEnd type="none" w="med" len="med"/>
            </a:ln>
          </p:spPr>
        </p:sp>
        <p:sp>
          <p:nvSpPr>
            <p:cNvPr id="71720" name="直接连接符 71719"/>
            <p:cNvSpPr/>
            <p:nvPr/>
          </p:nvSpPr>
          <p:spPr>
            <a:xfrm>
              <a:off x="4451" y="10531"/>
              <a:ext cx="115" cy="0"/>
            </a:xfrm>
            <a:prstGeom prst="line">
              <a:avLst/>
            </a:prstGeom>
            <a:ln w="28575" cap="flat" cmpd="sng">
              <a:solidFill>
                <a:schemeClr val="tx1"/>
              </a:solidFill>
              <a:prstDash val="solid"/>
              <a:headEnd type="none" w="med" len="med"/>
              <a:tailEnd type="none" w="med" len="med"/>
            </a:ln>
          </p:spPr>
        </p:sp>
        <p:sp>
          <p:nvSpPr>
            <p:cNvPr id="71734" name="椭圆 71733"/>
            <p:cNvSpPr/>
            <p:nvPr/>
          </p:nvSpPr>
          <p:spPr>
            <a:xfrm>
              <a:off x="3773" y="8737"/>
              <a:ext cx="58" cy="58"/>
            </a:xfrm>
            <a:prstGeom prst="ellipse">
              <a:avLst/>
            </a:prstGeom>
            <a:solidFill>
              <a:schemeClr val="accent1"/>
            </a:solidFill>
            <a:ln w="28575" cap="flat" cmpd="sng">
              <a:solidFill>
                <a:schemeClr val="tx1"/>
              </a:solidFill>
              <a:prstDash val="solid"/>
              <a:headEnd type="none" w="med" len="med"/>
              <a:tailEnd type="none" w="med" len="med"/>
            </a:ln>
          </p:spPr>
          <p:txBody>
            <a:bodyPr/>
            <a:lstStyle/>
            <a:p>
              <a:endParaRPr lang="zh-CN" altLang="en-US"/>
            </a:p>
          </p:txBody>
        </p:sp>
        <p:sp>
          <p:nvSpPr>
            <p:cNvPr id="71736" name="椭圆 71735"/>
            <p:cNvSpPr/>
            <p:nvPr/>
          </p:nvSpPr>
          <p:spPr>
            <a:xfrm>
              <a:off x="3148" y="8510"/>
              <a:ext cx="58" cy="57"/>
            </a:xfrm>
            <a:prstGeom prst="ellipse">
              <a:avLst/>
            </a:prstGeom>
            <a:solidFill>
              <a:schemeClr val="accent1"/>
            </a:solidFill>
            <a:ln w="28575" cap="flat" cmpd="sng">
              <a:solidFill>
                <a:schemeClr val="tx1"/>
              </a:solidFill>
              <a:prstDash val="solid"/>
              <a:headEnd type="none" w="med" len="med"/>
              <a:tailEnd type="none" w="med" len="med"/>
            </a:ln>
          </p:spPr>
          <p:txBody>
            <a:bodyPr/>
            <a:lstStyle/>
            <a:p>
              <a:endParaRPr lang="zh-CN" altLang="en-US"/>
            </a:p>
          </p:txBody>
        </p:sp>
        <p:sp>
          <p:nvSpPr>
            <p:cNvPr id="71686" name="任意多边形 71685"/>
            <p:cNvSpPr/>
            <p:nvPr/>
          </p:nvSpPr>
          <p:spPr>
            <a:xfrm flipH="1">
              <a:off x="938" y="8455"/>
              <a:ext cx="450" cy="628"/>
            </a:xfrm>
            <a:custGeom>
              <a:avLst/>
              <a:gdLst>
                <a:gd name="txL" fmla="*/ 0 w 21600"/>
                <a:gd name="txT" fmla="*/ 0 h 43200"/>
                <a:gd name="txR" fmla="*/ 21600 w 21600"/>
                <a:gd name="txB" fmla="*/ 43200 h 43200"/>
              </a:gdLst>
              <a:ahLst/>
              <a:cxnLst>
                <a:cxn ang="270">
                  <a:pos x="0" y="0"/>
                </a:cxn>
                <a:cxn ang="90">
                  <a:pos x="0" y="43200"/>
                </a:cxn>
                <a:cxn ang="90">
                  <a:pos x="0" y="21600"/>
                </a:cxn>
              </a:cxnLst>
              <a:rect l="txL" t="txT" r="txR" b="txB"/>
              <a:pathLst>
                <a:path w="21600" h="43200" fill="none">
                  <a:moveTo>
                    <a:pt x="0" y="0"/>
                  </a:moveTo>
                  <a:arcTo wR="21600" hR="21600" stAng="-5400000" swAng="10800000"/>
                </a:path>
                <a:path w="21600" h="43200" stroke="0">
                  <a:moveTo>
                    <a:pt x="0" y="0"/>
                  </a:moveTo>
                  <a:arcTo wR="21600" hR="21600" stAng="-5400000" swAng="10800000"/>
                  <a:lnTo>
                    <a:pt x="0"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sp>
          <p:nvSpPr>
            <p:cNvPr id="71687" name="任意多边形 71686"/>
            <p:cNvSpPr/>
            <p:nvPr/>
          </p:nvSpPr>
          <p:spPr>
            <a:xfrm flipH="1">
              <a:off x="938" y="9077"/>
              <a:ext cx="450" cy="628"/>
            </a:xfrm>
            <a:custGeom>
              <a:avLst/>
              <a:gdLst>
                <a:gd name="txL" fmla="*/ 0 w 21600"/>
                <a:gd name="txT" fmla="*/ 0 h 43200"/>
                <a:gd name="txR" fmla="*/ 21600 w 21600"/>
                <a:gd name="txB" fmla="*/ 43200 h 43200"/>
              </a:gdLst>
              <a:ahLst/>
              <a:cxnLst>
                <a:cxn ang="270">
                  <a:pos x="0" y="0"/>
                </a:cxn>
                <a:cxn ang="90">
                  <a:pos x="0" y="43200"/>
                </a:cxn>
                <a:cxn ang="90">
                  <a:pos x="0" y="21600"/>
                </a:cxn>
              </a:cxnLst>
              <a:rect l="txL" t="txT" r="txR" b="txB"/>
              <a:pathLst>
                <a:path w="21600" h="43200" fill="none">
                  <a:moveTo>
                    <a:pt x="0" y="0"/>
                  </a:moveTo>
                  <a:arcTo wR="21600" hR="21600" stAng="-5400000" swAng="10800000"/>
                </a:path>
                <a:path w="21600" h="43200" stroke="0">
                  <a:moveTo>
                    <a:pt x="0" y="0"/>
                  </a:moveTo>
                  <a:arcTo wR="21600" hR="21600" stAng="-5400000" swAng="10800000"/>
                  <a:lnTo>
                    <a:pt x="0"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sp>
          <p:nvSpPr>
            <p:cNvPr id="71702" name="直接连接符 71701"/>
            <p:cNvSpPr/>
            <p:nvPr/>
          </p:nvSpPr>
          <p:spPr>
            <a:xfrm>
              <a:off x="1391" y="8455"/>
              <a:ext cx="285" cy="0"/>
            </a:xfrm>
            <a:prstGeom prst="line">
              <a:avLst/>
            </a:prstGeom>
            <a:ln w="28575" cap="flat" cmpd="sng">
              <a:solidFill>
                <a:schemeClr val="tx1"/>
              </a:solidFill>
              <a:prstDash val="solid"/>
              <a:headEnd type="none" w="med" len="med"/>
              <a:tailEnd type="none" w="med" len="med"/>
            </a:ln>
          </p:spPr>
        </p:sp>
        <p:sp>
          <p:nvSpPr>
            <p:cNvPr id="71708" name="直接连接符 71707"/>
            <p:cNvSpPr/>
            <p:nvPr/>
          </p:nvSpPr>
          <p:spPr>
            <a:xfrm>
              <a:off x="1336" y="9702"/>
              <a:ext cx="282" cy="0"/>
            </a:xfrm>
            <a:prstGeom prst="line">
              <a:avLst/>
            </a:prstGeom>
            <a:ln w="28575" cap="flat" cmpd="sng">
              <a:solidFill>
                <a:schemeClr val="tx1"/>
              </a:solidFill>
              <a:prstDash val="solid"/>
              <a:headEnd type="none" w="med" len="med"/>
              <a:tailEnd type="none" w="med" len="med"/>
            </a:ln>
          </p:spPr>
        </p:sp>
        <p:sp>
          <p:nvSpPr>
            <p:cNvPr id="71710" name="直接连接符 71709"/>
            <p:cNvSpPr/>
            <p:nvPr/>
          </p:nvSpPr>
          <p:spPr>
            <a:xfrm>
              <a:off x="1618" y="9702"/>
              <a:ext cx="0" cy="228"/>
            </a:xfrm>
            <a:prstGeom prst="line">
              <a:avLst/>
            </a:prstGeom>
            <a:ln w="28575" cap="flat" cmpd="sng">
              <a:solidFill>
                <a:schemeClr val="tx1"/>
              </a:solidFill>
              <a:prstDash val="solid"/>
              <a:headEnd type="none" w="med" len="med"/>
              <a:tailEnd type="none" w="med" len="med"/>
            </a:ln>
          </p:spPr>
        </p:sp>
        <p:sp>
          <p:nvSpPr>
            <p:cNvPr id="71735" name="椭圆 71734"/>
            <p:cNvSpPr/>
            <p:nvPr/>
          </p:nvSpPr>
          <p:spPr>
            <a:xfrm>
              <a:off x="1506" y="8680"/>
              <a:ext cx="57" cy="57"/>
            </a:xfrm>
            <a:prstGeom prst="ellipse">
              <a:avLst/>
            </a:prstGeom>
            <a:solidFill>
              <a:schemeClr val="accent1"/>
            </a:solidFill>
            <a:ln w="28575" cap="flat" cmpd="sng">
              <a:solidFill>
                <a:schemeClr val="tx1"/>
              </a:solidFill>
              <a:prstDash val="solid"/>
              <a:headEnd type="none" w="med" len="med"/>
              <a:tailEnd type="none" w="med" len="med"/>
            </a:ln>
          </p:spPr>
          <p:txBody>
            <a:bodyPr/>
            <a:lstStyle/>
            <a:p>
              <a:endParaRPr lang="zh-CN" altLang="en-US"/>
            </a:p>
          </p:txBody>
        </p:sp>
        <p:sp>
          <p:nvSpPr>
            <p:cNvPr id="71737" name="椭圆 71736"/>
            <p:cNvSpPr/>
            <p:nvPr/>
          </p:nvSpPr>
          <p:spPr>
            <a:xfrm>
              <a:off x="766" y="8512"/>
              <a:ext cx="57" cy="58"/>
            </a:xfrm>
            <a:prstGeom prst="ellipse">
              <a:avLst/>
            </a:prstGeom>
            <a:solidFill>
              <a:schemeClr val="accent1"/>
            </a:solidFill>
            <a:ln w="28575" cap="flat" cmpd="sng">
              <a:solidFill>
                <a:schemeClr val="tx1"/>
              </a:solidFill>
              <a:prstDash val="solid"/>
              <a:headEnd type="none" w="med" len="med"/>
              <a:tailEnd type="none" w="med" len="med"/>
            </a:ln>
          </p:spPr>
          <p:txBody>
            <a:bodyPr/>
            <a:lstStyle/>
            <a:p>
              <a:endParaRPr lang="zh-CN" altLang="en-US"/>
            </a:p>
          </p:txBody>
        </p:sp>
        <p:sp>
          <p:nvSpPr>
            <p:cNvPr id="71748" name="文本框 71747"/>
            <p:cNvSpPr txBox="1"/>
            <p:nvPr/>
          </p:nvSpPr>
          <p:spPr>
            <a:xfrm>
              <a:off x="3766" y="8167"/>
              <a:ext cx="567" cy="1098"/>
            </a:xfrm>
            <a:prstGeom prst="rect">
              <a:avLst/>
            </a:prstGeom>
            <a:noFill/>
            <a:ln w="9525">
              <a:noFill/>
            </a:ln>
          </p:spPr>
          <p:txBody>
            <a:bodyPr>
              <a:spAutoFit/>
            </a:bodyPr>
            <a:lstStyle/>
            <a:p>
              <a:pPr>
                <a:spcBef>
                  <a:spcPct val="50000"/>
                </a:spcBef>
              </a:pPr>
              <a:r>
                <a:rPr lang="en-US" altLang="zh-CN" sz="2400">
                  <a:latin typeface="Arial" panose="020B0604020202020204" pitchFamily="34" charset="0"/>
                  <a:ea typeface="宋体" panose="02010600030101010101" pitchFamily="2" charset="-122"/>
                </a:rPr>
                <a:t>.</a:t>
              </a:r>
              <a:endParaRPr lang="en-US" altLang="zh-CN" sz="2400">
                <a:latin typeface="Arial" panose="020B0604020202020204" pitchFamily="34" charset="0"/>
                <a:ea typeface="宋体" panose="02010600030101010101" pitchFamily="2" charset="-122"/>
              </a:endParaRPr>
            </a:p>
          </p:txBody>
        </p:sp>
        <p:sp>
          <p:nvSpPr>
            <p:cNvPr id="71753" name="直接连接符 71752"/>
            <p:cNvSpPr/>
            <p:nvPr/>
          </p:nvSpPr>
          <p:spPr>
            <a:xfrm>
              <a:off x="2418" y="1422"/>
              <a:ext cx="360" cy="0"/>
            </a:xfrm>
            <a:prstGeom prst="line">
              <a:avLst/>
            </a:prstGeom>
            <a:ln w="9525" cap="flat" cmpd="sng">
              <a:solidFill>
                <a:schemeClr val="tx1"/>
              </a:solidFill>
              <a:prstDash val="solid"/>
              <a:headEnd type="none" w="med" len="med"/>
              <a:tailEnd type="none" w="med" len="med"/>
            </a:ln>
          </p:spPr>
        </p:sp>
        <p:grpSp>
          <p:nvGrpSpPr>
            <p:cNvPr id="71754" name="组合 71753"/>
            <p:cNvGrpSpPr/>
            <p:nvPr/>
          </p:nvGrpSpPr>
          <p:grpSpPr>
            <a:xfrm>
              <a:off x="2418" y="1422"/>
              <a:ext cx="240" cy="480"/>
              <a:chOff x="1104" y="2016"/>
              <a:chExt cx="96" cy="192"/>
            </a:xfrm>
          </p:grpSpPr>
          <p:sp>
            <p:nvSpPr>
              <p:cNvPr id="71755" name="直接连接符 71754"/>
              <p:cNvSpPr/>
              <p:nvPr/>
            </p:nvSpPr>
            <p:spPr>
              <a:xfrm>
                <a:off x="1200" y="2016"/>
                <a:ext cx="0" cy="96"/>
              </a:xfrm>
              <a:prstGeom prst="line">
                <a:avLst/>
              </a:prstGeom>
              <a:ln w="28575" cap="flat" cmpd="sng">
                <a:solidFill>
                  <a:schemeClr val="tx1"/>
                </a:solidFill>
                <a:prstDash val="solid"/>
                <a:headEnd type="none" w="med" len="med"/>
                <a:tailEnd type="none" w="med" len="med"/>
              </a:ln>
            </p:spPr>
          </p:sp>
          <p:sp>
            <p:nvSpPr>
              <p:cNvPr id="71756" name="直接连接符 71755"/>
              <p:cNvSpPr/>
              <p:nvPr/>
            </p:nvSpPr>
            <p:spPr>
              <a:xfrm>
                <a:off x="1104" y="2112"/>
                <a:ext cx="96" cy="96"/>
              </a:xfrm>
              <a:prstGeom prst="line">
                <a:avLst/>
              </a:prstGeom>
              <a:ln w="28575" cap="flat" cmpd="sng">
                <a:solidFill>
                  <a:schemeClr val="tx1"/>
                </a:solidFill>
                <a:prstDash val="solid"/>
                <a:headEnd type="none" w="med" len="med"/>
                <a:tailEnd type="none" w="med" len="med"/>
              </a:ln>
            </p:spPr>
          </p:sp>
        </p:grpSp>
        <p:sp>
          <p:nvSpPr>
            <p:cNvPr id="71758" name="直接连接符 71757"/>
            <p:cNvSpPr/>
            <p:nvPr/>
          </p:nvSpPr>
          <p:spPr>
            <a:xfrm>
              <a:off x="2418" y="1422"/>
              <a:ext cx="360" cy="0"/>
            </a:xfrm>
            <a:prstGeom prst="line">
              <a:avLst/>
            </a:prstGeom>
            <a:ln w="9525" cap="flat" cmpd="sng">
              <a:solidFill>
                <a:schemeClr val="tx1"/>
              </a:solidFill>
              <a:prstDash val="solid"/>
              <a:headEnd type="none" w="med" len="med"/>
              <a:tailEnd type="none" w="med" len="med"/>
            </a:ln>
          </p:spPr>
        </p:sp>
        <p:sp>
          <p:nvSpPr>
            <p:cNvPr id="71769" name="文本框 71768"/>
            <p:cNvSpPr txBox="1"/>
            <p:nvPr/>
          </p:nvSpPr>
          <p:spPr>
            <a:xfrm>
              <a:off x="1698" y="1063"/>
              <a:ext cx="697" cy="1392"/>
            </a:xfrm>
            <a:prstGeom prst="rect">
              <a:avLst/>
            </a:prstGeom>
            <a:noFill/>
            <a:ln w="9525">
              <a:noFill/>
            </a:ln>
          </p:spPr>
          <p:txBody>
            <a:bodyPr wrap="square" anchor="ctr">
              <a:spAutoFit/>
            </a:bodyPr>
            <a:lstStyle/>
            <a:p>
              <a:pPr algn="ctr">
                <a:spcBef>
                  <a:spcPct val="50000"/>
                </a:spcBef>
                <a:buClrTx/>
              </a:pPr>
              <a:r>
                <a:rPr lang="zh-CN" altLang="zh-CN" sz="1600" dirty="0">
                  <a:latin typeface="Times New Roman" panose="02020603050405020304" pitchFamily="18" charset="0"/>
                  <a:ea typeface="宋体" panose="02010600030101010101" pitchFamily="2" charset="-122"/>
                </a:rPr>
                <a:t>QF</a:t>
              </a:r>
              <a:endParaRPr lang="en-US" altLang="zh-CN" sz="2400">
                <a:latin typeface="Times New Roman" panose="02020603050405020304" pitchFamily="18" charset="0"/>
                <a:ea typeface="宋体" panose="02010600030101010101" pitchFamily="2" charset="-122"/>
              </a:endParaRPr>
            </a:p>
          </p:txBody>
        </p:sp>
        <p:sp>
          <p:nvSpPr>
            <p:cNvPr id="71806" name="直接连接符 71805"/>
            <p:cNvSpPr/>
            <p:nvPr/>
          </p:nvSpPr>
          <p:spPr>
            <a:xfrm>
              <a:off x="2658" y="5742"/>
              <a:ext cx="0" cy="4680"/>
            </a:xfrm>
            <a:prstGeom prst="line">
              <a:avLst/>
            </a:prstGeom>
            <a:ln w="28575" cap="flat" cmpd="sng">
              <a:solidFill>
                <a:schemeClr val="tx1"/>
              </a:solidFill>
              <a:prstDash val="solid"/>
              <a:headEnd type="none" w="med" len="med"/>
              <a:tailEnd type="none" w="med" len="med"/>
            </a:ln>
          </p:spPr>
        </p:sp>
        <p:sp>
          <p:nvSpPr>
            <p:cNvPr id="71943" name="直接连接符 71942"/>
            <p:cNvSpPr/>
            <p:nvPr/>
          </p:nvSpPr>
          <p:spPr>
            <a:xfrm>
              <a:off x="2657" y="1902"/>
              <a:ext cx="2" cy="3840"/>
            </a:xfrm>
            <a:prstGeom prst="line">
              <a:avLst/>
            </a:prstGeom>
            <a:ln w="28575" cap="flat" cmpd="sng">
              <a:solidFill>
                <a:schemeClr val="tx1"/>
              </a:solidFill>
              <a:prstDash val="solid"/>
              <a:headEnd type="none" w="med" len="med"/>
              <a:tailEnd type="none" w="med" len="med"/>
            </a:ln>
          </p:spPr>
        </p:sp>
        <p:sp>
          <p:nvSpPr>
            <p:cNvPr id="5" name="任意多边形 4"/>
            <p:cNvSpPr/>
            <p:nvPr/>
          </p:nvSpPr>
          <p:spPr>
            <a:xfrm flipH="1">
              <a:off x="2303" y="8270"/>
              <a:ext cx="450" cy="628"/>
            </a:xfrm>
            <a:custGeom>
              <a:avLst/>
              <a:gdLst>
                <a:gd name="txL" fmla="*/ 0 w 21600"/>
                <a:gd name="txT" fmla="*/ 0 h 43200"/>
                <a:gd name="txR" fmla="*/ 21600 w 21600"/>
                <a:gd name="txB" fmla="*/ 43200 h 43200"/>
              </a:gdLst>
              <a:ahLst/>
              <a:cxnLst>
                <a:cxn ang="270">
                  <a:pos x="0" y="0"/>
                </a:cxn>
                <a:cxn ang="90">
                  <a:pos x="0" y="43200"/>
                </a:cxn>
                <a:cxn ang="90">
                  <a:pos x="0" y="21600"/>
                </a:cxn>
              </a:cxnLst>
              <a:rect l="txL" t="txT" r="txR" b="txB"/>
              <a:pathLst>
                <a:path w="21600" h="43200" fill="none">
                  <a:moveTo>
                    <a:pt x="0" y="0"/>
                  </a:moveTo>
                  <a:arcTo wR="21600" hR="21600" stAng="-5400000" swAng="10800000"/>
                </a:path>
                <a:path w="21600" h="43200" stroke="0">
                  <a:moveTo>
                    <a:pt x="0" y="0"/>
                  </a:moveTo>
                  <a:arcTo wR="21600" hR="21600" stAng="-5400000" swAng="10800000"/>
                  <a:lnTo>
                    <a:pt x="0"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sp>
          <p:nvSpPr>
            <p:cNvPr id="7" name="任意多边形 6"/>
            <p:cNvSpPr/>
            <p:nvPr/>
          </p:nvSpPr>
          <p:spPr>
            <a:xfrm flipH="1">
              <a:off x="2303" y="8892"/>
              <a:ext cx="450" cy="628"/>
            </a:xfrm>
            <a:custGeom>
              <a:avLst/>
              <a:gdLst>
                <a:gd name="txL" fmla="*/ 0 w 21600"/>
                <a:gd name="txT" fmla="*/ 0 h 43200"/>
                <a:gd name="txR" fmla="*/ 21600 w 21600"/>
                <a:gd name="txB" fmla="*/ 43200 h 43200"/>
              </a:gdLst>
              <a:ahLst/>
              <a:cxnLst>
                <a:cxn ang="270">
                  <a:pos x="0" y="0"/>
                </a:cxn>
                <a:cxn ang="90">
                  <a:pos x="0" y="43200"/>
                </a:cxn>
                <a:cxn ang="90">
                  <a:pos x="0" y="21600"/>
                </a:cxn>
              </a:cxnLst>
              <a:rect l="txL" t="txT" r="txR" b="txB"/>
              <a:pathLst>
                <a:path w="21600" h="43200" fill="none">
                  <a:moveTo>
                    <a:pt x="0" y="0"/>
                  </a:moveTo>
                  <a:arcTo wR="21600" hR="21600" stAng="-5400000" swAng="10800000"/>
                </a:path>
                <a:path w="21600" h="43200" stroke="0">
                  <a:moveTo>
                    <a:pt x="0" y="0"/>
                  </a:moveTo>
                  <a:arcTo wR="21600" hR="21600" stAng="-5400000" swAng="10800000"/>
                  <a:lnTo>
                    <a:pt x="0"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sp>
          <p:nvSpPr>
            <p:cNvPr id="9" name="直接连接符 8"/>
            <p:cNvSpPr/>
            <p:nvPr/>
          </p:nvSpPr>
          <p:spPr>
            <a:xfrm>
              <a:off x="2756" y="8270"/>
              <a:ext cx="285" cy="0"/>
            </a:xfrm>
            <a:prstGeom prst="line">
              <a:avLst/>
            </a:prstGeom>
            <a:ln w="28575" cap="flat" cmpd="sng">
              <a:solidFill>
                <a:schemeClr val="tx1"/>
              </a:solidFill>
              <a:prstDash val="solid"/>
              <a:headEnd type="none" w="med" len="med"/>
              <a:tailEnd type="none" w="med" len="med"/>
            </a:ln>
          </p:spPr>
        </p:sp>
        <p:sp>
          <p:nvSpPr>
            <p:cNvPr id="10" name="直接连接符 9"/>
            <p:cNvSpPr/>
            <p:nvPr/>
          </p:nvSpPr>
          <p:spPr>
            <a:xfrm>
              <a:off x="2701" y="9517"/>
              <a:ext cx="282" cy="0"/>
            </a:xfrm>
            <a:prstGeom prst="line">
              <a:avLst/>
            </a:prstGeom>
            <a:ln w="9525" cap="flat" cmpd="sng">
              <a:solidFill>
                <a:schemeClr val="tx1"/>
              </a:solidFill>
              <a:prstDash val="solid"/>
              <a:headEnd type="none" w="med" len="med"/>
              <a:tailEnd type="none" w="med" len="med"/>
            </a:ln>
          </p:spPr>
        </p:sp>
        <p:sp>
          <p:nvSpPr>
            <p:cNvPr id="11" name="直接连接符 10"/>
            <p:cNvSpPr/>
            <p:nvPr/>
          </p:nvSpPr>
          <p:spPr>
            <a:xfrm>
              <a:off x="2983" y="9517"/>
              <a:ext cx="1" cy="413"/>
            </a:xfrm>
            <a:prstGeom prst="line">
              <a:avLst/>
            </a:prstGeom>
            <a:ln w="28575" cap="flat" cmpd="sng">
              <a:solidFill>
                <a:schemeClr val="tx1"/>
              </a:solidFill>
              <a:prstDash val="solid"/>
              <a:headEnd type="none" w="med" len="med"/>
              <a:tailEnd type="none" w="med" len="med"/>
            </a:ln>
          </p:spPr>
        </p:sp>
        <p:sp>
          <p:nvSpPr>
            <p:cNvPr id="13" name="椭圆 12"/>
            <p:cNvSpPr/>
            <p:nvPr/>
          </p:nvSpPr>
          <p:spPr>
            <a:xfrm>
              <a:off x="2871" y="8495"/>
              <a:ext cx="57" cy="57"/>
            </a:xfrm>
            <a:prstGeom prst="ellipse">
              <a:avLst/>
            </a:prstGeom>
            <a:solidFill>
              <a:schemeClr val="accent1"/>
            </a:solidFill>
            <a:ln w="9525" cap="flat" cmpd="sng">
              <a:solidFill>
                <a:schemeClr val="tx1"/>
              </a:solidFill>
              <a:prstDash val="solid"/>
              <a:headEnd type="none" w="med" len="med"/>
              <a:tailEnd type="none" w="med" len="med"/>
            </a:ln>
          </p:spPr>
          <p:txBody>
            <a:bodyPr/>
            <a:lstStyle/>
            <a:p>
              <a:endParaRPr lang="zh-CN" altLang="en-US"/>
            </a:p>
          </p:txBody>
        </p:sp>
        <p:sp>
          <p:nvSpPr>
            <p:cNvPr id="14" name="椭圆 13"/>
            <p:cNvSpPr/>
            <p:nvPr/>
          </p:nvSpPr>
          <p:spPr>
            <a:xfrm>
              <a:off x="2131" y="8327"/>
              <a:ext cx="57" cy="58"/>
            </a:xfrm>
            <a:prstGeom prst="ellipse">
              <a:avLst/>
            </a:prstGeom>
            <a:solidFill>
              <a:schemeClr val="accent1"/>
            </a:solidFill>
            <a:ln w="9525" cap="flat" cmpd="sng">
              <a:solidFill>
                <a:schemeClr val="tx1"/>
              </a:solidFill>
              <a:prstDash val="solid"/>
              <a:headEnd type="none" w="med" len="med"/>
              <a:tailEnd type="none" w="med" len="med"/>
            </a:ln>
          </p:spPr>
          <p:txBody>
            <a:bodyPr/>
            <a:lstStyle/>
            <a:p>
              <a:endParaRPr lang="zh-CN" altLang="en-US"/>
            </a:p>
          </p:txBody>
        </p:sp>
        <p:cxnSp>
          <p:nvCxnSpPr>
            <p:cNvPr id="15" name="直接连接符 14"/>
            <p:cNvCxnSpPr>
              <a:stCxn id="9" idx="1"/>
            </p:cNvCxnSpPr>
            <p:nvPr/>
          </p:nvCxnSpPr>
          <p:spPr>
            <a:xfrm flipH="1" flipV="1">
              <a:off x="3029" y="6696"/>
              <a:ext cx="12" cy="157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71710" idx="1"/>
            </p:cNvCxnSpPr>
            <p:nvPr/>
          </p:nvCxnSpPr>
          <p:spPr>
            <a:xfrm>
              <a:off x="1618" y="9930"/>
              <a:ext cx="56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950" name="文本框 71949"/>
            <p:cNvSpPr txBox="1"/>
            <p:nvPr/>
          </p:nvSpPr>
          <p:spPr>
            <a:xfrm>
              <a:off x="4736" y="4490"/>
              <a:ext cx="907" cy="951"/>
            </a:xfrm>
            <a:prstGeom prst="rect">
              <a:avLst/>
            </a:prstGeom>
            <a:noFill/>
            <a:ln w="28575">
              <a:solidFill>
                <a:schemeClr val="tx1"/>
              </a:solidFill>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I</a:t>
              </a:r>
              <a:endParaRPr lang="en-US" altLang="zh-CN" sz="2000">
                <a:latin typeface="Arial" panose="020B0604020202020204" pitchFamily="34" charset="0"/>
                <a:ea typeface="宋体" panose="02010600030101010101" pitchFamily="2" charset="-122"/>
              </a:endParaRPr>
            </a:p>
          </p:txBody>
        </p:sp>
        <p:grpSp>
          <p:nvGrpSpPr>
            <p:cNvPr id="20" name="组合 19"/>
            <p:cNvGrpSpPr/>
            <p:nvPr/>
          </p:nvGrpSpPr>
          <p:grpSpPr>
            <a:xfrm>
              <a:off x="6660" y="4486"/>
              <a:ext cx="1025" cy="1080"/>
              <a:chOff x="7118" y="5219"/>
              <a:chExt cx="1025" cy="1080"/>
            </a:xfrm>
          </p:grpSpPr>
          <p:sp>
            <p:nvSpPr>
              <p:cNvPr id="17" name="文本框 16"/>
              <p:cNvSpPr txBox="1"/>
              <p:nvPr/>
            </p:nvSpPr>
            <p:spPr>
              <a:xfrm>
                <a:off x="7236" y="5219"/>
                <a:ext cx="907" cy="624"/>
              </a:xfrm>
              <a:prstGeom prst="rect">
                <a:avLst/>
              </a:prstGeom>
              <a:noFill/>
              <a:ln w="28575">
                <a:solidFill>
                  <a:schemeClr val="tx1"/>
                </a:solidFill>
              </a:ln>
            </p:spPr>
            <p:txBody>
              <a:bodyPr>
                <a:spAutoFit/>
              </a:bodyPr>
              <a:lstStyle/>
              <a:p>
                <a:pPr>
                  <a:spcBef>
                    <a:spcPct val="50000"/>
                  </a:spcBef>
                </a:pPr>
                <a:endParaRPr lang="en-US" altLang="zh-CN" sz="2000">
                  <a:latin typeface="Arial" panose="020B0604020202020204" pitchFamily="34" charset="0"/>
                  <a:ea typeface="宋体" panose="02010600030101010101" pitchFamily="2" charset="-122"/>
                </a:endParaRPr>
              </a:p>
            </p:txBody>
          </p:sp>
          <p:grpSp>
            <p:nvGrpSpPr>
              <p:cNvPr id="19" name="组合 18"/>
              <p:cNvGrpSpPr/>
              <p:nvPr/>
            </p:nvGrpSpPr>
            <p:grpSpPr>
              <a:xfrm>
                <a:off x="7118" y="5253"/>
                <a:ext cx="1025" cy="1046"/>
                <a:chOff x="8143" y="2146"/>
                <a:chExt cx="1025" cy="1046"/>
              </a:xfrm>
            </p:grpSpPr>
            <p:grpSp>
              <p:nvGrpSpPr>
                <p:cNvPr id="18" name="组合 17"/>
                <p:cNvGrpSpPr/>
                <p:nvPr/>
              </p:nvGrpSpPr>
              <p:grpSpPr>
                <a:xfrm>
                  <a:off x="8600" y="2146"/>
                  <a:ext cx="484" cy="428"/>
                  <a:chOff x="7162" y="562"/>
                  <a:chExt cx="484" cy="428"/>
                </a:xfrm>
              </p:grpSpPr>
              <p:cxnSp>
                <p:nvCxnSpPr>
                  <p:cNvPr id="21" name="直接连接符 20"/>
                  <p:cNvCxnSpPr/>
                  <p:nvPr/>
                </p:nvCxnSpPr>
                <p:spPr>
                  <a:xfrm>
                    <a:off x="7181" y="562"/>
                    <a:ext cx="0" cy="4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7162" y="729"/>
                    <a:ext cx="48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8143" y="2313"/>
                  <a:ext cx="1025" cy="879"/>
                </a:xfrm>
                <a:prstGeom prst="rect">
                  <a:avLst/>
                </a:prstGeom>
                <a:noFill/>
              </p:spPr>
              <p:txBody>
                <a:bodyPr wrap="square" rtlCol="0" anchor="t">
                  <a:spAutoFit/>
                </a:bodyPr>
                <a:lstStyle/>
                <a:p>
                  <a:r>
                    <a:rPr lang="zh-CN" altLang="en-US">
                      <a:cs typeface="仿宋" panose="02010609060101010101" charset="-122"/>
                    </a:rPr>
                    <a:t>··</a:t>
                  </a:r>
                  <a:endParaRPr lang="zh-CN" altLang="en-US">
                    <a:cs typeface="仿宋" panose="02010609060101010101" charset="-122"/>
                  </a:endParaRPr>
                </a:p>
              </p:txBody>
            </p:sp>
          </p:grpSp>
        </p:grpSp>
        <p:sp>
          <p:nvSpPr>
            <p:cNvPr id="25" name="文本框 24"/>
            <p:cNvSpPr txBox="1"/>
            <p:nvPr/>
          </p:nvSpPr>
          <p:spPr>
            <a:xfrm>
              <a:off x="8668" y="4520"/>
              <a:ext cx="907" cy="951"/>
            </a:xfrm>
            <a:prstGeom prst="rect">
              <a:avLst/>
            </a:prstGeom>
            <a:noFill/>
            <a:ln w="28575">
              <a:solidFill>
                <a:schemeClr val="tx1"/>
              </a:solidFill>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I</a:t>
              </a:r>
              <a:endParaRPr lang="en-US" altLang="zh-CN" sz="2000">
                <a:latin typeface="Arial" panose="020B0604020202020204" pitchFamily="34" charset="0"/>
                <a:ea typeface="宋体" panose="02010600030101010101" pitchFamily="2" charset="-122"/>
              </a:endParaRPr>
            </a:p>
          </p:txBody>
        </p:sp>
        <p:grpSp>
          <p:nvGrpSpPr>
            <p:cNvPr id="26" name="组合 25"/>
            <p:cNvGrpSpPr/>
            <p:nvPr/>
          </p:nvGrpSpPr>
          <p:grpSpPr>
            <a:xfrm>
              <a:off x="10264" y="4486"/>
              <a:ext cx="1025" cy="1080"/>
              <a:chOff x="7118" y="5219"/>
              <a:chExt cx="1025" cy="1080"/>
            </a:xfrm>
          </p:grpSpPr>
          <p:sp>
            <p:nvSpPr>
              <p:cNvPr id="27" name="文本框 26"/>
              <p:cNvSpPr txBox="1"/>
              <p:nvPr/>
            </p:nvSpPr>
            <p:spPr>
              <a:xfrm>
                <a:off x="7236" y="5219"/>
                <a:ext cx="907" cy="624"/>
              </a:xfrm>
              <a:prstGeom prst="rect">
                <a:avLst/>
              </a:prstGeom>
              <a:noFill/>
              <a:ln w="28575">
                <a:solidFill>
                  <a:schemeClr val="tx1"/>
                </a:solidFill>
              </a:ln>
            </p:spPr>
            <p:txBody>
              <a:bodyPr>
                <a:spAutoFit/>
              </a:bodyPr>
              <a:lstStyle/>
              <a:p>
                <a:pPr>
                  <a:spcBef>
                    <a:spcPct val="50000"/>
                  </a:spcBef>
                </a:pPr>
                <a:endParaRPr lang="en-US" altLang="zh-CN" sz="2000">
                  <a:latin typeface="Arial" panose="020B0604020202020204" pitchFamily="34" charset="0"/>
                  <a:ea typeface="宋体" panose="02010600030101010101" pitchFamily="2" charset="-122"/>
                </a:endParaRPr>
              </a:p>
            </p:txBody>
          </p:sp>
          <p:grpSp>
            <p:nvGrpSpPr>
              <p:cNvPr id="28" name="组合 27"/>
              <p:cNvGrpSpPr/>
              <p:nvPr/>
            </p:nvGrpSpPr>
            <p:grpSpPr>
              <a:xfrm>
                <a:off x="7118" y="5253"/>
                <a:ext cx="1025" cy="1046"/>
                <a:chOff x="8143" y="2146"/>
                <a:chExt cx="1025" cy="1046"/>
              </a:xfrm>
            </p:grpSpPr>
            <p:grpSp>
              <p:nvGrpSpPr>
                <p:cNvPr id="29" name="组合 28"/>
                <p:cNvGrpSpPr/>
                <p:nvPr/>
              </p:nvGrpSpPr>
              <p:grpSpPr>
                <a:xfrm>
                  <a:off x="8600" y="2146"/>
                  <a:ext cx="484" cy="428"/>
                  <a:chOff x="7162" y="562"/>
                  <a:chExt cx="484" cy="428"/>
                </a:xfrm>
              </p:grpSpPr>
              <p:cxnSp>
                <p:nvCxnSpPr>
                  <p:cNvPr id="30" name="直接连接符 29"/>
                  <p:cNvCxnSpPr/>
                  <p:nvPr/>
                </p:nvCxnSpPr>
                <p:spPr>
                  <a:xfrm>
                    <a:off x="7181" y="562"/>
                    <a:ext cx="0" cy="4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a:off x="7162" y="729"/>
                    <a:ext cx="48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2" name="文本框 31"/>
                <p:cNvSpPr txBox="1"/>
                <p:nvPr/>
              </p:nvSpPr>
              <p:spPr>
                <a:xfrm>
                  <a:off x="8143" y="2313"/>
                  <a:ext cx="1025" cy="879"/>
                </a:xfrm>
                <a:prstGeom prst="rect">
                  <a:avLst/>
                </a:prstGeom>
                <a:noFill/>
              </p:spPr>
              <p:txBody>
                <a:bodyPr wrap="square" rtlCol="0" anchor="t">
                  <a:spAutoFit/>
                </a:bodyPr>
                <a:lstStyle/>
                <a:p>
                  <a:r>
                    <a:rPr lang="zh-CN" altLang="en-US">
                      <a:cs typeface="仿宋" panose="02010609060101010101" charset="-122"/>
                    </a:rPr>
                    <a:t>··</a:t>
                  </a:r>
                  <a:endParaRPr lang="zh-CN" altLang="en-US">
                    <a:cs typeface="仿宋" panose="02010609060101010101" charset="-122"/>
                  </a:endParaRPr>
                </a:p>
              </p:txBody>
            </p:sp>
          </p:grpSp>
        </p:grpSp>
        <p:sp>
          <p:nvSpPr>
            <p:cNvPr id="33" name="文本框 32"/>
            <p:cNvSpPr txBox="1"/>
            <p:nvPr/>
          </p:nvSpPr>
          <p:spPr>
            <a:xfrm>
              <a:off x="12161" y="4520"/>
              <a:ext cx="907" cy="951"/>
            </a:xfrm>
            <a:prstGeom prst="rect">
              <a:avLst/>
            </a:prstGeom>
            <a:noFill/>
            <a:ln w="28575">
              <a:solidFill>
                <a:schemeClr val="tx1"/>
              </a:solidFill>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I</a:t>
              </a:r>
              <a:endParaRPr lang="en-US" altLang="zh-CN" sz="2000">
                <a:latin typeface="Arial" panose="020B0604020202020204" pitchFamily="34" charset="0"/>
                <a:ea typeface="宋体" panose="02010600030101010101" pitchFamily="2" charset="-122"/>
              </a:endParaRPr>
            </a:p>
          </p:txBody>
        </p:sp>
        <p:grpSp>
          <p:nvGrpSpPr>
            <p:cNvPr id="34" name="组合 33"/>
            <p:cNvGrpSpPr/>
            <p:nvPr/>
          </p:nvGrpSpPr>
          <p:grpSpPr>
            <a:xfrm>
              <a:off x="13720" y="4486"/>
              <a:ext cx="1025" cy="1080"/>
              <a:chOff x="7118" y="5219"/>
              <a:chExt cx="1025" cy="1080"/>
            </a:xfrm>
          </p:grpSpPr>
          <p:sp>
            <p:nvSpPr>
              <p:cNvPr id="35" name="文本框 34"/>
              <p:cNvSpPr txBox="1"/>
              <p:nvPr/>
            </p:nvSpPr>
            <p:spPr>
              <a:xfrm>
                <a:off x="7236" y="5219"/>
                <a:ext cx="907" cy="624"/>
              </a:xfrm>
              <a:prstGeom prst="rect">
                <a:avLst/>
              </a:prstGeom>
              <a:noFill/>
              <a:ln w="28575">
                <a:solidFill>
                  <a:schemeClr val="tx1"/>
                </a:solidFill>
              </a:ln>
            </p:spPr>
            <p:txBody>
              <a:bodyPr>
                <a:spAutoFit/>
              </a:bodyPr>
              <a:lstStyle/>
              <a:p>
                <a:pPr>
                  <a:spcBef>
                    <a:spcPct val="50000"/>
                  </a:spcBef>
                </a:pPr>
                <a:endParaRPr lang="en-US" altLang="zh-CN" sz="2000">
                  <a:latin typeface="Arial" panose="020B0604020202020204" pitchFamily="34" charset="0"/>
                  <a:ea typeface="宋体" panose="02010600030101010101" pitchFamily="2" charset="-122"/>
                </a:endParaRPr>
              </a:p>
            </p:txBody>
          </p:sp>
          <p:grpSp>
            <p:nvGrpSpPr>
              <p:cNvPr id="36" name="组合 35"/>
              <p:cNvGrpSpPr/>
              <p:nvPr/>
            </p:nvGrpSpPr>
            <p:grpSpPr>
              <a:xfrm>
                <a:off x="7118" y="5253"/>
                <a:ext cx="1025" cy="1046"/>
                <a:chOff x="8143" y="2146"/>
                <a:chExt cx="1025" cy="1046"/>
              </a:xfrm>
            </p:grpSpPr>
            <p:grpSp>
              <p:nvGrpSpPr>
                <p:cNvPr id="37" name="组合 36"/>
                <p:cNvGrpSpPr/>
                <p:nvPr/>
              </p:nvGrpSpPr>
              <p:grpSpPr>
                <a:xfrm>
                  <a:off x="8600" y="2146"/>
                  <a:ext cx="484" cy="428"/>
                  <a:chOff x="7162" y="562"/>
                  <a:chExt cx="484" cy="428"/>
                </a:xfrm>
              </p:grpSpPr>
              <p:cxnSp>
                <p:nvCxnSpPr>
                  <p:cNvPr id="38" name="直接连接符 37"/>
                  <p:cNvCxnSpPr/>
                  <p:nvPr/>
                </p:nvCxnSpPr>
                <p:spPr>
                  <a:xfrm>
                    <a:off x="7181" y="562"/>
                    <a:ext cx="0" cy="42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a:off x="7162" y="729"/>
                    <a:ext cx="48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0" name="文本框 39"/>
                <p:cNvSpPr txBox="1"/>
                <p:nvPr/>
              </p:nvSpPr>
              <p:spPr>
                <a:xfrm>
                  <a:off x="8143" y="2313"/>
                  <a:ext cx="1025" cy="879"/>
                </a:xfrm>
                <a:prstGeom prst="rect">
                  <a:avLst/>
                </a:prstGeom>
                <a:noFill/>
              </p:spPr>
              <p:txBody>
                <a:bodyPr wrap="square" rtlCol="0" anchor="t">
                  <a:spAutoFit/>
                </a:bodyPr>
                <a:lstStyle/>
                <a:p>
                  <a:r>
                    <a:rPr lang="zh-CN" altLang="en-US">
                      <a:cs typeface="仿宋" panose="02010609060101010101" charset="-122"/>
                    </a:rPr>
                    <a:t>··</a:t>
                  </a:r>
                  <a:endParaRPr lang="zh-CN" altLang="en-US">
                    <a:cs typeface="仿宋" panose="02010609060101010101" charset="-122"/>
                  </a:endParaRPr>
                </a:p>
              </p:txBody>
            </p:sp>
          </p:grpSp>
        </p:grpSp>
        <p:sp>
          <p:nvSpPr>
            <p:cNvPr id="71961" name="文本框 71960"/>
            <p:cNvSpPr txBox="1"/>
            <p:nvPr/>
          </p:nvSpPr>
          <p:spPr>
            <a:xfrm>
              <a:off x="15506" y="3888"/>
              <a:ext cx="795" cy="951"/>
            </a:xfrm>
            <a:prstGeom prst="rect">
              <a:avLst/>
            </a:prstGeom>
            <a:noFill/>
            <a:ln w="28575">
              <a:solidFill>
                <a:schemeClr val="tx1"/>
              </a:solidFill>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 t</a:t>
              </a:r>
              <a:endParaRPr lang="en-US" altLang="zh-CN" sz="2000">
                <a:latin typeface="Arial" panose="020B0604020202020204" pitchFamily="34" charset="0"/>
                <a:ea typeface="宋体" panose="02010600030101010101" pitchFamily="2" charset="-122"/>
              </a:endParaRPr>
            </a:p>
          </p:txBody>
        </p:sp>
        <p:grpSp>
          <p:nvGrpSpPr>
            <p:cNvPr id="42" name="组合 41"/>
            <p:cNvGrpSpPr/>
            <p:nvPr/>
          </p:nvGrpSpPr>
          <p:grpSpPr>
            <a:xfrm>
              <a:off x="17164" y="3916"/>
              <a:ext cx="962" cy="604"/>
              <a:chOff x="12140" y="2718"/>
              <a:chExt cx="460" cy="514"/>
            </a:xfrm>
          </p:grpSpPr>
          <p:sp>
            <p:nvSpPr>
              <p:cNvPr id="43" name="矩形 42"/>
              <p:cNvSpPr/>
              <p:nvPr/>
            </p:nvSpPr>
            <p:spPr>
              <a:xfrm>
                <a:off x="12140" y="2718"/>
                <a:ext cx="460" cy="515"/>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sp>
            <p:nvSpPr>
              <p:cNvPr id="71898" name="直接连接符 71897"/>
              <p:cNvSpPr/>
              <p:nvPr/>
            </p:nvSpPr>
            <p:spPr>
              <a:xfrm>
                <a:off x="12165" y="3055"/>
                <a:ext cx="103" cy="0"/>
              </a:xfrm>
              <a:prstGeom prst="line">
                <a:avLst/>
              </a:prstGeom>
              <a:ln w="28575" cap="flat" cmpd="sng">
                <a:solidFill>
                  <a:schemeClr val="tx1"/>
                </a:solidFill>
                <a:prstDash val="solid"/>
                <a:headEnd type="none" w="med" len="med"/>
                <a:tailEnd type="none" w="med" len="med"/>
              </a:ln>
            </p:spPr>
          </p:sp>
          <p:sp>
            <p:nvSpPr>
              <p:cNvPr id="71899" name="直接连接符 71898"/>
              <p:cNvSpPr/>
              <p:nvPr/>
            </p:nvSpPr>
            <p:spPr>
              <a:xfrm>
                <a:off x="12268" y="3055"/>
                <a:ext cx="0" cy="170"/>
              </a:xfrm>
              <a:prstGeom prst="line">
                <a:avLst/>
              </a:prstGeom>
              <a:ln w="28575" cap="flat" cmpd="sng">
                <a:solidFill>
                  <a:schemeClr val="tx1"/>
                </a:solidFill>
                <a:prstDash val="solid"/>
                <a:headEnd type="none" w="med" len="med"/>
                <a:tailEnd type="none" w="med" len="med"/>
              </a:ln>
            </p:spPr>
          </p:sp>
        </p:grpSp>
        <p:cxnSp>
          <p:nvCxnSpPr>
            <p:cNvPr id="44" name="直接连接符 43"/>
            <p:cNvCxnSpPr/>
            <p:nvPr/>
          </p:nvCxnSpPr>
          <p:spPr>
            <a:xfrm>
              <a:off x="3999" y="3822"/>
              <a:ext cx="8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316" y="3822"/>
              <a:ext cx="1697" cy="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4725" y="3836"/>
              <a:ext cx="632" cy="3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6749" y="3839"/>
              <a:ext cx="1222" cy="357"/>
              <a:chOff x="6749" y="3839"/>
              <a:chExt cx="1222" cy="357"/>
            </a:xfrm>
          </p:grpSpPr>
          <p:cxnSp>
            <p:nvCxnSpPr>
              <p:cNvPr id="47" name="直接连接符 46"/>
              <p:cNvCxnSpPr/>
              <p:nvPr/>
            </p:nvCxnSpPr>
            <p:spPr>
              <a:xfrm>
                <a:off x="7381" y="3839"/>
                <a:ext cx="590" cy="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6749" y="3862"/>
                <a:ext cx="632" cy="3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9" name="直接连接符 48"/>
            <p:cNvCxnSpPr/>
            <p:nvPr/>
          </p:nvCxnSpPr>
          <p:spPr>
            <a:xfrm>
              <a:off x="4297" y="2738"/>
              <a:ext cx="0" cy="115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4315" y="2746"/>
              <a:ext cx="10968"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flipH="1">
              <a:off x="3325" y="1829"/>
              <a:ext cx="15497"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8798" y="1849"/>
              <a:ext cx="0" cy="3727"/>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17878" y="5553"/>
              <a:ext cx="92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17902" y="4515"/>
              <a:ext cx="0" cy="103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17432" y="4538"/>
              <a:ext cx="0" cy="103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16933" y="5576"/>
              <a:ext cx="519"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16935" y="3357"/>
              <a:ext cx="0" cy="221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5283" y="2746"/>
              <a:ext cx="0" cy="59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5284" y="3359"/>
              <a:ext cx="307"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16191" y="3292"/>
              <a:ext cx="1357" cy="2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a:off x="15582" y="3315"/>
              <a:ext cx="632" cy="3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17955" y="3327"/>
              <a:ext cx="46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17431" y="3320"/>
              <a:ext cx="632" cy="3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接箭头连接符 63"/>
            <p:cNvCxnSpPr/>
            <p:nvPr/>
          </p:nvCxnSpPr>
          <p:spPr>
            <a:xfrm flipV="1">
              <a:off x="18444" y="2416"/>
              <a:ext cx="0" cy="896"/>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grpSp>
          <p:nvGrpSpPr>
            <p:cNvPr id="68" name="组合 67"/>
            <p:cNvGrpSpPr/>
            <p:nvPr/>
          </p:nvGrpSpPr>
          <p:grpSpPr>
            <a:xfrm>
              <a:off x="15766" y="3477"/>
              <a:ext cx="425" cy="472"/>
              <a:chOff x="12193" y="6473"/>
              <a:chExt cx="661" cy="849"/>
            </a:xfrm>
          </p:grpSpPr>
          <p:cxnSp>
            <p:nvCxnSpPr>
              <p:cNvPr id="65" name="直接连接符 64"/>
              <p:cNvCxnSpPr/>
              <p:nvPr/>
            </p:nvCxnSpPr>
            <p:spPr>
              <a:xfrm>
                <a:off x="12406" y="6473"/>
                <a:ext cx="0" cy="68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12614" y="6473"/>
                <a:ext cx="0" cy="68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flipV="1">
                <a:off x="12193" y="6944"/>
                <a:ext cx="307" cy="37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12500" y="6874"/>
                <a:ext cx="354" cy="42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70" name="直接连接符 69"/>
            <p:cNvCxnSpPr/>
            <p:nvPr/>
          </p:nvCxnSpPr>
          <p:spPr>
            <a:xfrm>
              <a:off x="17760" y="2934"/>
              <a:ext cx="0" cy="943"/>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17760" y="2941"/>
              <a:ext cx="288" cy="201"/>
              <a:chOff x="9717" y="6142"/>
              <a:chExt cx="2264" cy="1298"/>
            </a:xfrm>
          </p:grpSpPr>
          <p:cxnSp>
            <p:nvCxnSpPr>
              <p:cNvPr id="76" name="直接连接符 75"/>
              <p:cNvCxnSpPr/>
              <p:nvPr/>
            </p:nvCxnSpPr>
            <p:spPr>
              <a:xfrm>
                <a:off x="9717" y="6142"/>
                <a:ext cx="2264"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a:off x="9734" y="6142"/>
                <a:ext cx="2247" cy="129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79" name="直接连接符 78"/>
            <p:cNvCxnSpPr/>
            <p:nvPr/>
          </p:nvCxnSpPr>
          <p:spPr>
            <a:xfrm>
              <a:off x="16109" y="4515"/>
              <a:ext cx="0" cy="125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15684" y="4515"/>
              <a:ext cx="0" cy="1203"/>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14977" y="5671"/>
              <a:ext cx="707"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15006" y="3075"/>
              <a:ext cx="0" cy="259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7971" y="3100"/>
              <a:ext cx="7053"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7971" y="3100"/>
              <a:ext cx="0" cy="75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8443" y="2768"/>
              <a:ext cx="0" cy="1086"/>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8467" y="3854"/>
              <a:ext cx="377"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9254" y="3862"/>
              <a:ext cx="590" cy="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H="1">
              <a:off x="8668" y="3885"/>
              <a:ext cx="632" cy="3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a:off x="9788" y="3854"/>
              <a:ext cx="896"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nvGrpSpPr>
            <p:cNvPr id="92" name="组合 91"/>
            <p:cNvGrpSpPr/>
            <p:nvPr/>
          </p:nvGrpSpPr>
          <p:grpSpPr>
            <a:xfrm>
              <a:off x="10570" y="3873"/>
              <a:ext cx="1222" cy="357"/>
              <a:chOff x="6749" y="3839"/>
              <a:chExt cx="1222" cy="357"/>
            </a:xfrm>
          </p:grpSpPr>
          <p:cxnSp>
            <p:nvCxnSpPr>
              <p:cNvPr id="93" name="直接连接符 92"/>
              <p:cNvCxnSpPr/>
              <p:nvPr/>
            </p:nvCxnSpPr>
            <p:spPr>
              <a:xfrm>
                <a:off x="7381" y="3839"/>
                <a:ext cx="590" cy="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a:off x="6749" y="3862"/>
                <a:ext cx="632" cy="3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5" name="直接连接符 94"/>
            <p:cNvCxnSpPr/>
            <p:nvPr/>
          </p:nvCxnSpPr>
          <p:spPr>
            <a:xfrm>
              <a:off x="11816" y="3123"/>
              <a:ext cx="0" cy="77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12052" y="2722"/>
              <a:ext cx="0" cy="1203"/>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7" name="直接连接符 96"/>
            <p:cNvCxnSpPr>
              <a:endCxn id="71950" idx="0"/>
            </p:cNvCxnSpPr>
            <p:nvPr/>
          </p:nvCxnSpPr>
          <p:spPr>
            <a:xfrm>
              <a:off x="5163" y="3925"/>
              <a:ext cx="26" cy="565"/>
            </a:xfrm>
            <a:prstGeom prst="line">
              <a:avLst/>
            </a:prstGeom>
            <a:ln w="28575"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7210" y="3936"/>
              <a:ext cx="26" cy="565"/>
            </a:xfrm>
            <a:prstGeom prst="line">
              <a:avLst/>
            </a:prstGeom>
            <a:ln w="28575"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9108" y="4029"/>
              <a:ext cx="26" cy="565"/>
            </a:xfrm>
            <a:prstGeom prst="line">
              <a:avLst/>
            </a:prstGeom>
            <a:ln w="28575"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10950" y="4029"/>
              <a:ext cx="26" cy="565"/>
            </a:xfrm>
            <a:prstGeom prst="line">
              <a:avLst/>
            </a:prstGeom>
            <a:ln w="28575"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04" name="组合 103"/>
            <p:cNvGrpSpPr/>
            <p:nvPr/>
          </p:nvGrpSpPr>
          <p:grpSpPr>
            <a:xfrm>
              <a:off x="12256" y="3910"/>
              <a:ext cx="1199" cy="357"/>
              <a:chOff x="12256" y="3910"/>
              <a:chExt cx="1199" cy="357"/>
            </a:xfrm>
          </p:grpSpPr>
          <p:cxnSp>
            <p:nvCxnSpPr>
              <p:cNvPr id="102" name="直接连接符 101"/>
              <p:cNvCxnSpPr/>
              <p:nvPr/>
            </p:nvCxnSpPr>
            <p:spPr>
              <a:xfrm>
                <a:off x="12865" y="3910"/>
                <a:ext cx="590" cy="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a:off x="12256" y="3933"/>
                <a:ext cx="632" cy="3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5" name="直接连接符 104"/>
            <p:cNvCxnSpPr/>
            <p:nvPr/>
          </p:nvCxnSpPr>
          <p:spPr>
            <a:xfrm>
              <a:off x="12030" y="3925"/>
              <a:ext cx="353"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12609" y="4030"/>
              <a:ext cx="26" cy="565"/>
            </a:xfrm>
            <a:prstGeom prst="line">
              <a:avLst/>
            </a:prstGeom>
            <a:ln w="28575"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07" name="组合 106"/>
            <p:cNvGrpSpPr/>
            <p:nvPr/>
          </p:nvGrpSpPr>
          <p:grpSpPr>
            <a:xfrm>
              <a:off x="13813" y="3880"/>
              <a:ext cx="1199" cy="357"/>
              <a:chOff x="12256" y="3910"/>
              <a:chExt cx="1199" cy="357"/>
            </a:xfrm>
          </p:grpSpPr>
          <p:cxnSp>
            <p:nvCxnSpPr>
              <p:cNvPr id="108" name="直接连接符 107"/>
              <p:cNvCxnSpPr/>
              <p:nvPr/>
            </p:nvCxnSpPr>
            <p:spPr>
              <a:xfrm>
                <a:off x="12865" y="3910"/>
                <a:ext cx="590" cy="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H="1">
                <a:off x="12256" y="3933"/>
                <a:ext cx="632" cy="3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0" name="直接连接符 109"/>
            <p:cNvCxnSpPr/>
            <p:nvPr/>
          </p:nvCxnSpPr>
          <p:spPr>
            <a:xfrm>
              <a:off x="13420" y="3902"/>
              <a:ext cx="49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14212" y="3977"/>
              <a:ext cx="26" cy="565"/>
            </a:xfrm>
            <a:prstGeom prst="line">
              <a:avLst/>
            </a:prstGeom>
            <a:ln w="28575"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1700" y="6166"/>
              <a:ext cx="32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V="1">
              <a:off x="4903" y="5152"/>
              <a:ext cx="0" cy="99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5449" y="5129"/>
              <a:ext cx="0" cy="10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5448" y="6142"/>
              <a:ext cx="1486"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6957" y="5130"/>
              <a:ext cx="0" cy="101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3042" y="6732"/>
              <a:ext cx="575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8797" y="5128"/>
              <a:ext cx="0" cy="158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9410" y="5152"/>
              <a:ext cx="0" cy="1557"/>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9434" y="6732"/>
              <a:ext cx="108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V="1">
              <a:off x="10519" y="5128"/>
              <a:ext cx="0" cy="158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6250" y="10129"/>
              <a:ext cx="9128"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6179" y="10459"/>
              <a:ext cx="9246"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6155" y="10765"/>
              <a:ext cx="9246"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a:off x="7173" y="5148"/>
              <a:ext cx="0" cy="5361"/>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7381" y="5152"/>
              <a:ext cx="0" cy="564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a:off x="10777" y="5125"/>
              <a:ext cx="0" cy="566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11014" y="5114"/>
              <a:ext cx="0" cy="537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14164" y="5125"/>
              <a:ext cx="0" cy="536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14399" y="5132"/>
              <a:ext cx="0" cy="568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4" name="直接连接符 133"/>
            <p:cNvCxnSpPr>
              <a:stCxn id="71689" idx="0"/>
            </p:cNvCxnSpPr>
            <p:nvPr/>
          </p:nvCxnSpPr>
          <p:spPr>
            <a:xfrm>
              <a:off x="3658" y="7277"/>
              <a:ext cx="8724"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flipV="1">
              <a:off x="12382" y="5182"/>
              <a:ext cx="0" cy="209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2854" y="5207"/>
              <a:ext cx="0" cy="2123"/>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12830" y="7307"/>
              <a:ext cx="1109"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flipV="1">
              <a:off x="13939" y="5087"/>
              <a:ext cx="0" cy="226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7194" y="9947"/>
              <a:ext cx="7524"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14693" y="5088"/>
              <a:ext cx="0" cy="4906"/>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2" name="文本框 141"/>
            <p:cNvSpPr txBox="1"/>
            <p:nvPr/>
          </p:nvSpPr>
          <p:spPr>
            <a:xfrm>
              <a:off x="17670" y="1887"/>
              <a:ext cx="1038" cy="1245"/>
            </a:xfrm>
            <a:prstGeom prst="rect">
              <a:avLst/>
            </a:prstGeom>
            <a:noFill/>
          </p:spPr>
          <p:txBody>
            <a:bodyPr wrap="square" rtlCol="0">
              <a:spAutoFit/>
            </a:bodyPr>
            <a:lstStyle/>
            <a:p>
              <a:r>
                <a:rPr lang="zh-CN" altLang="en-US" sz="1400" b="1"/>
                <a:t>信号</a:t>
              </a:r>
              <a:endParaRPr lang="zh-CN" altLang="en-US" sz="1400" b="1"/>
            </a:p>
          </p:txBody>
        </p:sp>
        <p:sp>
          <p:nvSpPr>
            <p:cNvPr id="143" name="文本框 142"/>
            <p:cNvSpPr txBox="1"/>
            <p:nvPr/>
          </p:nvSpPr>
          <p:spPr>
            <a:xfrm>
              <a:off x="16781" y="2768"/>
              <a:ext cx="650" cy="879"/>
            </a:xfrm>
            <a:prstGeom prst="rect">
              <a:avLst/>
            </a:prstGeom>
            <a:noFill/>
          </p:spPr>
          <p:txBody>
            <a:bodyPr wrap="square" rtlCol="0" anchor="t">
              <a:spAutoFit/>
            </a:bodyPr>
            <a:lstStyle/>
            <a:p>
              <a:r>
                <a:rPr lang="zh-CN" altLang="en-US" b="1">
                  <a:latin typeface="宋体" panose="02010600030101010101" pitchFamily="2" charset="-122"/>
                  <a:ea typeface="宋体" panose="02010600030101010101" pitchFamily="2" charset="-122"/>
                </a:rPr>
                <a:t>＋</a:t>
              </a:r>
              <a:endParaRPr lang="zh-CN" altLang="en-US" b="1">
                <a:latin typeface="宋体" panose="02010600030101010101" pitchFamily="2" charset="-122"/>
                <a:ea typeface="宋体" panose="02010600030101010101" pitchFamily="2" charset="-122"/>
              </a:endParaRPr>
            </a:p>
          </p:txBody>
        </p:sp>
        <p:sp>
          <p:nvSpPr>
            <p:cNvPr id="144" name="文本框 143"/>
            <p:cNvSpPr txBox="1"/>
            <p:nvPr/>
          </p:nvSpPr>
          <p:spPr>
            <a:xfrm>
              <a:off x="15807" y="5626"/>
              <a:ext cx="650" cy="879"/>
            </a:xfrm>
            <a:prstGeom prst="rect">
              <a:avLst/>
            </a:prstGeom>
            <a:noFill/>
          </p:spPr>
          <p:txBody>
            <a:bodyPr wrap="square" rtlCol="0" anchor="t">
              <a:spAutoFit/>
            </a:bodyPr>
            <a:lstStyle/>
            <a:p>
              <a:r>
                <a:rPr lang="zh-CN" altLang="en-US" b="1">
                  <a:latin typeface="宋体" panose="02010600030101010101" pitchFamily="2" charset="-122"/>
                  <a:ea typeface="宋体" panose="02010600030101010101" pitchFamily="2" charset="-122"/>
                </a:rPr>
                <a:t>－</a:t>
              </a:r>
              <a:endParaRPr lang="zh-CN" altLang="en-US" b="1">
                <a:latin typeface="宋体" panose="02010600030101010101" pitchFamily="2" charset="-122"/>
                <a:ea typeface="宋体" panose="02010600030101010101" pitchFamily="2" charset="-122"/>
              </a:endParaRPr>
            </a:p>
          </p:txBody>
        </p:sp>
        <p:sp>
          <p:nvSpPr>
            <p:cNvPr id="145" name="文本框 144"/>
            <p:cNvSpPr txBox="1"/>
            <p:nvPr/>
          </p:nvSpPr>
          <p:spPr>
            <a:xfrm>
              <a:off x="16864" y="4687"/>
              <a:ext cx="684" cy="1539"/>
            </a:xfrm>
            <a:prstGeom prst="rect">
              <a:avLst/>
            </a:prstGeom>
            <a:noFill/>
          </p:spPr>
          <p:txBody>
            <a:bodyPr wrap="square" rtlCol="0">
              <a:spAutoFit/>
            </a:bodyPr>
            <a:lstStyle/>
            <a:p>
              <a:r>
                <a:rPr lang="en-US" altLang="zh-CN"/>
                <a:t>KS</a:t>
              </a:r>
              <a:endParaRPr lang="en-US" altLang="zh-CN"/>
            </a:p>
          </p:txBody>
        </p:sp>
        <p:sp>
          <p:nvSpPr>
            <p:cNvPr id="146" name="文本框 145"/>
            <p:cNvSpPr txBox="1"/>
            <p:nvPr/>
          </p:nvSpPr>
          <p:spPr>
            <a:xfrm>
              <a:off x="15543" y="2612"/>
              <a:ext cx="915" cy="879"/>
            </a:xfrm>
            <a:prstGeom prst="rect">
              <a:avLst/>
            </a:prstGeom>
            <a:noFill/>
          </p:spPr>
          <p:txBody>
            <a:bodyPr wrap="square" rtlCol="0">
              <a:spAutoFit/>
            </a:bodyPr>
            <a:lstStyle/>
            <a:p>
              <a:r>
                <a:rPr lang="en-US" altLang="zh-CN"/>
                <a:t>KT</a:t>
              </a:r>
              <a:endParaRPr lang="en-US" altLang="zh-CN"/>
            </a:p>
          </p:txBody>
        </p:sp>
        <p:sp>
          <p:nvSpPr>
            <p:cNvPr id="147" name="文本框 146"/>
            <p:cNvSpPr txBox="1"/>
            <p:nvPr/>
          </p:nvSpPr>
          <p:spPr>
            <a:xfrm>
              <a:off x="5190" y="3159"/>
              <a:ext cx="1391" cy="879"/>
            </a:xfrm>
            <a:prstGeom prst="rect">
              <a:avLst/>
            </a:prstGeom>
            <a:noFill/>
          </p:spPr>
          <p:txBody>
            <a:bodyPr wrap="square" rtlCol="0">
              <a:spAutoFit/>
            </a:bodyPr>
            <a:lstStyle/>
            <a:p>
              <a:r>
                <a:rPr lang="en-US" altLang="zh-CN"/>
                <a:t>KW1</a:t>
              </a:r>
              <a:endParaRPr lang="en-US" altLang="zh-CN"/>
            </a:p>
          </p:txBody>
        </p:sp>
        <p:sp>
          <p:nvSpPr>
            <p:cNvPr id="148" name="文本框 147"/>
            <p:cNvSpPr txBox="1"/>
            <p:nvPr/>
          </p:nvSpPr>
          <p:spPr>
            <a:xfrm>
              <a:off x="8778" y="3222"/>
              <a:ext cx="1792" cy="879"/>
            </a:xfrm>
            <a:prstGeom prst="rect">
              <a:avLst/>
            </a:prstGeom>
            <a:noFill/>
          </p:spPr>
          <p:txBody>
            <a:bodyPr wrap="square" rtlCol="0">
              <a:spAutoFit/>
            </a:bodyPr>
            <a:lstStyle/>
            <a:p>
              <a:r>
                <a:rPr lang="en-US" altLang="zh-CN">
                  <a:sym typeface="+mn-ea"/>
                </a:rPr>
                <a:t>KW2</a:t>
              </a:r>
              <a:endParaRPr lang="zh-CN" altLang="en-US"/>
            </a:p>
          </p:txBody>
        </p:sp>
        <p:sp>
          <p:nvSpPr>
            <p:cNvPr id="149" name="文本框 148"/>
            <p:cNvSpPr txBox="1"/>
            <p:nvPr/>
          </p:nvSpPr>
          <p:spPr>
            <a:xfrm>
              <a:off x="12327" y="3256"/>
              <a:ext cx="1486" cy="879"/>
            </a:xfrm>
            <a:prstGeom prst="rect">
              <a:avLst/>
            </a:prstGeom>
            <a:noFill/>
          </p:spPr>
          <p:txBody>
            <a:bodyPr wrap="square" rtlCol="0">
              <a:spAutoFit/>
            </a:bodyPr>
            <a:lstStyle/>
            <a:p>
              <a:r>
                <a:rPr lang="en-US" altLang="zh-CN">
                  <a:sym typeface="+mn-ea"/>
                </a:rPr>
                <a:t>KW3</a:t>
              </a:r>
              <a:endParaRPr lang="zh-CN" altLang="en-US"/>
            </a:p>
          </p:txBody>
        </p:sp>
        <p:sp>
          <p:nvSpPr>
            <p:cNvPr id="150" name="文本框 149"/>
            <p:cNvSpPr txBox="1"/>
            <p:nvPr/>
          </p:nvSpPr>
          <p:spPr>
            <a:xfrm>
              <a:off x="3859" y="4521"/>
              <a:ext cx="1015" cy="1539"/>
            </a:xfrm>
            <a:prstGeom prst="rect">
              <a:avLst/>
            </a:prstGeom>
            <a:noFill/>
          </p:spPr>
          <p:txBody>
            <a:bodyPr wrap="square" rtlCol="0">
              <a:spAutoFit/>
            </a:bodyPr>
            <a:lstStyle/>
            <a:p>
              <a:r>
                <a:rPr lang="en-US" altLang="zh-CN"/>
                <a:t>KA1</a:t>
              </a:r>
              <a:endParaRPr lang="en-US" altLang="zh-CN"/>
            </a:p>
          </p:txBody>
        </p:sp>
        <p:sp>
          <p:nvSpPr>
            <p:cNvPr id="151" name="文本框 150"/>
            <p:cNvSpPr txBox="1"/>
            <p:nvPr/>
          </p:nvSpPr>
          <p:spPr>
            <a:xfrm>
              <a:off x="7777" y="4522"/>
              <a:ext cx="1203" cy="879"/>
            </a:xfrm>
            <a:prstGeom prst="rect">
              <a:avLst/>
            </a:prstGeom>
            <a:noFill/>
          </p:spPr>
          <p:txBody>
            <a:bodyPr wrap="square" rtlCol="0">
              <a:spAutoFit/>
            </a:bodyPr>
            <a:lstStyle/>
            <a:p>
              <a:r>
                <a:rPr lang="en-US" altLang="zh-CN"/>
                <a:t>KA2</a:t>
              </a:r>
              <a:endParaRPr lang="en-US" altLang="zh-CN"/>
            </a:p>
          </p:txBody>
        </p:sp>
        <p:sp>
          <p:nvSpPr>
            <p:cNvPr id="152" name="文本框 151"/>
            <p:cNvSpPr txBox="1"/>
            <p:nvPr/>
          </p:nvSpPr>
          <p:spPr>
            <a:xfrm>
              <a:off x="11355" y="4522"/>
              <a:ext cx="967" cy="1539"/>
            </a:xfrm>
            <a:prstGeom prst="rect">
              <a:avLst/>
            </a:prstGeom>
            <a:noFill/>
          </p:spPr>
          <p:txBody>
            <a:bodyPr wrap="square" rtlCol="0">
              <a:spAutoFit/>
            </a:bodyPr>
            <a:lstStyle/>
            <a:p>
              <a:r>
                <a:rPr lang="en-US" altLang="zh-CN"/>
                <a:t>KA3</a:t>
              </a:r>
              <a:endParaRPr lang="en-US" altLang="zh-CN"/>
            </a:p>
          </p:txBody>
        </p:sp>
        <p:sp>
          <p:nvSpPr>
            <p:cNvPr id="153" name="文本框 152"/>
            <p:cNvSpPr txBox="1"/>
            <p:nvPr/>
          </p:nvSpPr>
          <p:spPr>
            <a:xfrm>
              <a:off x="1112" y="10306"/>
              <a:ext cx="731" cy="879"/>
            </a:xfrm>
            <a:prstGeom prst="rect">
              <a:avLst/>
            </a:prstGeom>
            <a:noFill/>
          </p:spPr>
          <p:txBody>
            <a:bodyPr wrap="square" rtlCol="0">
              <a:spAutoFit/>
            </a:bodyPr>
            <a:lstStyle/>
            <a:p>
              <a:r>
                <a:rPr lang="en-US" altLang="zh-CN"/>
                <a:t>A</a:t>
              </a:r>
              <a:endParaRPr lang="en-US" altLang="zh-CN"/>
            </a:p>
          </p:txBody>
        </p:sp>
        <p:sp>
          <p:nvSpPr>
            <p:cNvPr id="154" name="文本框 153"/>
            <p:cNvSpPr txBox="1"/>
            <p:nvPr/>
          </p:nvSpPr>
          <p:spPr>
            <a:xfrm>
              <a:off x="2263" y="10360"/>
              <a:ext cx="802" cy="1539"/>
            </a:xfrm>
            <a:prstGeom prst="rect">
              <a:avLst/>
            </a:prstGeom>
            <a:noFill/>
          </p:spPr>
          <p:txBody>
            <a:bodyPr wrap="square" rtlCol="0">
              <a:spAutoFit/>
            </a:bodyPr>
            <a:lstStyle/>
            <a:p>
              <a:r>
                <a:rPr lang="en-US" altLang="zh-CN"/>
                <a:t>  B</a:t>
              </a:r>
              <a:endParaRPr lang="en-US" altLang="zh-CN"/>
            </a:p>
          </p:txBody>
        </p:sp>
        <p:sp>
          <p:nvSpPr>
            <p:cNvPr id="155" name="文本框 154"/>
            <p:cNvSpPr txBox="1"/>
            <p:nvPr/>
          </p:nvSpPr>
          <p:spPr>
            <a:xfrm>
              <a:off x="3348" y="10364"/>
              <a:ext cx="614" cy="1539"/>
            </a:xfrm>
            <a:prstGeom prst="rect">
              <a:avLst/>
            </a:prstGeom>
            <a:noFill/>
          </p:spPr>
          <p:txBody>
            <a:bodyPr wrap="square" rtlCol="0">
              <a:spAutoFit/>
            </a:bodyPr>
            <a:lstStyle/>
            <a:p>
              <a:r>
                <a:rPr lang="en-US" altLang="zh-CN"/>
                <a:t> C</a:t>
              </a:r>
              <a:endParaRPr lang="en-US" altLang="zh-CN"/>
            </a:p>
          </p:txBody>
        </p:sp>
        <p:sp>
          <p:nvSpPr>
            <p:cNvPr id="156" name="文本框 155"/>
            <p:cNvSpPr txBox="1"/>
            <p:nvPr/>
          </p:nvSpPr>
          <p:spPr>
            <a:xfrm>
              <a:off x="15472" y="9778"/>
              <a:ext cx="495" cy="879"/>
            </a:xfrm>
            <a:prstGeom prst="rect">
              <a:avLst/>
            </a:prstGeom>
            <a:noFill/>
          </p:spPr>
          <p:txBody>
            <a:bodyPr wrap="square" rtlCol="0">
              <a:spAutoFit/>
            </a:bodyPr>
            <a:lstStyle/>
            <a:p>
              <a:r>
                <a:rPr lang="en-US" altLang="zh-CN"/>
                <a:t>a</a:t>
              </a:r>
              <a:endParaRPr lang="en-US" altLang="zh-CN"/>
            </a:p>
          </p:txBody>
        </p:sp>
        <p:sp>
          <p:nvSpPr>
            <p:cNvPr id="157" name="文本框 156"/>
            <p:cNvSpPr txBox="1"/>
            <p:nvPr/>
          </p:nvSpPr>
          <p:spPr>
            <a:xfrm>
              <a:off x="15460" y="10118"/>
              <a:ext cx="438" cy="879"/>
            </a:xfrm>
            <a:prstGeom prst="rect">
              <a:avLst/>
            </a:prstGeom>
            <a:noFill/>
          </p:spPr>
          <p:txBody>
            <a:bodyPr wrap="square" rtlCol="0">
              <a:spAutoFit/>
            </a:bodyPr>
            <a:lstStyle/>
            <a:p>
              <a:r>
                <a:rPr lang="en-US" altLang="zh-CN"/>
                <a:t>b</a:t>
              </a:r>
              <a:endParaRPr lang="en-US" altLang="zh-CN"/>
            </a:p>
          </p:txBody>
        </p:sp>
        <p:sp>
          <p:nvSpPr>
            <p:cNvPr id="158" name="文本框 157"/>
            <p:cNvSpPr txBox="1"/>
            <p:nvPr/>
          </p:nvSpPr>
          <p:spPr>
            <a:xfrm>
              <a:off x="15496" y="10385"/>
              <a:ext cx="519" cy="879"/>
            </a:xfrm>
            <a:prstGeom prst="rect">
              <a:avLst/>
            </a:prstGeom>
            <a:noFill/>
          </p:spPr>
          <p:txBody>
            <a:bodyPr wrap="square" rtlCol="0">
              <a:spAutoFit/>
            </a:bodyPr>
            <a:lstStyle/>
            <a:p>
              <a:r>
                <a:rPr lang="en-US" altLang="zh-CN"/>
                <a:t>c</a:t>
              </a:r>
              <a:endParaRPr lang="en-US" altLang="zh-CN"/>
            </a:p>
          </p:txBody>
        </p:sp>
        <p:sp>
          <p:nvSpPr>
            <p:cNvPr id="159" name="文本框 158"/>
            <p:cNvSpPr txBox="1"/>
            <p:nvPr/>
          </p:nvSpPr>
          <p:spPr>
            <a:xfrm>
              <a:off x="16191" y="10118"/>
              <a:ext cx="2807" cy="879"/>
            </a:xfrm>
            <a:prstGeom prst="rect">
              <a:avLst/>
            </a:prstGeom>
            <a:noFill/>
          </p:spPr>
          <p:txBody>
            <a:bodyPr wrap="square" rtlCol="0">
              <a:spAutoFit/>
            </a:bodyPr>
            <a:lstStyle/>
            <a:p>
              <a:r>
                <a:rPr lang="zh-CN" altLang="en-US"/>
                <a:t>由</a:t>
              </a:r>
              <a:r>
                <a:rPr lang="en-US" altLang="zh-CN"/>
                <a:t>TV</a:t>
              </a:r>
              <a:r>
                <a:rPr lang="zh-CN" altLang="en-US"/>
                <a:t>二次来</a:t>
              </a:r>
              <a:endParaRPr lang="zh-CN" altLang="en-US"/>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66670" y="5876925"/>
            <a:ext cx="6384925" cy="583565"/>
          </a:xfrm>
          <a:prstGeom prst="rect">
            <a:avLst/>
          </a:prstGeom>
          <a:noFill/>
        </p:spPr>
        <p:txBody>
          <a:bodyPr wrap="square" rtlCol="0">
            <a:spAutoFit/>
          </a:bodyPr>
          <a:lstStyle/>
          <a:p>
            <a:r>
              <a:rPr lang="zh-CN" altLang="zh-CN" sz="3200"/>
              <a:t>说明</a:t>
            </a:r>
            <a:r>
              <a:rPr lang="en-US" altLang="zh-CN" sz="3200">
                <a:latin typeface="楷体" panose="02010609060101010101" pitchFamily="49" charset="-122"/>
                <a:ea typeface="楷体" panose="02010609060101010101" pitchFamily="49" charset="-122"/>
                <a:sym typeface="+mn-ea"/>
              </a:rPr>
              <a:t>90</a:t>
            </a:r>
            <a:r>
              <a:rPr lang="zh-CN" altLang="en-US" sz="3200">
                <a:latin typeface="楷体" panose="02010609060101010101" pitchFamily="49" charset="-122"/>
                <a:ea typeface="楷体" panose="02010609060101010101" pitchFamily="49" charset="-122"/>
                <a:sym typeface="+mn-ea"/>
              </a:rPr>
              <a:t>°接线的向量图</a:t>
            </a:r>
            <a:endParaRPr lang="zh-CN" altLang="en-US" sz="3200">
              <a:latin typeface="楷体" panose="02010609060101010101" pitchFamily="49" charset="-122"/>
              <a:ea typeface="楷体" panose="02010609060101010101" pitchFamily="49" charset="-122"/>
              <a:sym typeface="+mn-ea"/>
            </a:endParaRPr>
          </a:p>
        </p:txBody>
      </p:sp>
      <p:cxnSp>
        <p:nvCxnSpPr>
          <p:cNvPr id="2" name="直接箭头连接符 1"/>
          <p:cNvCxnSpPr/>
          <p:nvPr/>
        </p:nvCxnSpPr>
        <p:spPr>
          <a:xfrm flipV="1">
            <a:off x="4424680" y="3861435"/>
            <a:ext cx="3907790" cy="3111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3" name="直接箭头连接符 2"/>
          <p:cNvCxnSpPr/>
          <p:nvPr/>
        </p:nvCxnSpPr>
        <p:spPr>
          <a:xfrm flipH="1" flipV="1">
            <a:off x="4371975" y="1341120"/>
            <a:ext cx="42545" cy="253111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6" name="直接箭头连接符 5"/>
          <p:cNvCxnSpPr/>
          <p:nvPr/>
        </p:nvCxnSpPr>
        <p:spPr>
          <a:xfrm flipH="1">
            <a:off x="3147695" y="3882390"/>
            <a:ext cx="1246505" cy="134683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8" name="直接箭头连接符 7"/>
          <p:cNvCxnSpPr/>
          <p:nvPr/>
        </p:nvCxnSpPr>
        <p:spPr>
          <a:xfrm>
            <a:off x="4404360" y="3882390"/>
            <a:ext cx="1911985" cy="1346835"/>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sp>
        <p:nvSpPr>
          <p:cNvPr id="10" name="矩形 9"/>
          <p:cNvSpPr/>
          <p:nvPr/>
        </p:nvSpPr>
        <p:spPr>
          <a:xfrm>
            <a:off x="4404360" y="3462020"/>
            <a:ext cx="328930" cy="420370"/>
          </a:xfrm>
          <a:prstGeom prst="rect">
            <a:avLst/>
          </a:prstGeom>
          <a:noFill/>
          <a:ln>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1" name="对象 10">
            <a:hlinkClick r:id="" action="ppaction://ole?verb=0"/>
          </p:cNvPr>
          <p:cNvGraphicFramePr>
            <a:graphicFrameLocks noChangeAspect="1"/>
          </p:cNvGraphicFramePr>
          <p:nvPr/>
        </p:nvGraphicFramePr>
        <p:xfrm>
          <a:off x="3844925" y="1022985"/>
          <a:ext cx="426720" cy="494030"/>
        </p:xfrm>
        <a:graphic>
          <a:graphicData uri="http://schemas.openxmlformats.org/presentationml/2006/ole">
            <mc:AlternateContent xmlns:mc="http://schemas.openxmlformats.org/markup-compatibility/2006">
              <mc:Choice xmlns:v="urn:schemas-microsoft-com:vml" Requires="v">
                <p:oleObj spid="_x0000_s3081" name="" r:id="rId1" imgW="241300" imgH="279400" progId="Equation.KSEE3">
                  <p:embed/>
                </p:oleObj>
              </mc:Choice>
              <mc:Fallback>
                <p:oleObj name="" r:id="rId1" imgW="241300" imgH="279400" progId="Equation.KSEE3">
                  <p:embed/>
                  <p:pic>
                    <p:nvPicPr>
                      <p:cNvPr id="0" name="图片 1024"/>
                      <p:cNvPicPr/>
                      <p:nvPr/>
                    </p:nvPicPr>
                    <p:blipFill>
                      <a:blip r:embed="rId2"/>
                      <a:stretch>
                        <a:fillRect/>
                      </a:stretch>
                    </p:blipFill>
                    <p:spPr>
                      <a:xfrm>
                        <a:off x="3844925" y="1022985"/>
                        <a:ext cx="426720" cy="494030"/>
                      </a:xfrm>
                      <a:prstGeom prst="rect">
                        <a:avLst/>
                      </a:prstGeom>
                    </p:spPr>
                  </p:pic>
                </p:oleObj>
              </mc:Fallback>
            </mc:AlternateContent>
          </a:graphicData>
        </a:graphic>
      </p:graphicFrame>
      <p:graphicFrame>
        <p:nvGraphicFramePr>
          <p:cNvPr id="13" name="对象 12">
            <a:hlinkClick r:id="" action="ppaction://ole?verb=0"/>
          </p:cNvPr>
          <p:cNvGraphicFramePr>
            <a:graphicFrameLocks noChangeAspect="1"/>
          </p:cNvGraphicFramePr>
          <p:nvPr/>
        </p:nvGraphicFramePr>
        <p:xfrm>
          <a:off x="4202430" y="3321050"/>
          <a:ext cx="914400" cy="215900"/>
        </p:xfrm>
        <a:graphic>
          <a:graphicData uri="http://schemas.openxmlformats.org/presentationml/2006/ole">
            <mc:AlternateContent xmlns:mc="http://schemas.openxmlformats.org/markup-compatibility/2006">
              <mc:Choice xmlns:v="urn:schemas-microsoft-com:vml" Requires="v">
                <p:oleObj spid="_x0000_s3082" name="" r:id="rId3" imgW="914400" imgH="215900" progId="Equation.KSEE3">
                  <p:embed/>
                </p:oleObj>
              </mc:Choice>
              <mc:Fallback>
                <p:oleObj name="" r:id="rId3" imgW="914400" imgH="215900" progId="Equation.KSEE3">
                  <p:embed/>
                  <p:pic>
                    <p:nvPicPr>
                      <p:cNvPr id="0" name="图片 1025"/>
                      <p:cNvPicPr/>
                      <p:nvPr/>
                    </p:nvPicPr>
                    <p:blipFill>
                      <a:blip r:embed="rId4"/>
                      <a:stretch>
                        <a:fillRect/>
                      </a:stretch>
                    </p:blipFill>
                    <p:spPr>
                      <a:xfrm>
                        <a:off x="4202430" y="3321050"/>
                        <a:ext cx="914400" cy="215900"/>
                      </a:xfrm>
                      <a:prstGeom prst="rect">
                        <a:avLst/>
                      </a:prstGeom>
                    </p:spPr>
                  </p:pic>
                </p:oleObj>
              </mc:Fallback>
            </mc:AlternateContent>
          </a:graphicData>
        </a:graphic>
      </p:graphicFrame>
      <p:graphicFrame>
        <p:nvGraphicFramePr>
          <p:cNvPr id="14" name="对象 13">
            <a:hlinkClick r:id="" action="ppaction://ole?verb=0"/>
          </p:cNvPr>
          <p:cNvGraphicFramePr>
            <a:graphicFrameLocks noChangeAspect="1"/>
          </p:cNvGraphicFramePr>
          <p:nvPr/>
        </p:nvGraphicFramePr>
        <p:xfrm>
          <a:off x="4550410" y="2652395"/>
          <a:ext cx="939800" cy="459740"/>
        </p:xfrm>
        <a:graphic>
          <a:graphicData uri="http://schemas.openxmlformats.org/presentationml/2006/ole">
            <mc:AlternateContent xmlns:mc="http://schemas.openxmlformats.org/markup-compatibility/2006">
              <mc:Choice xmlns:v="urn:schemas-microsoft-com:vml" Requires="v">
                <p:oleObj spid="_x0000_s3083" name="" r:id="rId5" imgW="545465" imgH="266700" progId="Equation.KSEE3">
                  <p:embed/>
                </p:oleObj>
              </mc:Choice>
              <mc:Fallback>
                <p:oleObj name="" r:id="rId5" imgW="545465" imgH="266700" progId="Equation.KSEE3">
                  <p:embed/>
                  <p:pic>
                    <p:nvPicPr>
                      <p:cNvPr id="0" name="图片 1026"/>
                      <p:cNvPicPr/>
                      <p:nvPr/>
                    </p:nvPicPr>
                    <p:blipFill>
                      <a:blip r:embed="rId6"/>
                      <a:stretch>
                        <a:fillRect/>
                      </a:stretch>
                    </p:blipFill>
                    <p:spPr>
                      <a:xfrm>
                        <a:off x="4550410" y="2652395"/>
                        <a:ext cx="939800" cy="459740"/>
                      </a:xfrm>
                      <a:prstGeom prst="rect">
                        <a:avLst/>
                      </a:prstGeom>
                    </p:spPr>
                  </p:pic>
                </p:oleObj>
              </mc:Fallback>
            </mc:AlternateContent>
          </a:graphicData>
        </a:graphic>
      </p:graphicFrame>
      <p:cxnSp>
        <p:nvCxnSpPr>
          <p:cNvPr id="15" name="直接箭头连接符 14"/>
          <p:cNvCxnSpPr/>
          <p:nvPr/>
        </p:nvCxnSpPr>
        <p:spPr>
          <a:xfrm flipH="1" flipV="1">
            <a:off x="4371975" y="2565400"/>
            <a:ext cx="32385" cy="1296670"/>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graphicFrame>
        <p:nvGraphicFramePr>
          <p:cNvPr id="16" name="对象 15">
            <a:hlinkClick r:id="" action="ppaction://ole?verb=0"/>
          </p:cNvPr>
          <p:cNvGraphicFramePr>
            <a:graphicFrameLocks noChangeAspect="1"/>
          </p:cNvGraphicFramePr>
          <p:nvPr/>
        </p:nvGraphicFramePr>
        <p:xfrm>
          <a:off x="6380480" y="5031105"/>
          <a:ext cx="346710" cy="607060"/>
        </p:xfrm>
        <a:graphic>
          <a:graphicData uri="http://schemas.openxmlformats.org/presentationml/2006/ole">
            <mc:AlternateContent xmlns:mc="http://schemas.openxmlformats.org/markup-compatibility/2006">
              <mc:Choice xmlns:v="urn:schemas-microsoft-com:vml" Requires="v">
                <p:oleObj spid="_x0000_s3084" name="" r:id="rId7" imgW="152400" imgH="266700" progId="Equation.KSEE3">
                  <p:embed/>
                </p:oleObj>
              </mc:Choice>
              <mc:Fallback>
                <p:oleObj name="" r:id="rId7" imgW="152400" imgH="266700" progId="Equation.KSEE3">
                  <p:embed/>
                  <p:pic>
                    <p:nvPicPr>
                      <p:cNvPr id="0" name="图片 1027"/>
                      <p:cNvPicPr/>
                      <p:nvPr/>
                    </p:nvPicPr>
                    <p:blipFill>
                      <a:blip r:embed="rId8"/>
                      <a:stretch>
                        <a:fillRect/>
                      </a:stretch>
                    </p:blipFill>
                    <p:spPr>
                      <a:xfrm>
                        <a:off x="6380480" y="5031105"/>
                        <a:ext cx="346710" cy="607060"/>
                      </a:xfrm>
                      <a:prstGeom prst="rect">
                        <a:avLst/>
                      </a:prstGeom>
                    </p:spPr>
                  </p:pic>
                </p:oleObj>
              </mc:Fallback>
            </mc:AlternateContent>
          </a:graphicData>
        </a:graphic>
      </p:graphicFrame>
      <p:graphicFrame>
        <p:nvGraphicFramePr>
          <p:cNvPr id="17" name="对象 16">
            <a:hlinkClick r:id="" action="ppaction://ole?verb=0"/>
          </p:cNvPr>
          <p:cNvGraphicFramePr>
            <a:graphicFrameLocks noChangeAspect="1"/>
          </p:cNvGraphicFramePr>
          <p:nvPr/>
        </p:nvGraphicFramePr>
        <p:xfrm>
          <a:off x="2695575" y="4907280"/>
          <a:ext cx="346075" cy="634365"/>
        </p:xfrm>
        <a:graphic>
          <a:graphicData uri="http://schemas.openxmlformats.org/presentationml/2006/ole">
            <mc:AlternateContent xmlns:mc="http://schemas.openxmlformats.org/markup-compatibility/2006">
              <mc:Choice xmlns:v="urn:schemas-microsoft-com:vml" Requires="v">
                <p:oleObj spid="_x0000_s3085" name="" r:id="rId9" imgW="152400" imgH="279400" progId="Equation.KSEE3">
                  <p:embed/>
                </p:oleObj>
              </mc:Choice>
              <mc:Fallback>
                <p:oleObj name="" r:id="rId9" imgW="152400" imgH="279400" progId="Equation.KSEE3">
                  <p:embed/>
                  <p:pic>
                    <p:nvPicPr>
                      <p:cNvPr id="0" name="图片 1028"/>
                      <p:cNvPicPr/>
                      <p:nvPr/>
                    </p:nvPicPr>
                    <p:blipFill>
                      <a:blip r:embed="rId10"/>
                      <a:stretch>
                        <a:fillRect/>
                      </a:stretch>
                    </p:blipFill>
                    <p:spPr>
                      <a:xfrm>
                        <a:off x="2695575" y="4907280"/>
                        <a:ext cx="346075" cy="634365"/>
                      </a:xfrm>
                      <a:prstGeom prst="rect">
                        <a:avLst/>
                      </a:prstGeom>
                    </p:spPr>
                  </p:pic>
                </p:oleObj>
              </mc:Fallback>
            </mc:AlternateContent>
          </a:graphicData>
        </a:graphic>
      </p:graphicFrame>
      <p:graphicFrame>
        <p:nvGraphicFramePr>
          <p:cNvPr id="18" name="对象 17">
            <a:hlinkClick r:id="" action="ppaction://ole?verb=0"/>
          </p:cNvPr>
          <p:cNvGraphicFramePr>
            <a:graphicFrameLocks noChangeAspect="1"/>
          </p:cNvGraphicFramePr>
          <p:nvPr/>
        </p:nvGraphicFramePr>
        <p:xfrm>
          <a:off x="3844925" y="3715385"/>
          <a:ext cx="309880" cy="360680"/>
        </p:xfrm>
        <a:graphic>
          <a:graphicData uri="http://schemas.openxmlformats.org/presentationml/2006/ole">
            <mc:AlternateContent xmlns:mc="http://schemas.openxmlformats.org/markup-compatibility/2006">
              <mc:Choice xmlns:v="urn:schemas-microsoft-com:vml" Requires="v">
                <p:oleObj spid="_x0000_s3086" name="" r:id="rId11" imgW="152400" imgH="177165" progId="Equation.KSEE3">
                  <p:embed/>
                </p:oleObj>
              </mc:Choice>
              <mc:Fallback>
                <p:oleObj name="" r:id="rId11" imgW="152400" imgH="177165" progId="Equation.KSEE3">
                  <p:embed/>
                  <p:pic>
                    <p:nvPicPr>
                      <p:cNvPr id="0" name="图片 1029"/>
                      <p:cNvPicPr/>
                      <p:nvPr/>
                    </p:nvPicPr>
                    <p:blipFill>
                      <a:blip r:embed="rId12"/>
                      <a:stretch>
                        <a:fillRect/>
                      </a:stretch>
                    </p:blipFill>
                    <p:spPr>
                      <a:xfrm>
                        <a:off x="3844925" y="3715385"/>
                        <a:ext cx="309880" cy="360680"/>
                      </a:xfrm>
                      <a:prstGeom prst="rect">
                        <a:avLst/>
                      </a:prstGeom>
                    </p:spPr>
                  </p:pic>
                </p:oleObj>
              </mc:Fallback>
            </mc:AlternateContent>
          </a:graphicData>
        </a:graphic>
      </p:graphicFrame>
      <p:graphicFrame>
        <p:nvGraphicFramePr>
          <p:cNvPr id="19" name="对象 18">
            <a:hlinkClick r:id="" action="ppaction://ole?verb=0"/>
          </p:cNvPr>
          <p:cNvGraphicFramePr>
            <a:graphicFrameLocks noChangeAspect="1"/>
          </p:cNvGraphicFramePr>
          <p:nvPr/>
        </p:nvGraphicFramePr>
        <p:xfrm>
          <a:off x="4550410" y="3148330"/>
          <a:ext cx="461010" cy="388620"/>
        </p:xfrm>
        <a:graphic>
          <a:graphicData uri="http://schemas.openxmlformats.org/presentationml/2006/ole">
            <mc:AlternateContent xmlns:mc="http://schemas.openxmlformats.org/markup-compatibility/2006">
              <mc:Choice xmlns:v="urn:schemas-microsoft-com:vml" Requires="v">
                <p:oleObj spid="_x0000_s3087" name="" r:id="rId13" imgW="241300" imgH="203200" progId="Equation.KSEE3">
                  <p:embed/>
                </p:oleObj>
              </mc:Choice>
              <mc:Fallback>
                <p:oleObj name="" r:id="rId13" imgW="241300" imgH="203200" progId="Equation.KSEE3">
                  <p:embed/>
                  <p:pic>
                    <p:nvPicPr>
                      <p:cNvPr id="0" name="图片 1030"/>
                      <p:cNvPicPr/>
                      <p:nvPr/>
                    </p:nvPicPr>
                    <p:blipFill>
                      <a:blip r:embed="rId14"/>
                      <a:stretch>
                        <a:fillRect/>
                      </a:stretch>
                    </p:blipFill>
                    <p:spPr>
                      <a:xfrm>
                        <a:off x="4550410" y="3148330"/>
                        <a:ext cx="461010" cy="388620"/>
                      </a:xfrm>
                      <a:prstGeom prst="rect">
                        <a:avLst/>
                      </a:prstGeom>
                    </p:spPr>
                  </p:pic>
                </p:oleObj>
              </mc:Fallback>
            </mc:AlternateContent>
          </a:graphicData>
        </a:graphic>
      </p:graphicFrame>
      <p:graphicFrame>
        <p:nvGraphicFramePr>
          <p:cNvPr id="20" name="对象 19">
            <a:hlinkClick r:id="" action="ppaction://ole?verb=0"/>
          </p:cNvPr>
          <p:cNvGraphicFramePr>
            <a:graphicFrameLocks noChangeAspect="1"/>
          </p:cNvGraphicFramePr>
          <p:nvPr/>
        </p:nvGraphicFramePr>
        <p:xfrm>
          <a:off x="7087235" y="3208020"/>
          <a:ext cx="1245235" cy="507365"/>
        </p:xfrm>
        <a:graphic>
          <a:graphicData uri="http://schemas.openxmlformats.org/presentationml/2006/ole">
            <mc:AlternateContent xmlns:mc="http://schemas.openxmlformats.org/markup-compatibility/2006">
              <mc:Choice xmlns:v="urn:schemas-microsoft-com:vml" Requires="v">
                <p:oleObj spid="_x0000_s3088" name="" r:id="rId15" imgW="685800" imgH="279400" progId="Equation.KSEE3">
                  <p:embed/>
                </p:oleObj>
              </mc:Choice>
              <mc:Fallback>
                <p:oleObj name="" r:id="rId15" imgW="685800" imgH="279400" progId="Equation.KSEE3">
                  <p:embed/>
                  <p:pic>
                    <p:nvPicPr>
                      <p:cNvPr id="0" name="图片 1031"/>
                      <p:cNvPicPr/>
                      <p:nvPr/>
                    </p:nvPicPr>
                    <p:blipFill>
                      <a:blip r:embed="rId16"/>
                      <a:stretch>
                        <a:fillRect/>
                      </a:stretch>
                    </p:blipFill>
                    <p:spPr>
                      <a:xfrm>
                        <a:off x="7087235" y="3208020"/>
                        <a:ext cx="1245235" cy="507365"/>
                      </a:xfrm>
                      <a:prstGeom prst="rect">
                        <a:avLst/>
                      </a:prstGeom>
                    </p:spPr>
                  </p:pic>
                </p:oleObj>
              </mc:Fallback>
            </mc:AlternateContent>
          </a:graphicData>
        </a:graphic>
      </p:graphicFrame>
      <p:pic>
        <p:nvPicPr>
          <p:cNvPr id="21" name="图片 20"/>
          <p:cNvPicPr>
            <a:picLocks noChangeAspect="1"/>
          </p:cNvPicPr>
          <p:nvPr/>
        </p:nvPicPr>
        <p:blipFill>
          <a:blip r:embed="rId17"/>
          <a:stretch>
            <a:fillRect/>
          </a:stretch>
        </p:blipFill>
        <p:spPr>
          <a:xfrm>
            <a:off x="9372282" y="4514215"/>
            <a:ext cx="2066925" cy="173355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62255" y="1196975"/>
            <a:ext cx="11593195" cy="475234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TextBox 18"/>
          <p:cNvSpPr>
            <a:spLocks noChangeArrowheads="1"/>
          </p:cNvSpPr>
          <p:nvPr/>
        </p:nvSpPr>
        <p:spPr bwMode="auto">
          <a:xfrm>
            <a:off x="1122590" y="1393016"/>
            <a:ext cx="2031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教学重点</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2" name="标题 22"/>
          <p:cNvSpPr txBox="1"/>
          <p:nvPr/>
        </p:nvSpPr>
        <p:spPr>
          <a:xfrm>
            <a:off x="190500" y="188595"/>
            <a:ext cx="7350760" cy="575945"/>
          </a:xfrm>
          <a:prstGeom prst="rect">
            <a:avLst/>
          </a:prstGeom>
        </p:spPr>
        <p:txBody>
          <a:bodyPr>
            <a:noAutofit/>
          </a:bodyPr>
          <a:lstStyle/>
          <a:p>
            <a:pPr>
              <a:spcBef>
                <a:spcPct val="0"/>
              </a:spcBef>
              <a:defRPr/>
            </a:pPr>
            <a:r>
              <a:rPr lang="zh-CN" altLang="en-US" sz="2800" b="1" dirty="0" smtClean="0">
                <a:solidFill>
                  <a:schemeClr val="tx1"/>
                </a:solidFill>
                <a:latin typeface="楷体" panose="02010609060101010101" pitchFamily="49" charset="-122"/>
                <a:ea typeface="楷体" panose="02010609060101010101" pitchFamily="49" charset="-122"/>
                <a:cs typeface="+mj-cs"/>
              </a:rPr>
              <a:t>四、方向电流保护的整定</a:t>
            </a:r>
            <a:endParaRPr lang="en-US" altLang="zh-CN" sz="2800" b="1" dirty="0" smtClean="0">
              <a:solidFill>
                <a:schemeClr val="tx1"/>
              </a:solidFill>
              <a:latin typeface="楷体" panose="02010609060101010101" pitchFamily="49" charset="-122"/>
              <a:ea typeface="楷体" panose="02010609060101010101" pitchFamily="49" charset="-122"/>
              <a:cs typeface="+mj-cs"/>
            </a:endParaRPr>
          </a:p>
          <a:p>
            <a:pPr>
              <a:spcBef>
                <a:spcPct val="0"/>
              </a:spcBef>
              <a:defRPr/>
            </a:pPr>
            <a:endParaRPr lang="en-US" altLang="zh-CN" sz="2800" b="1" dirty="0" smtClean="0">
              <a:solidFill>
                <a:schemeClr val="tx1"/>
              </a:solidFill>
              <a:latin typeface="楷体" panose="02010609060101010101" pitchFamily="49" charset="-122"/>
              <a:ea typeface="楷体" panose="02010609060101010101" pitchFamily="49" charset="-122"/>
              <a:cs typeface="+mj-cs"/>
            </a:endParaRPr>
          </a:p>
        </p:txBody>
      </p:sp>
      <p:sp>
        <p:nvSpPr>
          <p:cNvPr id="14" name="矩形 13"/>
          <p:cNvSpPr/>
          <p:nvPr/>
        </p:nvSpPr>
        <p:spPr>
          <a:xfrm>
            <a:off x="793795" y="1556291"/>
            <a:ext cx="10585176" cy="3969385"/>
          </a:xfrm>
          <a:prstGeom prst="rect">
            <a:avLst/>
          </a:prstGeom>
        </p:spPr>
        <p:txBody>
          <a:bodyPr wrap="square">
            <a:spAutoFit/>
          </a:bodyPr>
          <a:lstStyle/>
          <a:p>
            <a:pPr>
              <a:lnSpc>
                <a:spcPct val="150000"/>
              </a:lnSpc>
            </a:pPr>
            <a:r>
              <a:rPr lang="en-US" altLang="zh-CN" sz="2400">
                <a:latin typeface="楷体" panose="02010609060101010101" pitchFamily="49" charset="-122"/>
                <a:ea typeface="楷体" panose="02010609060101010101" pitchFamily="49" charset="-122"/>
                <a:sym typeface="+mn-ea"/>
              </a:rPr>
              <a:t>    </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方向电流保护的整定有两个方面的内容，一是电流部分的整定，即动作电流、动作时间与灵敏度的效验；二是是否需要装设（投入）方向元件。对于其中电流部分的整定，其原则与前述的三段式电流保护整定原则基本相同。不同的是与相邻保护的定值配合时，只需要与相邻的同方向保护的定值进行配合。</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a:p>
            <a:pPr>
              <a:lnSpc>
                <a:spcPct val="150000"/>
              </a:lnSpc>
            </a:pP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    在两端供电或单电源环形网络中，一段、二段电流部分的整定计算可按照一般的不带方向的电流一段、二段整定计算原则进行。三段整定时则与一般不带方向的三段整定计算原则有所不同，下面加以说明。</a:t>
            </a:r>
            <a:endPar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8"/>
          <p:cNvSpPr>
            <a:spLocks noChangeArrowheads="1"/>
          </p:cNvSpPr>
          <p:nvPr/>
        </p:nvSpPr>
        <p:spPr bwMode="auto">
          <a:xfrm>
            <a:off x="766445" y="764540"/>
            <a:ext cx="10140950" cy="5446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1</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）三段保护整定</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a:p>
            <a:pPr algn="l"/>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rPr>
              <a:t>     ①三段保护动作电流。三段动作电流需躲过被保护线路的最大负荷电流，即</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a:p>
            <a:pPr algn="l"/>
            <a:r>
              <a:rPr lang="zh-CN" altLang="en-US" sz="3600" b="1" dirty="0" smtClean="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sym typeface="方正大黑简体" pitchFamily="65" charset="-122"/>
              </a:rPr>
              <a:t>                                  </a:t>
            </a:r>
            <a:endParaRPr lang="zh-CN" altLang="en-US" sz="3600" b="1" dirty="0" smtClean="0">
              <a:solidFill>
                <a:schemeClr val="tx1"/>
              </a:solidFill>
              <a:effectLst>
                <a:outerShdw blurRad="38100" dist="19050" dir="2700000" algn="tl" rotWithShape="0">
                  <a:schemeClr val="dk1">
                    <a:alpha val="40000"/>
                  </a:schemeClr>
                </a:outerShdw>
              </a:effectLst>
              <a:latin typeface="微软雅黑" panose="020B0503020204020204" pitchFamily="34" charset="-122"/>
              <a:ea typeface="微软雅黑" panose="020B0503020204020204" pitchFamily="34" charset="-122"/>
              <a:sym typeface="方正大黑简体" pitchFamily="65" charset="-122"/>
            </a:endParaRPr>
          </a:p>
          <a:p>
            <a:pPr algn="l"/>
            <a:r>
              <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rPr>
              <a:t>式中     考虑故障切除后电动机自启动的最大负荷电流。</a:t>
            </a:r>
            <a:endPar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endParaRPr>
          </a:p>
          <a:p>
            <a:pPr algn="l"/>
            <a:r>
              <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rPr>
              <a:t>     三段动作电流还需要非故障相的电流为</a:t>
            </a:r>
            <a:endPar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endParaRPr>
          </a:p>
          <a:p>
            <a:pPr algn="l"/>
            <a:endPar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endParaRPr>
          </a:p>
          <a:p>
            <a:pPr algn="l"/>
            <a:endPar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endParaRPr>
          </a:p>
          <a:p>
            <a:pPr algn="l"/>
            <a:r>
              <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rPr>
              <a:t>在小接地电流电网中，非故障相电流为负荷电流，只需按照上式进行整定。对于大电流接地系统，非故障相电流除了负荷电流外，还包括零序电流，此时整定动作电流为</a:t>
            </a:r>
            <a:endPar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endParaRPr>
          </a:p>
          <a:p>
            <a:pPr algn="l"/>
            <a:endPar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endParaRPr>
          </a:p>
          <a:p>
            <a:pPr algn="l"/>
            <a:endPar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endParaRPr>
          </a:p>
          <a:p>
            <a:pPr algn="l"/>
            <a:endPar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graphicFrame>
        <p:nvGraphicFramePr>
          <p:cNvPr id="510979" name="对象 510978"/>
          <p:cNvGraphicFramePr/>
          <p:nvPr/>
        </p:nvGraphicFramePr>
        <p:xfrm>
          <a:off x="4163060" y="3602355"/>
          <a:ext cx="2172970" cy="548640"/>
        </p:xfrm>
        <a:graphic>
          <a:graphicData uri="http://schemas.openxmlformats.org/presentationml/2006/ole">
            <mc:AlternateContent xmlns:mc="http://schemas.openxmlformats.org/markup-compatibility/2006">
              <mc:Choice xmlns:v="urn:schemas-microsoft-com:vml" Requires="v">
                <p:oleObj spid="_x0000_s3115" name="" r:id="rId1" imgW="799465" imgH="241300" progId="Equation.DSMT4">
                  <p:embed/>
                </p:oleObj>
              </mc:Choice>
              <mc:Fallback>
                <p:oleObj name="" r:id="rId1" imgW="799465" imgH="241300" progId="Equation.DSMT4">
                  <p:embed/>
                  <p:pic>
                    <p:nvPicPr>
                      <p:cNvPr id="0" name="图片 3114"/>
                      <p:cNvPicPr/>
                      <p:nvPr/>
                    </p:nvPicPr>
                    <p:blipFill>
                      <a:blip r:embed="rId2"/>
                      <a:stretch>
                        <a:fillRect/>
                      </a:stretch>
                    </p:blipFill>
                    <p:spPr>
                      <a:xfrm>
                        <a:off x="4163060" y="3602355"/>
                        <a:ext cx="2172970" cy="548640"/>
                      </a:xfrm>
                      <a:prstGeom prst="rect">
                        <a:avLst/>
                      </a:prstGeom>
                      <a:noFill/>
                      <a:ln w="38100">
                        <a:noFill/>
                        <a:miter/>
                      </a:ln>
                    </p:spPr>
                  </p:pic>
                </p:oleObj>
              </mc:Fallback>
            </mc:AlternateContent>
          </a:graphicData>
        </a:graphic>
      </p:graphicFrame>
      <p:graphicFrame>
        <p:nvGraphicFramePr>
          <p:cNvPr id="510982" name="对象 510981"/>
          <p:cNvGraphicFramePr/>
          <p:nvPr/>
        </p:nvGraphicFramePr>
        <p:xfrm>
          <a:off x="3719195" y="5371465"/>
          <a:ext cx="3072765" cy="567055"/>
        </p:xfrm>
        <a:graphic>
          <a:graphicData uri="http://schemas.openxmlformats.org/presentationml/2006/ole">
            <mc:AlternateContent xmlns:mc="http://schemas.openxmlformats.org/markup-compatibility/2006">
              <mc:Choice xmlns:v="urn:schemas-microsoft-com:vml" Requires="v">
                <p:oleObj spid="_x0000_s3116" name="" r:id="rId3" imgW="1308100" imgH="241300" progId="Equation.DSMT4">
                  <p:embed/>
                </p:oleObj>
              </mc:Choice>
              <mc:Fallback>
                <p:oleObj name="" r:id="rId3" imgW="1308100" imgH="241300" progId="Equation.DSMT4">
                  <p:embed/>
                  <p:pic>
                    <p:nvPicPr>
                      <p:cNvPr id="0" name="图片 3115"/>
                      <p:cNvPicPr/>
                      <p:nvPr/>
                    </p:nvPicPr>
                    <p:blipFill>
                      <a:blip r:embed="rId4"/>
                      <a:stretch>
                        <a:fillRect/>
                      </a:stretch>
                    </p:blipFill>
                    <p:spPr>
                      <a:xfrm>
                        <a:off x="3719195" y="5371465"/>
                        <a:ext cx="3072765" cy="567055"/>
                      </a:xfrm>
                      <a:prstGeom prst="rect">
                        <a:avLst/>
                      </a:prstGeom>
                      <a:noFill/>
                      <a:ln w="38100">
                        <a:noFill/>
                        <a:miter/>
                      </a:ln>
                    </p:spPr>
                  </p:pic>
                </p:oleObj>
              </mc:Fallback>
            </mc:AlternateContent>
          </a:graphicData>
        </a:graphic>
      </p:graphicFrame>
      <p:graphicFrame>
        <p:nvGraphicFramePr>
          <p:cNvPr id="509960" name="对象 509959"/>
          <p:cNvGraphicFramePr/>
          <p:nvPr/>
        </p:nvGraphicFramePr>
        <p:xfrm>
          <a:off x="4163060" y="1990090"/>
          <a:ext cx="2184400" cy="939800"/>
        </p:xfrm>
        <a:graphic>
          <a:graphicData uri="http://schemas.openxmlformats.org/presentationml/2006/ole">
            <mc:AlternateContent xmlns:mc="http://schemas.openxmlformats.org/markup-compatibility/2006">
              <mc:Choice xmlns:v="urn:schemas-microsoft-com:vml" Requires="v">
                <p:oleObj spid="_x0000_s3114" name="" r:id="rId5" imgW="951865" imgH="431800" progId="Equation.DSMT4">
                  <p:embed/>
                </p:oleObj>
              </mc:Choice>
              <mc:Fallback>
                <p:oleObj name="" r:id="rId5" imgW="951865" imgH="431800" progId="Equation.DSMT4">
                  <p:embed/>
                  <p:pic>
                    <p:nvPicPr>
                      <p:cNvPr id="0" name="图片 3113"/>
                      <p:cNvPicPr/>
                      <p:nvPr/>
                    </p:nvPicPr>
                    <p:blipFill>
                      <a:blip r:embed="rId6"/>
                      <a:stretch>
                        <a:fillRect/>
                      </a:stretch>
                    </p:blipFill>
                    <p:spPr>
                      <a:xfrm>
                        <a:off x="4163060" y="1990090"/>
                        <a:ext cx="2184400" cy="93980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16" fill="hold" nodeType="afterEffect">
                                  <p:stCondLst>
                                    <p:cond delay="0"/>
                                  </p:stCondLst>
                                  <p:childTnLst>
                                    <p:set>
                                      <p:cBhvr>
                                        <p:cTn id="11" dur="1" fill="hold">
                                          <p:stCondLst>
                                            <p:cond delay="0"/>
                                          </p:stCondLst>
                                        </p:cTn>
                                        <p:tgtEl>
                                          <p:spTgt spid="509960"/>
                                        </p:tgtEl>
                                        <p:attrNameLst>
                                          <p:attrName>style.visibility</p:attrName>
                                        </p:attrNameLst>
                                      </p:cBhvr>
                                      <p:to>
                                        <p:strVal val="visible"/>
                                      </p:to>
                                    </p:set>
                                    <p:animEffect transition="in" filter="diamond(in)">
                                      <p:cBhvr>
                                        <p:cTn id="12" dur="2000"/>
                                        <p:tgtEl>
                                          <p:spTgt spid="509960"/>
                                        </p:tgtEl>
                                      </p:cBhvr>
                                    </p:animEffect>
                                  </p:childTnLst>
                                </p:cTn>
                              </p:par>
                            </p:childTnLst>
                          </p:cTn>
                        </p:par>
                        <p:par>
                          <p:cTn id="13" fill="hold">
                            <p:stCondLst>
                              <p:cond delay="2500"/>
                            </p:stCondLst>
                            <p:childTnLst>
                              <p:par>
                                <p:cTn id="14" presetID="8" presetClass="entr" presetSubtype="16" fill="hold" nodeType="afterEffect">
                                  <p:stCondLst>
                                    <p:cond delay="0"/>
                                  </p:stCondLst>
                                  <p:childTnLst>
                                    <p:set>
                                      <p:cBhvr>
                                        <p:cTn id="15" dur="1" fill="hold">
                                          <p:stCondLst>
                                            <p:cond delay="0"/>
                                          </p:stCondLst>
                                        </p:cTn>
                                        <p:tgtEl>
                                          <p:spTgt spid="510979"/>
                                        </p:tgtEl>
                                        <p:attrNameLst>
                                          <p:attrName>style.visibility</p:attrName>
                                        </p:attrNameLst>
                                      </p:cBhvr>
                                      <p:to>
                                        <p:strVal val="visible"/>
                                      </p:to>
                                    </p:set>
                                    <p:animEffect transition="in" filter="diamond(in)">
                                      <p:cBhvr>
                                        <p:cTn id="16" dur="2000"/>
                                        <p:tgtEl>
                                          <p:spTgt spid="510979"/>
                                        </p:tgtEl>
                                      </p:cBhvr>
                                    </p:animEffect>
                                  </p:childTnLst>
                                </p:cTn>
                              </p:par>
                            </p:childTnLst>
                          </p:cTn>
                        </p:par>
                        <p:par>
                          <p:cTn id="17" fill="hold">
                            <p:stCondLst>
                              <p:cond delay="4500"/>
                            </p:stCondLst>
                            <p:childTnLst>
                              <p:par>
                                <p:cTn id="18" presetID="8" presetClass="entr" presetSubtype="16" fill="hold" nodeType="afterEffect">
                                  <p:stCondLst>
                                    <p:cond delay="0"/>
                                  </p:stCondLst>
                                  <p:childTnLst>
                                    <p:set>
                                      <p:cBhvr>
                                        <p:cTn id="19" dur="1" fill="hold">
                                          <p:stCondLst>
                                            <p:cond delay="0"/>
                                          </p:stCondLst>
                                        </p:cTn>
                                        <p:tgtEl>
                                          <p:spTgt spid="510982"/>
                                        </p:tgtEl>
                                        <p:attrNameLst>
                                          <p:attrName>style.visibility</p:attrName>
                                        </p:attrNameLst>
                                      </p:cBhvr>
                                      <p:to>
                                        <p:strVal val="visible"/>
                                      </p:to>
                                    </p:set>
                                    <p:animEffect transition="in" filter="diamond(in)">
                                      <p:cBhvr>
                                        <p:cTn id="20" dur="2000"/>
                                        <p:tgtEl>
                                          <p:spTgt spid="5109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8"/>
          <p:cNvSpPr>
            <a:spLocks noChangeArrowheads="1"/>
          </p:cNvSpPr>
          <p:nvPr/>
        </p:nvSpPr>
        <p:spPr bwMode="auto">
          <a:xfrm>
            <a:off x="694690" y="908685"/>
            <a:ext cx="1098486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r>
              <a:rPr lang="en-US" altLang="zh-CN" sz="2400" dirty="0" smtClean="0">
                <a:solidFill>
                  <a:schemeClr val="tx1"/>
                </a:solidFill>
                <a:latin typeface="楷体" panose="02010609060101010101" pitchFamily="49" charset="-122"/>
                <a:ea typeface="楷体" panose="02010609060101010101" pitchFamily="49" charset="-122"/>
                <a:sym typeface="方正大黑简体" pitchFamily="65" charset="-122"/>
              </a:rPr>
              <a:t>    </a:t>
            </a:r>
            <a:r>
              <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rPr>
              <a:t>另外，三段动作电流需与同方向相邻三段保护进行灵敏度配合。为确保选择性，应使得前一段线路保护的动作电流大于后一段线路保护的动作电流，即同方向保护的动作电流，从离电源最远处开始逐渐增大，这就是与同方向相邻设备灵敏度的配合。</a:t>
            </a:r>
            <a:endParaRPr lang="zh-CN" altLang="en-US" sz="2400" dirty="0" smtClean="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方正大黑简体" pitchFamily="65" charset="-122"/>
            </a:endParaRPr>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3" name="文本框 2"/>
          <p:cNvSpPr txBox="1"/>
          <p:nvPr/>
        </p:nvSpPr>
        <p:spPr>
          <a:xfrm>
            <a:off x="826770" y="2924810"/>
            <a:ext cx="10668000" cy="829945"/>
          </a:xfrm>
          <a:prstGeom prst="rect">
            <a:avLst/>
          </a:prstGeom>
          <a:noFill/>
        </p:spPr>
        <p:txBody>
          <a:bodyPr wrap="square" rtlCol="0" anchor="t">
            <a:spAutoFit/>
          </a:bodyPr>
          <a:p>
            <a:r>
              <a:rPr lang="en-US" altLang="zh-CN" sz="2400">
                <a:latin typeface="楷体" panose="02010609060101010101" pitchFamily="49" charset="-122"/>
                <a:ea typeface="楷体" panose="02010609060101010101" pitchFamily="49" charset="-122"/>
              </a:rPr>
              <a:t>   </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②三段保护动作时间。方向电流保护三段动作时间按照同方向阶梯特性整定，即前一段线路保护的保护动作时间比同方向后一段线路保护的动作时间长。</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endParaRPr>
          </a:p>
        </p:txBody>
      </p:sp>
      <p:sp>
        <p:nvSpPr>
          <p:cNvPr id="5" name="文本框 4"/>
          <p:cNvSpPr txBox="1"/>
          <p:nvPr/>
        </p:nvSpPr>
        <p:spPr>
          <a:xfrm>
            <a:off x="827405" y="4148455"/>
            <a:ext cx="10584180" cy="1476375"/>
          </a:xfrm>
          <a:prstGeom prst="rect">
            <a:avLst/>
          </a:prstGeom>
          <a:noFill/>
        </p:spPr>
        <p:txBody>
          <a:bodyPr wrap="square" rtlCol="0" anchor="t">
            <a:spAutoFit/>
          </a:bodyPr>
          <a:p>
            <a:r>
              <a:rPr lang="en-US" altLang="zh-CN" sz="2400">
                <a:latin typeface="楷体" panose="02010609060101010101" pitchFamily="49" charset="-122"/>
                <a:ea typeface="楷体" panose="02010609060101010101" pitchFamily="49" charset="-122"/>
              </a:rPr>
              <a:t>   </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③保护的灵敏度配合。方向电流保护的灵敏度，主要由电流元件决定，其电流元件的灵敏度效验 方法与不带方向性的电流保护相同。对于方向元件，一般因为方向元件的灵敏度较高，故不需要效验灵敏度。</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endParaRPr>
          </a:p>
          <a:p>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矩形 1024"/>
          <p:cNvSpPr>
            <a:spLocks noChangeAspect="1"/>
          </p:cNvSpPr>
          <p:nvPr/>
        </p:nvSpPr>
        <p:spPr>
          <a:xfrm>
            <a:off x="2879725" y="2286000"/>
            <a:ext cx="6178550" cy="3363913"/>
          </a:xfrm>
          <a:prstGeom prst="rect">
            <a:avLst/>
          </a:prstGeom>
          <a:noFill/>
          <a:ln w="9525">
            <a:noFill/>
          </a:ln>
        </p:spPr>
      </p:sp>
      <p:sp>
        <p:nvSpPr>
          <p:cNvPr id="3" name="标题 22"/>
          <p:cNvSpPr txBox="1"/>
          <p:nvPr/>
        </p:nvSpPr>
        <p:spPr>
          <a:xfrm>
            <a:off x="561340" y="1009650"/>
            <a:ext cx="10815320" cy="2218690"/>
          </a:xfrm>
          <a:prstGeom prst="rect">
            <a:avLst/>
          </a:prstGeom>
        </p:spPr>
        <p:txBody>
          <a:bodyPr>
            <a:noAutofit/>
          </a:bodyPr>
          <a:lstStyle/>
          <a:p>
            <a:pPr fontAlgn="auto">
              <a:lnSpc>
                <a:spcPct val="150000"/>
              </a:lnSpc>
              <a:spcBef>
                <a:spcPct val="0"/>
              </a:spcBef>
              <a:defRPr/>
            </a:pPr>
            <a:r>
              <a:rPr lang="zh-CN" altLang="en-US" b="1" dirty="0">
                <a:solidFill>
                  <a:schemeClr val="tx1"/>
                </a:solidFill>
                <a:latin typeface="宋体" panose="02010600030101010101" pitchFamily="2" charset="-122"/>
                <a:ea typeface="宋体" panose="02010600030101010101" pitchFamily="2" charset="-122"/>
                <a:cs typeface="+mj-cs"/>
                <a:sym typeface="+mn-ea"/>
              </a:rPr>
              <a:t>为提高供电的可靠性，可采用双电源或单电源环形电网供电，单却带来新的问题。</a:t>
            </a:r>
            <a:endParaRPr lang="zh-CN" altLang="en-US" b="1" dirty="0">
              <a:solidFill>
                <a:schemeClr val="tx1"/>
              </a:solidFill>
              <a:latin typeface="宋体" panose="02010600030101010101" pitchFamily="2" charset="-122"/>
              <a:ea typeface="宋体" panose="02010600030101010101" pitchFamily="2" charset="-122"/>
              <a:cs typeface="+mj-cs"/>
              <a:sym typeface="+mn-ea"/>
            </a:endParaRPr>
          </a:p>
          <a:p>
            <a:pPr fontAlgn="auto">
              <a:lnSpc>
                <a:spcPct val="150000"/>
              </a:lnSpc>
              <a:spcBef>
                <a:spcPct val="0"/>
              </a:spcBef>
              <a:defRPr/>
            </a:pPr>
            <a:r>
              <a:rPr lang="en-US" altLang="zh-CN" b="1" dirty="0">
                <a:solidFill>
                  <a:schemeClr val="tx1"/>
                </a:solidFill>
                <a:latin typeface="宋体" panose="02010600030101010101" pitchFamily="2" charset="-122"/>
                <a:ea typeface="宋体" panose="02010600030101010101" pitchFamily="2" charset="-122"/>
                <a:sym typeface="+mn-ea"/>
              </a:rPr>
              <a:t>(1)Ⅰ</a:t>
            </a:r>
            <a:r>
              <a:rPr lang="zh-CN" altLang="en-US" b="1" dirty="0">
                <a:solidFill>
                  <a:schemeClr val="tx1"/>
                </a:solidFill>
                <a:latin typeface="宋体" panose="02010600030101010101" pitchFamily="2" charset="-122"/>
                <a:ea typeface="宋体" panose="02010600030101010101" pitchFamily="2" charset="-122"/>
                <a:sym typeface="+mn-ea"/>
              </a:rPr>
              <a:t>、</a:t>
            </a:r>
            <a:r>
              <a:rPr lang="en-US" altLang="zh-CN" b="1" dirty="0">
                <a:solidFill>
                  <a:schemeClr val="tx1"/>
                </a:solidFill>
                <a:latin typeface="宋体" panose="02010600030101010101" pitchFamily="2" charset="-122"/>
                <a:ea typeface="宋体" panose="02010600030101010101" pitchFamily="2" charset="-122"/>
                <a:sym typeface="+mn-ea"/>
              </a:rPr>
              <a:t>Ⅱ</a:t>
            </a:r>
            <a:r>
              <a:rPr lang="zh-CN" altLang="en-US" b="1" dirty="0">
                <a:solidFill>
                  <a:schemeClr val="tx1"/>
                </a:solidFill>
                <a:latin typeface="宋体" panose="02010600030101010101" pitchFamily="2" charset="-122"/>
                <a:ea typeface="宋体" panose="02010600030101010101" pitchFamily="2" charset="-122"/>
                <a:sym typeface="+mn-ea"/>
              </a:rPr>
              <a:t>段灵敏度可能下降</a:t>
            </a:r>
            <a:endParaRPr lang="zh-CN" altLang="en-US" b="1" dirty="0">
              <a:solidFill>
                <a:schemeClr val="tx1"/>
              </a:solidFill>
              <a:latin typeface="宋体" panose="02010600030101010101" pitchFamily="2" charset="-122"/>
              <a:ea typeface="宋体" panose="02010600030101010101" pitchFamily="2" charset="-122"/>
              <a:sym typeface="+mn-ea"/>
            </a:endParaRPr>
          </a:p>
          <a:p>
            <a:pPr fontAlgn="auto">
              <a:lnSpc>
                <a:spcPct val="150000"/>
              </a:lnSpc>
              <a:spcBef>
                <a:spcPct val="0"/>
              </a:spcBef>
              <a:defRPr/>
            </a:pPr>
            <a:r>
              <a:rPr lang="zh-CN" altLang="en-US" dirty="0">
                <a:solidFill>
                  <a:schemeClr val="tx1"/>
                </a:solidFill>
                <a:latin typeface="宋体" panose="02010600030101010101" pitchFamily="2" charset="-122"/>
                <a:ea typeface="宋体" panose="02010600030101010101" pitchFamily="2" charset="-122"/>
                <a:sym typeface="+mn-ea"/>
              </a:rPr>
              <a:t>    如图所示，以保护</a:t>
            </a:r>
            <a:r>
              <a:rPr lang="en-US" altLang="zh-CN" dirty="0">
                <a:solidFill>
                  <a:schemeClr val="tx1"/>
                </a:solidFill>
                <a:latin typeface="宋体" panose="02010600030101010101" pitchFamily="2" charset="-122"/>
                <a:ea typeface="宋体" panose="02010600030101010101" pitchFamily="2" charset="-122"/>
                <a:sym typeface="+mn-ea"/>
              </a:rPr>
              <a:t>3</a:t>
            </a:r>
            <a:r>
              <a:rPr lang="zh-CN" altLang="en-US" dirty="0">
                <a:solidFill>
                  <a:schemeClr val="tx1"/>
                </a:solidFill>
                <a:latin typeface="宋体" panose="02010600030101010101" pitchFamily="2" charset="-122"/>
                <a:ea typeface="宋体" panose="02010600030101010101" pitchFamily="2" charset="-122"/>
                <a:sym typeface="+mn-ea"/>
              </a:rPr>
              <a:t>的</a:t>
            </a:r>
            <a:r>
              <a:rPr lang="en-US" altLang="zh-CN" dirty="0">
                <a:solidFill>
                  <a:schemeClr val="tx1"/>
                </a:solidFill>
                <a:latin typeface="宋体" panose="02010600030101010101" pitchFamily="2" charset="-122"/>
                <a:ea typeface="宋体" panose="02010600030101010101" pitchFamily="2" charset="-122"/>
                <a:sym typeface="+mn-ea"/>
              </a:rPr>
              <a:t>I</a:t>
            </a:r>
            <a:r>
              <a:rPr lang="zh-CN" altLang="en-US" dirty="0">
                <a:solidFill>
                  <a:schemeClr val="tx1"/>
                </a:solidFill>
                <a:latin typeface="宋体" panose="02010600030101010101" pitchFamily="2" charset="-122"/>
                <a:ea typeface="宋体" panose="02010600030101010101" pitchFamily="2" charset="-122"/>
                <a:sym typeface="+mn-ea"/>
              </a:rPr>
              <a:t>段为例，整定电流应躲过本线路末端短路时的最大短路电流，除了躲过</a:t>
            </a:r>
            <a:r>
              <a:rPr lang="en-US" altLang="zh-CN" dirty="0">
                <a:solidFill>
                  <a:schemeClr val="tx1"/>
                </a:solidFill>
                <a:latin typeface="宋体" panose="02010600030101010101" pitchFamily="2" charset="-122"/>
                <a:ea typeface="宋体" panose="02010600030101010101" pitchFamily="2" charset="-122"/>
                <a:sym typeface="+mn-ea"/>
              </a:rPr>
              <a:t>Q</a:t>
            </a:r>
            <a:r>
              <a:rPr lang="zh-CN" altLang="en-US" dirty="0">
                <a:solidFill>
                  <a:schemeClr val="tx1"/>
                </a:solidFill>
                <a:latin typeface="宋体" panose="02010600030101010101" pitchFamily="2" charset="-122"/>
                <a:ea typeface="宋体" panose="02010600030101010101" pitchFamily="2" charset="-122"/>
                <a:sym typeface="+mn-ea"/>
              </a:rPr>
              <a:t>母线处短路时</a:t>
            </a:r>
            <a:r>
              <a:rPr lang="en-US" altLang="zh-CN" dirty="0">
                <a:solidFill>
                  <a:schemeClr val="tx1"/>
                </a:solidFill>
                <a:latin typeface="宋体" panose="02010600030101010101" pitchFamily="2" charset="-122"/>
                <a:ea typeface="宋体" panose="02010600030101010101" pitchFamily="2" charset="-122"/>
                <a:sym typeface="+mn-ea"/>
              </a:rPr>
              <a:t>M</a:t>
            </a:r>
            <a:r>
              <a:rPr lang="zh-CN" altLang="en-US" dirty="0">
                <a:solidFill>
                  <a:schemeClr val="tx1"/>
                </a:solidFill>
                <a:latin typeface="宋体" panose="02010600030101010101" pitchFamily="2" charset="-122"/>
                <a:ea typeface="宋体" panose="02010600030101010101" pitchFamily="2" charset="-122"/>
                <a:sym typeface="+mn-ea"/>
              </a:rPr>
              <a:t>侧电源提供的短路电流，还必须躲过</a:t>
            </a:r>
            <a:r>
              <a:rPr lang="en-US" altLang="zh-CN" dirty="0">
                <a:solidFill>
                  <a:schemeClr val="tx1"/>
                </a:solidFill>
                <a:latin typeface="宋体" panose="02010600030101010101" pitchFamily="2" charset="-122"/>
                <a:ea typeface="宋体" panose="02010600030101010101" pitchFamily="2" charset="-122"/>
                <a:sym typeface="+mn-ea"/>
              </a:rPr>
              <a:t>P</a:t>
            </a:r>
            <a:r>
              <a:rPr lang="zh-CN" altLang="en-US" dirty="0">
                <a:solidFill>
                  <a:schemeClr val="tx1"/>
                </a:solidFill>
                <a:latin typeface="宋体" panose="02010600030101010101" pitchFamily="2" charset="-122"/>
                <a:ea typeface="宋体" panose="02010600030101010101" pitchFamily="2" charset="-122"/>
                <a:sym typeface="+mn-ea"/>
              </a:rPr>
              <a:t>母线背侧短路时</a:t>
            </a:r>
            <a:r>
              <a:rPr lang="en-US" altLang="zh-CN" dirty="0">
                <a:solidFill>
                  <a:schemeClr val="tx1"/>
                </a:solidFill>
                <a:latin typeface="宋体" panose="02010600030101010101" pitchFamily="2" charset="-122"/>
                <a:ea typeface="宋体" panose="02010600030101010101" pitchFamily="2" charset="-122"/>
                <a:sym typeface="+mn-ea"/>
              </a:rPr>
              <a:t>N</a:t>
            </a:r>
            <a:r>
              <a:rPr lang="zh-CN" altLang="en-US" dirty="0">
                <a:solidFill>
                  <a:schemeClr val="tx1"/>
                </a:solidFill>
                <a:latin typeface="宋体" panose="02010600030101010101" pitchFamily="2" charset="-122"/>
                <a:ea typeface="宋体" panose="02010600030101010101" pitchFamily="2" charset="-122"/>
                <a:sym typeface="+mn-ea"/>
              </a:rPr>
              <a:t>侧电源提供的短路电流。当两侧电源相差较大且</a:t>
            </a:r>
            <a:r>
              <a:rPr lang="en-US" altLang="zh-CN" dirty="0">
                <a:solidFill>
                  <a:schemeClr val="tx1"/>
                </a:solidFill>
                <a:latin typeface="宋体" panose="02010600030101010101" pitchFamily="2" charset="-122"/>
                <a:ea typeface="宋体" panose="02010600030101010101" pitchFamily="2" charset="-122"/>
                <a:sym typeface="+mn-ea"/>
              </a:rPr>
              <a:t>N</a:t>
            </a:r>
            <a:r>
              <a:rPr lang="zh-CN" altLang="en-US" dirty="0">
                <a:solidFill>
                  <a:schemeClr val="tx1"/>
                </a:solidFill>
                <a:latin typeface="宋体" panose="02010600030101010101" pitchFamily="2" charset="-122"/>
                <a:ea typeface="宋体" panose="02010600030101010101" pitchFamily="2" charset="-122"/>
                <a:sym typeface="+mn-ea"/>
              </a:rPr>
              <a:t>侧电源强于</a:t>
            </a:r>
            <a:r>
              <a:rPr lang="en-US" altLang="zh-CN" dirty="0">
                <a:solidFill>
                  <a:schemeClr val="tx1"/>
                </a:solidFill>
                <a:latin typeface="宋体" panose="02010600030101010101" pitchFamily="2" charset="-122"/>
                <a:ea typeface="宋体" panose="02010600030101010101" pitchFamily="2" charset="-122"/>
                <a:sym typeface="+mn-ea"/>
              </a:rPr>
              <a:t>M</a:t>
            </a:r>
            <a:r>
              <a:rPr lang="zh-CN" altLang="en-US" dirty="0">
                <a:solidFill>
                  <a:schemeClr val="tx1"/>
                </a:solidFill>
                <a:latin typeface="宋体" panose="02010600030101010101" pitchFamily="2" charset="-122"/>
                <a:ea typeface="宋体" panose="02010600030101010101" pitchFamily="2" charset="-122"/>
                <a:sym typeface="+mn-ea"/>
              </a:rPr>
              <a:t>侧电源时，可能使整定电流增大，缩短</a:t>
            </a:r>
            <a:r>
              <a:rPr lang="en-US" altLang="zh-CN" dirty="0">
                <a:solidFill>
                  <a:schemeClr val="tx1"/>
                </a:solidFill>
                <a:latin typeface="宋体" panose="02010600030101010101" pitchFamily="2" charset="-122"/>
                <a:ea typeface="宋体" panose="02010600030101010101" pitchFamily="2" charset="-122"/>
                <a:sym typeface="+mn-ea"/>
              </a:rPr>
              <a:t>I</a:t>
            </a:r>
            <a:r>
              <a:rPr lang="zh-CN" altLang="en-US" dirty="0">
                <a:solidFill>
                  <a:schemeClr val="tx1"/>
                </a:solidFill>
                <a:latin typeface="宋体" panose="02010600030101010101" pitchFamily="2" charset="-122"/>
                <a:ea typeface="宋体" panose="02010600030101010101" pitchFamily="2" charset="-122"/>
                <a:sym typeface="+mn-ea"/>
              </a:rPr>
              <a:t>段保护的保护区，严重时可以导致</a:t>
            </a:r>
            <a:r>
              <a:rPr lang="en-US" altLang="zh-CN" dirty="0">
                <a:solidFill>
                  <a:schemeClr val="tx1"/>
                </a:solidFill>
                <a:latin typeface="宋体" panose="02010600030101010101" pitchFamily="2" charset="-122"/>
                <a:ea typeface="宋体" panose="02010600030101010101" pitchFamily="2" charset="-122"/>
                <a:sym typeface="+mn-ea"/>
              </a:rPr>
              <a:t>I</a:t>
            </a:r>
            <a:r>
              <a:rPr lang="zh-CN" altLang="en-US" dirty="0">
                <a:solidFill>
                  <a:schemeClr val="tx1"/>
                </a:solidFill>
                <a:latin typeface="宋体" panose="02010600030101010101" pitchFamily="2" charset="-122"/>
                <a:ea typeface="宋体" panose="02010600030101010101" pitchFamily="2" charset="-122"/>
                <a:sym typeface="+mn-ea"/>
              </a:rPr>
              <a:t>段保护丧失保护区。</a:t>
            </a:r>
            <a:endParaRPr lang="zh-CN" altLang="en-US" dirty="0">
              <a:solidFill>
                <a:schemeClr val="tx1"/>
              </a:solidFill>
              <a:latin typeface="宋体" panose="02010600030101010101" pitchFamily="2" charset="-122"/>
              <a:ea typeface="宋体" panose="02010600030101010101" pitchFamily="2" charset="-122"/>
              <a:cs typeface="+mj-cs"/>
              <a:sym typeface="+mn-ea"/>
            </a:endParaRPr>
          </a:p>
        </p:txBody>
      </p:sp>
      <p:sp>
        <p:nvSpPr>
          <p:cNvPr id="4" name="标题 22"/>
          <p:cNvSpPr txBox="1"/>
          <p:nvPr/>
        </p:nvSpPr>
        <p:spPr>
          <a:xfrm>
            <a:off x="470535" y="282575"/>
            <a:ext cx="7729855" cy="362585"/>
          </a:xfrm>
          <a:prstGeom prst="rect">
            <a:avLst/>
          </a:prstGeom>
        </p:spPr>
        <p:txBody>
          <a:bodyPr>
            <a:noAutofit/>
          </a:bodyPr>
          <a:lstStyle/>
          <a:p>
            <a:pPr>
              <a:spcBef>
                <a:spcPct val="0"/>
              </a:spcBef>
              <a:defRPr/>
            </a:pPr>
            <a:r>
              <a:rPr lang="zh-CN" altLang="en-US" sz="2800" b="1" dirty="0">
                <a:solidFill>
                  <a:schemeClr val="tx1"/>
                </a:solidFill>
                <a:latin typeface="楷体" panose="02010609060101010101" pitchFamily="49" charset="-122"/>
                <a:ea typeface="楷体" panose="02010609060101010101" pitchFamily="49" charset="-122"/>
                <a:cs typeface="+mj-cs"/>
              </a:rPr>
              <a:t>一、电流保护用于双电源线路时的问题</a:t>
            </a:r>
            <a:endParaRPr lang="zh-CN" altLang="en-US" sz="2800" b="1" dirty="0">
              <a:solidFill>
                <a:schemeClr val="tx1"/>
              </a:solidFill>
              <a:latin typeface="楷体" panose="02010609060101010101" pitchFamily="49" charset="-122"/>
              <a:ea typeface="楷体" panose="02010609060101010101" pitchFamily="49" charset="-122"/>
              <a:cs typeface="+mj-cs"/>
            </a:endParaRPr>
          </a:p>
        </p:txBody>
      </p:sp>
      <p:sp>
        <p:nvSpPr>
          <p:cNvPr id="114" name="文本框 113"/>
          <p:cNvSpPr txBox="1"/>
          <p:nvPr/>
        </p:nvSpPr>
        <p:spPr>
          <a:xfrm>
            <a:off x="9408160" y="4917440"/>
            <a:ext cx="833755" cy="460375"/>
          </a:xfrm>
          <a:prstGeom prst="rect">
            <a:avLst/>
          </a:prstGeom>
          <a:noFill/>
        </p:spPr>
        <p:txBody>
          <a:bodyPr wrap="square" rtlCol="0">
            <a:spAutoFit/>
          </a:bodyPr>
          <a:lstStyle/>
          <a:p>
            <a:r>
              <a:rPr lang="en-US" altLang="zh-CN" sz="2400"/>
              <a:t>I</a:t>
            </a:r>
            <a:r>
              <a:rPr lang="en-US" altLang="zh-CN" sz="2400" baseline="-25000"/>
              <a:t>KN</a:t>
            </a:r>
            <a:endParaRPr lang="en-US" altLang="zh-CN" sz="2400" baseline="-25000"/>
          </a:p>
        </p:txBody>
      </p:sp>
      <p:sp>
        <p:nvSpPr>
          <p:cNvPr id="122" name="标题 22"/>
          <p:cNvSpPr txBox="1"/>
          <p:nvPr/>
        </p:nvSpPr>
        <p:spPr>
          <a:xfrm>
            <a:off x="668020" y="5650230"/>
            <a:ext cx="10708005" cy="736600"/>
          </a:xfrm>
          <a:prstGeom prst="rect">
            <a:avLst/>
          </a:prstGeom>
        </p:spPr>
        <p:txBody>
          <a:bodyPr>
            <a:noAutofit/>
          </a:bodyPr>
          <a:lstStyle/>
          <a:p>
            <a:pPr fontAlgn="auto">
              <a:lnSpc>
                <a:spcPct val="150000"/>
              </a:lnSpc>
              <a:spcBef>
                <a:spcPct val="0"/>
              </a:spcBef>
              <a:defRPr/>
            </a:pPr>
            <a:r>
              <a:rPr lang="en-US" altLang="zh-CN" dirty="0">
                <a:solidFill>
                  <a:schemeClr val="tx1"/>
                </a:solidFill>
                <a:latin typeface="宋体" panose="02010600030101010101" pitchFamily="2" charset="-122"/>
                <a:ea typeface="宋体" panose="02010600030101010101" pitchFamily="2" charset="-122"/>
                <a:cs typeface="+mj-cs"/>
                <a:sym typeface="+mn-ea"/>
              </a:rPr>
              <a:t>    </a:t>
            </a:r>
            <a:r>
              <a:rPr lang="zh-CN" altLang="en-US" dirty="0">
                <a:solidFill>
                  <a:schemeClr val="tx1"/>
                </a:solidFill>
                <a:latin typeface="宋体" panose="02010600030101010101" pitchFamily="2" charset="-122"/>
                <a:ea typeface="宋体" panose="02010600030101010101" pitchFamily="2" charset="-122"/>
                <a:cs typeface="+mj-cs"/>
                <a:sym typeface="+mn-ea"/>
              </a:rPr>
              <a:t>整定保护</a:t>
            </a:r>
            <a:r>
              <a:rPr lang="en-US" altLang="zh-CN" dirty="0">
                <a:solidFill>
                  <a:schemeClr val="tx1"/>
                </a:solidFill>
                <a:latin typeface="宋体" panose="02010600030101010101" pitchFamily="2" charset="-122"/>
                <a:ea typeface="宋体" panose="02010600030101010101" pitchFamily="2" charset="-122"/>
                <a:cs typeface="+mj-cs"/>
                <a:sym typeface="+mn-ea"/>
              </a:rPr>
              <a:t>3</a:t>
            </a:r>
            <a:r>
              <a:rPr lang="zh-CN" altLang="en-US" dirty="0">
                <a:solidFill>
                  <a:schemeClr val="tx1"/>
                </a:solidFill>
                <a:latin typeface="宋体" panose="02010600030101010101" pitchFamily="2" charset="-122"/>
                <a:ea typeface="宋体" panose="02010600030101010101" pitchFamily="2" charset="-122"/>
                <a:cs typeface="+mj-cs"/>
                <a:sym typeface="+mn-ea"/>
              </a:rPr>
              <a:t>的电流保护</a:t>
            </a:r>
            <a:r>
              <a:rPr lang="en-US" altLang="zh-CN" dirty="0">
                <a:solidFill>
                  <a:schemeClr val="tx1"/>
                </a:solidFill>
                <a:latin typeface="宋体" panose="02010600030101010101" pitchFamily="2" charset="-122"/>
                <a:ea typeface="宋体" panose="02010600030101010101" pitchFamily="2" charset="-122"/>
                <a:cs typeface="+mj-cs"/>
                <a:sym typeface="+mn-ea"/>
              </a:rPr>
              <a:t>II</a:t>
            </a:r>
            <a:r>
              <a:rPr lang="zh-CN" altLang="en-US" dirty="0">
                <a:solidFill>
                  <a:schemeClr val="tx1"/>
                </a:solidFill>
                <a:latin typeface="宋体" panose="02010600030101010101" pitchFamily="2" charset="-122"/>
                <a:ea typeface="宋体" panose="02010600030101010101" pitchFamily="2" charset="-122"/>
                <a:cs typeface="+mj-cs"/>
                <a:sym typeface="+mn-ea"/>
              </a:rPr>
              <a:t>段时也有可能有类似的问题，除了与保护</a:t>
            </a:r>
            <a:r>
              <a:rPr lang="en-US" altLang="zh-CN" dirty="0">
                <a:solidFill>
                  <a:schemeClr val="tx1"/>
                </a:solidFill>
                <a:latin typeface="宋体" panose="02010600030101010101" pitchFamily="2" charset="-122"/>
                <a:ea typeface="宋体" panose="02010600030101010101" pitchFamily="2" charset="-122"/>
                <a:cs typeface="+mj-cs"/>
                <a:sym typeface="+mn-ea"/>
              </a:rPr>
              <a:t>5</a:t>
            </a:r>
            <a:r>
              <a:rPr lang="zh-CN" altLang="en-US" dirty="0">
                <a:solidFill>
                  <a:schemeClr val="tx1"/>
                </a:solidFill>
                <a:latin typeface="宋体" panose="02010600030101010101" pitchFamily="2" charset="-122"/>
                <a:ea typeface="宋体" panose="02010600030101010101" pitchFamily="2" charset="-122"/>
                <a:cs typeface="+mj-cs"/>
                <a:sym typeface="+mn-ea"/>
              </a:rPr>
              <a:t>的</a:t>
            </a:r>
            <a:r>
              <a:rPr lang="en-US" altLang="zh-CN" dirty="0">
                <a:solidFill>
                  <a:schemeClr val="tx1"/>
                </a:solidFill>
                <a:latin typeface="宋体" panose="02010600030101010101" pitchFamily="2" charset="-122"/>
                <a:ea typeface="宋体" panose="02010600030101010101" pitchFamily="2" charset="-122"/>
                <a:cs typeface="+mj-cs"/>
                <a:sym typeface="+mn-ea"/>
              </a:rPr>
              <a:t>I</a:t>
            </a:r>
            <a:r>
              <a:rPr lang="zh-CN" altLang="en-US" dirty="0">
                <a:solidFill>
                  <a:schemeClr val="tx1"/>
                </a:solidFill>
                <a:latin typeface="宋体" panose="02010600030101010101" pitchFamily="2" charset="-122"/>
                <a:ea typeface="宋体" panose="02010600030101010101" pitchFamily="2" charset="-122"/>
                <a:cs typeface="+mj-cs"/>
                <a:sym typeface="+mn-ea"/>
              </a:rPr>
              <a:t>段配合，还必须与保护</a:t>
            </a:r>
            <a:r>
              <a:rPr lang="en-US" altLang="zh-CN" dirty="0">
                <a:solidFill>
                  <a:schemeClr val="tx1"/>
                </a:solidFill>
                <a:latin typeface="宋体" panose="02010600030101010101" pitchFamily="2" charset="-122"/>
                <a:ea typeface="宋体" panose="02010600030101010101" pitchFamily="2" charset="-122"/>
                <a:cs typeface="+mj-cs"/>
                <a:sym typeface="+mn-ea"/>
              </a:rPr>
              <a:t>2</a:t>
            </a:r>
            <a:r>
              <a:rPr lang="zh-CN" altLang="en-US" dirty="0">
                <a:solidFill>
                  <a:schemeClr val="tx1"/>
                </a:solidFill>
                <a:latin typeface="宋体" panose="02010600030101010101" pitchFamily="2" charset="-122"/>
                <a:ea typeface="宋体" panose="02010600030101010101" pitchFamily="2" charset="-122"/>
                <a:cs typeface="+mj-cs"/>
                <a:sym typeface="+mn-ea"/>
              </a:rPr>
              <a:t>的</a:t>
            </a:r>
            <a:r>
              <a:rPr lang="en-US" altLang="zh-CN" dirty="0">
                <a:solidFill>
                  <a:schemeClr val="tx1"/>
                </a:solidFill>
                <a:latin typeface="宋体" panose="02010600030101010101" pitchFamily="2" charset="-122"/>
                <a:ea typeface="宋体" panose="02010600030101010101" pitchFamily="2" charset="-122"/>
                <a:cs typeface="+mj-cs"/>
                <a:sym typeface="+mn-ea"/>
              </a:rPr>
              <a:t>I</a:t>
            </a:r>
            <a:r>
              <a:rPr lang="zh-CN" altLang="en-US" dirty="0">
                <a:solidFill>
                  <a:schemeClr val="tx1"/>
                </a:solidFill>
                <a:latin typeface="宋体" panose="02010600030101010101" pitchFamily="2" charset="-122"/>
                <a:ea typeface="宋体" panose="02010600030101010101" pitchFamily="2" charset="-122"/>
                <a:cs typeface="+mj-cs"/>
                <a:sym typeface="+mn-ea"/>
              </a:rPr>
              <a:t>段配合，可能导致灵敏度下降。</a:t>
            </a:r>
            <a:endParaRPr lang="zh-CN" altLang="en-US" dirty="0">
              <a:solidFill>
                <a:schemeClr val="tx1"/>
              </a:solidFill>
              <a:latin typeface="宋体" panose="02010600030101010101" pitchFamily="2" charset="-122"/>
              <a:ea typeface="宋体" panose="02010600030101010101" pitchFamily="2" charset="-122"/>
              <a:cs typeface="+mj-cs"/>
              <a:sym typeface="+mn-ea"/>
            </a:endParaRPr>
          </a:p>
        </p:txBody>
      </p:sp>
      <p:sp>
        <p:nvSpPr>
          <p:cNvPr id="123" name="标题 22"/>
          <p:cNvSpPr txBox="1"/>
          <p:nvPr/>
        </p:nvSpPr>
        <p:spPr>
          <a:xfrm>
            <a:off x="3794125" y="5314950"/>
            <a:ext cx="2761615" cy="523875"/>
          </a:xfrm>
          <a:prstGeom prst="rect">
            <a:avLst/>
          </a:prstGeom>
        </p:spPr>
        <p:txBody>
          <a:bodyPr>
            <a:noAutofit/>
          </a:bodyPr>
          <a:lstStyle/>
          <a:p>
            <a:pPr fontAlgn="auto">
              <a:lnSpc>
                <a:spcPct val="150000"/>
              </a:lnSpc>
              <a:spcBef>
                <a:spcPct val="0"/>
              </a:spcBef>
              <a:defRPr/>
            </a:pPr>
            <a:r>
              <a:rPr lang="zh-CN" altLang="en-US" sz="1600" dirty="0">
                <a:solidFill>
                  <a:schemeClr val="tx1"/>
                </a:solidFill>
                <a:latin typeface="宋体" panose="02010600030101010101" pitchFamily="2" charset="-122"/>
                <a:ea typeface="宋体" panose="02010600030101010101" pitchFamily="2" charset="-122"/>
                <a:cs typeface="+mj-cs"/>
                <a:sym typeface="+mn-ea"/>
              </a:rPr>
              <a:t>图</a:t>
            </a:r>
            <a:r>
              <a:rPr lang="en-US" altLang="zh-CN" sz="1600" dirty="0">
                <a:solidFill>
                  <a:schemeClr val="tx1"/>
                </a:solidFill>
                <a:latin typeface="宋体" panose="02010600030101010101" pitchFamily="2" charset="-122"/>
                <a:ea typeface="宋体" panose="02010600030101010101" pitchFamily="2" charset="-122"/>
                <a:cs typeface="+mj-cs"/>
                <a:sym typeface="+mn-ea"/>
              </a:rPr>
              <a:t>1 </a:t>
            </a:r>
            <a:r>
              <a:rPr lang="zh-CN" altLang="en-US" sz="1600" dirty="0">
                <a:solidFill>
                  <a:schemeClr val="tx1"/>
                </a:solidFill>
                <a:latin typeface="宋体" panose="02010600030101010101" pitchFamily="2" charset="-122"/>
                <a:ea typeface="宋体" panose="02010600030101010101" pitchFamily="2" charset="-122"/>
                <a:cs typeface="+mj-cs"/>
                <a:sym typeface="+mn-ea"/>
              </a:rPr>
              <a:t>两侧电源辐射形电网</a:t>
            </a:r>
            <a:endParaRPr lang="zh-CN" altLang="en-US" sz="1600" dirty="0">
              <a:solidFill>
                <a:schemeClr val="tx1"/>
              </a:solidFill>
              <a:latin typeface="宋体" panose="02010600030101010101" pitchFamily="2" charset="-122"/>
              <a:ea typeface="宋体" panose="02010600030101010101" pitchFamily="2" charset="-122"/>
              <a:cs typeface="+mj-cs"/>
              <a:sym typeface="+mn-ea"/>
            </a:endParaRPr>
          </a:p>
        </p:txBody>
      </p:sp>
      <p:grpSp>
        <p:nvGrpSpPr>
          <p:cNvPr id="9" name="组合 8"/>
          <p:cNvGrpSpPr/>
          <p:nvPr/>
        </p:nvGrpSpPr>
        <p:grpSpPr>
          <a:xfrm>
            <a:off x="1676400" y="3627755"/>
            <a:ext cx="8770620" cy="1686560"/>
            <a:chOff x="2640" y="5713"/>
            <a:chExt cx="13812" cy="2656"/>
          </a:xfrm>
        </p:grpSpPr>
        <p:sp>
          <p:nvSpPr>
            <p:cNvPr id="10" name="椭圆 9"/>
            <p:cNvSpPr/>
            <p:nvPr/>
          </p:nvSpPr>
          <p:spPr>
            <a:xfrm>
              <a:off x="2640" y="6523"/>
              <a:ext cx="873" cy="67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a:t>
              </a:r>
              <a:endParaRPr lang="en-US" altLang="zh-CN"/>
            </a:p>
          </p:txBody>
        </p:sp>
        <p:cxnSp>
          <p:nvCxnSpPr>
            <p:cNvPr id="11" name="直接连接符 10"/>
            <p:cNvCxnSpPr>
              <a:stCxn id="10" idx="6"/>
            </p:cNvCxnSpPr>
            <p:nvPr/>
          </p:nvCxnSpPr>
          <p:spPr>
            <a:xfrm>
              <a:off x="3513" y="6858"/>
              <a:ext cx="61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4123" y="6523"/>
              <a:ext cx="0" cy="737"/>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4131" y="6857"/>
              <a:ext cx="865" cy="1"/>
            </a:xfrm>
            <a:prstGeom prst="line">
              <a:avLst/>
            </a:prstGeom>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4820" y="6721"/>
              <a:ext cx="383"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cxnSp>
          <p:nvCxnSpPr>
            <p:cNvPr id="44" name="直接连接符 43"/>
            <p:cNvCxnSpPr/>
            <p:nvPr/>
          </p:nvCxnSpPr>
          <p:spPr>
            <a:xfrm flipH="1">
              <a:off x="5084" y="6858"/>
              <a:ext cx="698" cy="33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782" y="6857"/>
              <a:ext cx="1658" cy="1"/>
            </a:xfrm>
            <a:prstGeom prst="line">
              <a:avLst/>
            </a:prstGeom>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14433" y="6674"/>
              <a:ext cx="383"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47" name="文本框 46"/>
            <p:cNvSpPr txBox="1"/>
            <p:nvPr/>
          </p:nvSpPr>
          <p:spPr>
            <a:xfrm>
              <a:off x="12212" y="6674"/>
              <a:ext cx="383"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48" name="文本框 47"/>
            <p:cNvSpPr txBox="1"/>
            <p:nvPr/>
          </p:nvSpPr>
          <p:spPr>
            <a:xfrm>
              <a:off x="7308" y="6688"/>
              <a:ext cx="383"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49" name="文本框 48"/>
            <p:cNvSpPr txBox="1"/>
            <p:nvPr/>
          </p:nvSpPr>
          <p:spPr>
            <a:xfrm>
              <a:off x="11127" y="6682"/>
              <a:ext cx="383"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50" name="文本框 49"/>
            <p:cNvSpPr txBox="1"/>
            <p:nvPr/>
          </p:nvSpPr>
          <p:spPr>
            <a:xfrm>
              <a:off x="8856" y="6687"/>
              <a:ext cx="383"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cxnSp>
          <p:nvCxnSpPr>
            <p:cNvPr id="51" name="直接连接符 50"/>
            <p:cNvCxnSpPr/>
            <p:nvPr/>
          </p:nvCxnSpPr>
          <p:spPr>
            <a:xfrm flipV="1">
              <a:off x="7811" y="6858"/>
              <a:ext cx="677" cy="344"/>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8466" y="6857"/>
              <a:ext cx="284"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8750" y="6532"/>
              <a:ext cx="0" cy="67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8710" y="6857"/>
              <a:ext cx="302"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9186" y="6857"/>
              <a:ext cx="579" cy="336"/>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9766" y="6849"/>
              <a:ext cx="1526" cy="8"/>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H="1">
              <a:off x="11428" y="6866"/>
              <a:ext cx="579" cy="336"/>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12009" y="6849"/>
              <a:ext cx="203" cy="8"/>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12212" y="6590"/>
              <a:ext cx="0" cy="67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12212" y="6840"/>
              <a:ext cx="203" cy="8"/>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12488" y="6857"/>
              <a:ext cx="579" cy="336"/>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13067" y="6854"/>
              <a:ext cx="1526" cy="8"/>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H="1">
              <a:off x="14594" y="6866"/>
              <a:ext cx="579" cy="336"/>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15174" y="6858"/>
              <a:ext cx="203" cy="8"/>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15377" y="6557"/>
              <a:ext cx="0" cy="670"/>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15377" y="6854"/>
              <a:ext cx="203" cy="8"/>
            </a:xfrm>
            <a:prstGeom prst="line">
              <a:avLst/>
            </a:prstGeom>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15580" y="6532"/>
              <a:ext cx="873" cy="67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a:t>
              </a:r>
              <a:endParaRPr lang="en-US" altLang="zh-CN"/>
            </a:p>
          </p:txBody>
        </p:sp>
        <p:sp>
          <p:nvSpPr>
            <p:cNvPr id="93" name="文本框 92"/>
            <p:cNvSpPr txBox="1"/>
            <p:nvPr/>
          </p:nvSpPr>
          <p:spPr>
            <a:xfrm>
              <a:off x="5203" y="6131"/>
              <a:ext cx="483" cy="725"/>
            </a:xfrm>
            <a:prstGeom prst="rect">
              <a:avLst/>
            </a:prstGeom>
            <a:noFill/>
            <a:ln w="19050" cap="flat" cmpd="sng">
              <a:solidFill>
                <a:schemeClr val="tx1"/>
              </a:solidFill>
              <a:prstDash val="solid"/>
              <a:miter/>
              <a:headEnd type="none" w="med" len="med"/>
              <a:tailEnd type="none" w="med" len="med"/>
            </a:ln>
          </p:spPr>
          <p:txBody>
            <a:bodyPr>
              <a:spAutoFit/>
            </a:bodyPr>
            <a:lstStyle/>
            <a:p>
              <a:pPr lvl="0" algn="ctr">
                <a:spcBef>
                  <a:spcPct val="50000"/>
                </a:spcBef>
              </a:pPr>
              <a:r>
                <a:rPr lang="zh-CN" altLang="en-US" sz="2400" b="1">
                  <a:latin typeface="黑体" panose="02010609060101010101" charset="-122"/>
                  <a:ea typeface="黑体" panose="02010609060101010101" charset="-122"/>
                </a:rPr>
                <a:t>Ⅰ</a:t>
              </a:r>
              <a:endParaRPr lang="zh-CN" altLang="en-US" sz="2400" b="1">
                <a:latin typeface="黑体" panose="02010609060101010101" charset="-122"/>
                <a:ea typeface="黑体" panose="02010609060101010101" charset="-122"/>
              </a:endParaRPr>
            </a:p>
          </p:txBody>
        </p:sp>
        <p:sp>
          <p:nvSpPr>
            <p:cNvPr id="94" name="文本框 93"/>
            <p:cNvSpPr txBox="1"/>
            <p:nvPr/>
          </p:nvSpPr>
          <p:spPr>
            <a:xfrm>
              <a:off x="7811" y="6134"/>
              <a:ext cx="483" cy="725"/>
            </a:xfrm>
            <a:prstGeom prst="rect">
              <a:avLst/>
            </a:prstGeom>
            <a:noFill/>
            <a:ln w="19050" cap="flat" cmpd="sng">
              <a:solidFill>
                <a:schemeClr val="tx1"/>
              </a:solidFill>
              <a:prstDash val="solid"/>
              <a:miter/>
              <a:headEnd type="none" w="med" len="med"/>
              <a:tailEnd type="none" w="med" len="med"/>
            </a:ln>
          </p:spPr>
          <p:txBody>
            <a:bodyPr>
              <a:spAutoFit/>
            </a:bodyPr>
            <a:lstStyle/>
            <a:p>
              <a:pPr lvl="0" algn="ctr">
                <a:spcBef>
                  <a:spcPct val="50000"/>
                </a:spcBef>
              </a:pPr>
              <a:r>
                <a:rPr lang="zh-CN" altLang="en-US" sz="2400" b="1">
                  <a:latin typeface="黑体" panose="02010609060101010101" charset="-122"/>
                  <a:ea typeface="黑体" panose="02010609060101010101" charset="-122"/>
                </a:rPr>
                <a:t>Ⅰ</a:t>
              </a:r>
              <a:endParaRPr lang="zh-CN" altLang="en-US" sz="2400" b="1">
                <a:latin typeface="黑体" panose="02010609060101010101" charset="-122"/>
                <a:ea typeface="黑体" panose="02010609060101010101" charset="-122"/>
              </a:endParaRPr>
            </a:p>
          </p:txBody>
        </p:sp>
        <p:sp>
          <p:nvSpPr>
            <p:cNvPr id="95" name="文本框 94"/>
            <p:cNvSpPr txBox="1"/>
            <p:nvPr/>
          </p:nvSpPr>
          <p:spPr>
            <a:xfrm>
              <a:off x="9118" y="6134"/>
              <a:ext cx="483" cy="725"/>
            </a:xfrm>
            <a:prstGeom prst="rect">
              <a:avLst/>
            </a:prstGeom>
            <a:noFill/>
            <a:ln w="19050" cap="flat" cmpd="sng">
              <a:solidFill>
                <a:schemeClr val="tx1"/>
              </a:solidFill>
              <a:prstDash val="solid"/>
              <a:miter/>
              <a:headEnd type="none" w="med" len="med"/>
              <a:tailEnd type="none" w="med" len="med"/>
            </a:ln>
          </p:spPr>
          <p:txBody>
            <a:bodyPr>
              <a:spAutoFit/>
            </a:bodyPr>
            <a:lstStyle/>
            <a:p>
              <a:pPr lvl="0" algn="ctr">
                <a:spcBef>
                  <a:spcPct val="50000"/>
                </a:spcBef>
              </a:pPr>
              <a:r>
                <a:rPr lang="zh-CN" altLang="en-US" sz="2400" b="1">
                  <a:latin typeface="黑体" panose="02010609060101010101" charset="-122"/>
                  <a:ea typeface="黑体" panose="02010609060101010101" charset="-122"/>
                </a:rPr>
                <a:t>Ⅰ</a:t>
              </a:r>
              <a:endParaRPr lang="zh-CN" altLang="en-US" sz="2400" b="1">
                <a:latin typeface="黑体" panose="02010609060101010101" charset="-122"/>
                <a:ea typeface="黑体" panose="02010609060101010101" charset="-122"/>
              </a:endParaRPr>
            </a:p>
          </p:txBody>
        </p:sp>
        <p:sp>
          <p:nvSpPr>
            <p:cNvPr id="96" name="文本框 95"/>
            <p:cNvSpPr txBox="1"/>
            <p:nvPr/>
          </p:nvSpPr>
          <p:spPr>
            <a:xfrm>
              <a:off x="11428" y="6134"/>
              <a:ext cx="483" cy="725"/>
            </a:xfrm>
            <a:prstGeom prst="rect">
              <a:avLst/>
            </a:prstGeom>
            <a:noFill/>
            <a:ln w="19050" cap="flat" cmpd="sng">
              <a:solidFill>
                <a:schemeClr val="tx1"/>
              </a:solidFill>
              <a:prstDash val="solid"/>
              <a:miter/>
              <a:headEnd type="none" w="med" len="med"/>
              <a:tailEnd type="none" w="med" len="med"/>
            </a:ln>
          </p:spPr>
          <p:txBody>
            <a:bodyPr>
              <a:spAutoFit/>
            </a:bodyPr>
            <a:lstStyle/>
            <a:p>
              <a:pPr lvl="0" algn="ctr">
                <a:spcBef>
                  <a:spcPct val="50000"/>
                </a:spcBef>
              </a:pPr>
              <a:r>
                <a:rPr lang="zh-CN" altLang="en-US" sz="2400" b="1">
                  <a:latin typeface="黑体" panose="02010609060101010101" charset="-122"/>
                  <a:ea typeface="黑体" panose="02010609060101010101" charset="-122"/>
                </a:rPr>
                <a:t>Ⅰ</a:t>
              </a:r>
              <a:endParaRPr lang="zh-CN" altLang="en-US" sz="2400" b="1">
                <a:latin typeface="黑体" panose="02010609060101010101" charset="-122"/>
                <a:ea typeface="黑体" panose="02010609060101010101" charset="-122"/>
              </a:endParaRPr>
            </a:p>
          </p:txBody>
        </p:sp>
        <p:sp>
          <p:nvSpPr>
            <p:cNvPr id="97" name="文本框 96"/>
            <p:cNvSpPr txBox="1"/>
            <p:nvPr/>
          </p:nvSpPr>
          <p:spPr>
            <a:xfrm>
              <a:off x="12488" y="6134"/>
              <a:ext cx="483" cy="725"/>
            </a:xfrm>
            <a:prstGeom prst="rect">
              <a:avLst/>
            </a:prstGeom>
            <a:noFill/>
            <a:ln w="19050" cap="flat" cmpd="sng">
              <a:solidFill>
                <a:schemeClr val="tx1"/>
              </a:solidFill>
              <a:prstDash val="solid"/>
              <a:miter/>
              <a:headEnd type="none" w="med" len="med"/>
              <a:tailEnd type="none" w="med" len="med"/>
            </a:ln>
          </p:spPr>
          <p:txBody>
            <a:bodyPr>
              <a:spAutoFit/>
            </a:bodyPr>
            <a:lstStyle/>
            <a:p>
              <a:pPr lvl="0" algn="ctr">
                <a:spcBef>
                  <a:spcPct val="50000"/>
                </a:spcBef>
              </a:pPr>
              <a:r>
                <a:rPr lang="zh-CN" altLang="en-US" sz="2400" b="1">
                  <a:latin typeface="黑体" panose="02010609060101010101" charset="-122"/>
                  <a:ea typeface="黑体" panose="02010609060101010101" charset="-122"/>
                </a:rPr>
                <a:t>Ⅰ</a:t>
              </a:r>
              <a:endParaRPr lang="zh-CN" altLang="en-US" sz="2400" b="1">
                <a:latin typeface="黑体" panose="02010609060101010101" charset="-122"/>
                <a:ea typeface="黑体" panose="02010609060101010101" charset="-122"/>
              </a:endParaRPr>
            </a:p>
          </p:txBody>
        </p:sp>
        <p:sp>
          <p:nvSpPr>
            <p:cNvPr id="98" name="文本框 97"/>
            <p:cNvSpPr txBox="1"/>
            <p:nvPr/>
          </p:nvSpPr>
          <p:spPr>
            <a:xfrm>
              <a:off x="14816" y="6131"/>
              <a:ext cx="483" cy="725"/>
            </a:xfrm>
            <a:prstGeom prst="rect">
              <a:avLst/>
            </a:prstGeom>
            <a:noFill/>
            <a:ln w="19050" cap="flat" cmpd="sng">
              <a:solidFill>
                <a:schemeClr val="tx1"/>
              </a:solidFill>
              <a:prstDash val="solid"/>
              <a:miter/>
              <a:headEnd type="none" w="med" len="med"/>
              <a:tailEnd type="none" w="med" len="med"/>
            </a:ln>
          </p:spPr>
          <p:txBody>
            <a:bodyPr>
              <a:spAutoFit/>
            </a:bodyPr>
            <a:lstStyle/>
            <a:p>
              <a:pPr lvl="0" algn="ctr">
                <a:spcBef>
                  <a:spcPct val="50000"/>
                </a:spcBef>
              </a:pPr>
              <a:r>
                <a:rPr lang="zh-CN" altLang="en-US" sz="2400" b="1">
                  <a:latin typeface="黑体" panose="02010609060101010101" charset="-122"/>
                  <a:ea typeface="黑体" panose="02010609060101010101" charset="-122"/>
                </a:rPr>
                <a:t>Ⅰ</a:t>
              </a:r>
              <a:endParaRPr lang="zh-CN" altLang="en-US" sz="2400" b="1">
                <a:latin typeface="黑体" panose="02010609060101010101" charset="-122"/>
                <a:ea typeface="黑体" panose="02010609060101010101" charset="-122"/>
              </a:endParaRPr>
            </a:p>
          </p:txBody>
        </p:sp>
        <p:sp>
          <p:nvSpPr>
            <p:cNvPr id="99" name="文本框 98"/>
            <p:cNvSpPr txBox="1"/>
            <p:nvPr/>
          </p:nvSpPr>
          <p:spPr>
            <a:xfrm>
              <a:off x="7313" y="6189"/>
              <a:ext cx="981" cy="580"/>
            </a:xfrm>
            <a:prstGeom prst="rect">
              <a:avLst/>
            </a:prstGeom>
            <a:noFill/>
          </p:spPr>
          <p:txBody>
            <a:bodyPr wrap="square" rtlCol="0">
              <a:spAutoFit/>
            </a:bodyPr>
            <a:lstStyle/>
            <a:p>
              <a:r>
                <a:rPr lang="en-US" altLang="zh-CN"/>
                <a:t>2</a:t>
              </a:r>
              <a:endParaRPr lang="en-US" altLang="zh-CN"/>
            </a:p>
          </p:txBody>
        </p:sp>
        <p:sp>
          <p:nvSpPr>
            <p:cNvPr id="100" name="文本框 99"/>
            <p:cNvSpPr txBox="1"/>
            <p:nvPr/>
          </p:nvSpPr>
          <p:spPr>
            <a:xfrm>
              <a:off x="4521" y="6180"/>
              <a:ext cx="981" cy="580"/>
            </a:xfrm>
            <a:prstGeom prst="rect">
              <a:avLst/>
            </a:prstGeom>
            <a:noFill/>
          </p:spPr>
          <p:txBody>
            <a:bodyPr wrap="square" rtlCol="0">
              <a:spAutoFit/>
            </a:bodyPr>
            <a:lstStyle/>
            <a:p>
              <a:r>
                <a:rPr lang="en-US" altLang="zh-CN"/>
                <a:t>1</a:t>
              </a:r>
              <a:endParaRPr lang="en-US" altLang="zh-CN"/>
            </a:p>
          </p:txBody>
        </p:sp>
        <p:sp>
          <p:nvSpPr>
            <p:cNvPr id="101" name="文本框 100"/>
            <p:cNvSpPr txBox="1"/>
            <p:nvPr/>
          </p:nvSpPr>
          <p:spPr>
            <a:xfrm>
              <a:off x="14318" y="6214"/>
              <a:ext cx="981" cy="580"/>
            </a:xfrm>
            <a:prstGeom prst="rect">
              <a:avLst/>
            </a:prstGeom>
            <a:noFill/>
          </p:spPr>
          <p:txBody>
            <a:bodyPr wrap="square" rtlCol="0">
              <a:spAutoFit/>
            </a:bodyPr>
            <a:lstStyle/>
            <a:p>
              <a:r>
                <a:rPr lang="en-US" altLang="zh-CN"/>
                <a:t>6</a:t>
              </a:r>
              <a:endParaRPr lang="en-US" altLang="zh-CN"/>
            </a:p>
          </p:txBody>
        </p:sp>
        <p:sp>
          <p:nvSpPr>
            <p:cNvPr id="102" name="文本框 101"/>
            <p:cNvSpPr txBox="1"/>
            <p:nvPr/>
          </p:nvSpPr>
          <p:spPr>
            <a:xfrm>
              <a:off x="12970" y="6189"/>
              <a:ext cx="981" cy="580"/>
            </a:xfrm>
            <a:prstGeom prst="rect">
              <a:avLst/>
            </a:prstGeom>
            <a:noFill/>
          </p:spPr>
          <p:txBody>
            <a:bodyPr wrap="square" rtlCol="0">
              <a:spAutoFit/>
            </a:bodyPr>
            <a:lstStyle/>
            <a:p>
              <a:r>
                <a:rPr lang="en-US" altLang="zh-CN"/>
                <a:t>5</a:t>
              </a:r>
              <a:endParaRPr lang="en-US" altLang="zh-CN"/>
            </a:p>
          </p:txBody>
        </p:sp>
        <p:sp>
          <p:nvSpPr>
            <p:cNvPr id="103" name="文本框 102"/>
            <p:cNvSpPr txBox="1"/>
            <p:nvPr/>
          </p:nvSpPr>
          <p:spPr>
            <a:xfrm>
              <a:off x="11028" y="6189"/>
              <a:ext cx="981" cy="580"/>
            </a:xfrm>
            <a:prstGeom prst="rect">
              <a:avLst/>
            </a:prstGeom>
            <a:noFill/>
          </p:spPr>
          <p:txBody>
            <a:bodyPr wrap="square" rtlCol="0">
              <a:spAutoFit/>
            </a:bodyPr>
            <a:lstStyle/>
            <a:p>
              <a:r>
                <a:rPr lang="en-US" altLang="zh-CN"/>
                <a:t>4</a:t>
              </a:r>
              <a:endParaRPr lang="en-US" altLang="zh-CN"/>
            </a:p>
          </p:txBody>
        </p:sp>
        <p:sp>
          <p:nvSpPr>
            <p:cNvPr id="104" name="文本框 103"/>
            <p:cNvSpPr txBox="1"/>
            <p:nvPr/>
          </p:nvSpPr>
          <p:spPr>
            <a:xfrm>
              <a:off x="8811" y="6172"/>
              <a:ext cx="483" cy="580"/>
            </a:xfrm>
            <a:prstGeom prst="rect">
              <a:avLst/>
            </a:prstGeom>
            <a:noFill/>
          </p:spPr>
          <p:txBody>
            <a:bodyPr wrap="square" rtlCol="0">
              <a:spAutoFit/>
            </a:bodyPr>
            <a:lstStyle/>
            <a:p>
              <a:r>
                <a:rPr lang="en-US" altLang="zh-CN"/>
                <a:t>3</a:t>
              </a:r>
              <a:endParaRPr lang="en-US" altLang="zh-CN"/>
            </a:p>
          </p:txBody>
        </p:sp>
        <p:sp>
          <p:nvSpPr>
            <p:cNvPr id="105" name="文本框 104"/>
            <p:cNvSpPr txBox="1"/>
            <p:nvPr/>
          </p:nvSpPr>
          <p:spPr>
            <a:xfrm>
              <a:off x="14624" y="7260"/>
              <a:ext cx="1505" cy="580"/>
            </a:xfrm>
            <a:prstGeom prst="rect">
              <a:avLst/>
            </a:prstGeom>
            <a:noFill/>
          </p:spPr>
          <p:txBody>
            <a:bodyPr wrap="square" rtlCol="0">
              <a:spAutoFit/>
            </a:bodyPr>
            <a:lstStyle/>
            <a:p>
              <a:r>
                <a:rPr lang="en-US" altLang="zh-CN"/>
                <a:t>QF6</a:t>
              </a:r>
              <a:endParaRPr lang="en-US" altLang="zh-CN"/>
            </a:p>
          </p:txBody>
        </p:sp>
        <p:sp>
          <p:nvSpPr>
            <p:cNvPr id="106" name="文本框 105"/>
            <p:cNvSpPr txBox="1"/>
            <p:nvPr/>
          </p:nvSpPr>
          <p:spPr>
            <a:xfrm>
              <a:off x="12288" y="7227"/>
              <a:ext cx="981" cy="580"/>
            </a:xfrm>
            <a:prstGeom prst="rect">
              <a:avLst/>
            </a:prstGeom>
            <a:noFill/>
          </p:spPr>
          <p:txBody>
            <a:bodyPr wrap="square" rtlCol="0">
              <a:spAutoFit/>
            </a:bodyPr>
            <a:lstStyle/>
            <a:p>
              <a:r>
                <a:rPr lang="en-US" altLang="zh-CN"/>
                <a:t>QF5</a:t>
              </a:r>
              <a:endParaRPr lang="en-US" altLang="zh-CN"/>
            </a:p>
          </p:txBody>
        </p:sp>
        <p:sp>
          <p:nvSpPr>
            <p:cNvPr id="107" name="文本框 106"/>
            <p:cNvSpPr txBox="1"/>
            <p:nvPr/>
          </p:nvSpPr>
          <p:spPr>
            <a:xfrm>
              <a:off x="11293" y="7227"/>
              <a:ext cx="981" cy="580"/>
            </a:xfrm>
            <a:prstGeom prst="rect">
              <a:avLst/>
            </a:prstGeom>
            <a:noFill/>
          </p:spPr>
          <p:txBody>
            <a:bodyPr wrap="square" rtlCol="0">
              <a:spAutoFit/>
            </a:bodyPr>
            <a:lstStyle/>
            <a:p>
              <a:r>
                <a:rPr lang="en-US" altLang="zh-CN"/>
                <a:t>QF4</a:t>
              </a:r>
              <a:endParaRPr lang="en-US" altLang="zh-CN"/>
            </a:p>
          </p:txBody>
        </p:sp>
        <p:sp>
          <p:nvSpPr>
            <p:cNvPr id="108" name="文本框 107"/>
            <p:cNvSpPr txBox="1"/>
            <p:nvPr/>
          </p:nvSpPr>
          <p:spPr>
            <a:xfrm>
              <a:off x="9011" y="7202"/>
              <a:ext cx="981" cy="580"/>
            </a:xfrm>
            <a:prstGeom prst="rect">
              <a:avLst/>
            </a:prstGeom>
            <a:noFill/>
          </p:spPr>
          <p:txBody>
            <a:bodyPr wrap="square" rtlCol="0">
              <a:spAutoFit/>
            </a:bodyPr>
            <a:lstStyle/>
            <a:p>
              <a:r>
                <a:rPr lang="en-US" altLang="zh-CN"/>
                <a:t>QF3</a:t>
              </a:r>
              <a:endParaRPr lang="en-US" altLang="zh-CN"/>
            </a:p>
          </p:txBody>
        </p:sp>
        <p:sp>
          <p:nvSpPr>
            <p:cNvPr id="109" name="文本框 108"/>
            <p:cNvSpPr txBox="1"/>
            <p:nvPr/>
          </p:nvSpPr>
          <p:spPr>
            <a:xfrm>
              <a:off x="7486" y="7260"/>
              <a:ext cx="981" cy="580"/>
            </a:xfrm>
            <a:prstGeom prst="rect">
              <a:avLst/>
            </a:prstGeom>
            <a:noFill/>
          </p:spPr>
          <p:txBody>
            <a:bodyPr wrap="square" rtlCol="0">
              <a:spAutoFit/>
            </a:bodyPr>
            <a:lstStyle/>
            <a:p>
              <a:r>
                <a:rPr lang="en-US" altLang="zh-CN"/>
                <a:t>QF2</a:t>
              </a:r>
              <a:endParaRPr lang="en-US" altLang="zh-CN"/>
            </a:p>
          </p:txBody>
        </p:sp>
        <p:sp>
          <p:nvSpPr>
            <p:cNvPr id="110" name="文本框 109"/>
            <p:cNvSpPr txBox="1"/>
            <p:nvPr/>
          </p:nvSpPr>
          <p:spPr>
            <a:xfrm>
              <a:off x="4942" y="7227"/>
              <a:ext cx="981" cy="580"/>
            </a:xfrm>
            <a:prstGeom prst="rect">
              <a:avLst/>
            </a:prstGeom>
            <a:noFill/>
          </p:spPr>
          <p:txBody>
            <a:bodyPr wrap="square" rtlCol="0">
              <a:spAutoFit/>
            </a:bodyPr>
            <a:lstStyle/>
            <a:p>
              <a:r>
                <a:rPr lang="en-US" altLang="zh-CN"/>
                <a:t>QF1</a:t>
              </a:r>
              <a:endParaRPr lang="en-US" altLang="zh-CN"/>
            </a:p>
          </p:txBody>
        </p:sp>
        <p:cxnSp>
          <p:nvCxnSpPr>
            <p:cNvPr id="111" name="直接箭头连接符 110"/>
            <p:cNvCxnSpPr/>
            <p:nvPr/>
          </p:nvCxnSpPr>
          <p:spPr>
            <a:xfrm>
              <a:off x="7691" y="7744"/>
              <a:ext cx="183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2" name="文本框 111"/>
            <p:cNvSpPr txBox="1"/>
            <p:nvPr/>
          </p:nvSpPr>
          <p:spPr>
            <a:xfrm>
              <a:off x="8122" y="7645"/>
              <a:ext cx="1172" cy="725"/>
            </a:xfrm>
            <a:prstGeom prst="rect">
              <a:avLst/>
            </a:prstGeom>
            <a:noFill/>
          </p:spPr>
          <p:txBody>
            <a:bodyPr wrap="square" rtlCol="0">
              <a:spAutoFit/>
            </a:bodyPr>
            <a:lstStyle/>
            <a:p>
              <a:r>
                <a:rPr lang="en-US" altLang="zh-CN" sz="2400"/>
                <a:t>I</a:t>
              </a:r>
              <a:r>
                <a:rPr lang="en-US" altLang="zh-CN" sz="2400" baseline="-25000"/>
                <a:t>KS</a:t>
              </a:r>
              <a:endParaRPr lang="en-US" altLang="zh-CN" sz="2400" baseline="-25000"/>
            </a:p>
          </p:txBody>
        </p:sp>
        <p:cxnSp>
          <p:nvCxnSpPr>
            <p:cNvPr id="113" name="直接箭头连接符 112"/>
            <p:cNvCxnSpPr/>
            <p:nvPr/>
          </p:nvCxnSpPr>
          <p:spPr>
            <a:xfrm flipH="1">
              <a:off x="14507" y="7735"/>
              <a:ext cx="1073" cy="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5" name="文本框 114"/>
            <p:cNvSpPr txBox="1"/>
            <p:nvPr/>
          </p:nvSpPr>
          <p:spPr>
            <a:xfrm>
              <a:off x="2810" y="6112"/>
              <a:ext cx="701" cy="580"/>
            </a:xfrm>
            <a:prstGeom prst="rect">
              <a:avLst/>
            </a:prstGeom>
            <a:noFill/>
          </p:spPr>
          <p:txBody>
            <a:bodyPr wrap="square" rtlCol="0">
              <a:spAutoFit/>
            </a:bodyPr>
            <a:lstStyle/>
            <a:p>
              <a:r>
                <a:rPr lang="en-US" altLang="zh-CN"/>
                <a:t>M</a:t>
              </a:r>
              <a:endParaRPr lang="en-US" altLang="zh-CN"/>
            </a:p>
          </p:txBody>
        </p:sp>
        <p:sp>
          <p:nvSpPr>
            <p:cNvPr id="116" name="文本框 115"/>
            <p:cNvSpPr txBox="1"/>
            <p:nvPr/>
          </p:nvSpPr>
          <p:spPr>
            <a:xfrm>
              <a:off x="15794" y="6090"/>
              <a:ext cx="447" cy="580"/>
            </a:xfrm>
            <a:prstGeom prst="rect">
              <a:avLst/>
            </a:prstGeom>
            <a:noFill/>
          </p:spPr>
          <p:txBody>
            <a:bodyPr wrap="square" rtlCol="0">
              <a:spAutoFit/>
            </a:bodyPr>
            <a:lstStyle/>
            <a:p>
              <a:r>
                <a:rPr lang="en-US" altLang="zh-CN"/>
                <a:t>N</a:t>
              </a:r>
              <a:endParaRPr lang="en-US" altLang="zh-CN"/>
            </a:p>
          </p:txBody>
        </p:sp>
        <p:sp>
          <p:nvSpPr>
            <p:cNvPr id="118" name="文本框 117"/>
            <p:cNvSpPr txBox="1"/>
            <p:nvPr/>
          </p:nvSpPr>
          <p:spPr>
            <a:xfrm>
              <a:off x="8488" y="6172"/>
              <a:ext cx="454" cy="580"/>
            </a:xfrm>
            <a:prstGeom prst="rect">
              <a:avLst/>
            </a:prstGeom>
            <a:noFill/>
          </p:spPr>
          <p:txBody>
            <a:bodyPr wrap="square" rtlCol="0">
              <a:spAutoFit/>
            </a:bodyPr>
            <a:lstStyle/>
            <a:p>
              <a:r>
                <a:rPr lang="en-US" altLang="zh-CN"/>
                <a:t>P</a:t>
              </a:r>
              <a:endParaRPr lang="en-US" altLang="zh-CN"/>
            </a:p>
          </p:txBody>
        </p:sp>
        <p:sp>
          <p:nvSpPr>
            <p:cNvPr id="119" name="文本框 118"/>
            <p:cNvSpPr txBox="1"/>
            <p:nvPr/>
          </p:nvSpPr>
          <p:spPr>
            <a:xfrm>
              <a:off x="11904" y="6172"/>
              <a:ext cx="511" cy="580"/>
            </a:xfrm>
            <a:prstGeom prst="rect">
              <a:avLst/>
            </a:prstGeom>
            <a:noFill/>
          </p:spPr>
          <p:txBody>
            <a:bodyPr wrap="square" rtlCol="0">
              <a:spAutoFit/>
            </a:bodyPr>
            <a:lstStyle/>
            <a:p>
              <a:r>
                <a:rPr lang="en-US" altLang="zh-CN"/>
                <a:t>Q</a:t>
              </a:r>
              <a:endParaRPr lang="en-US" altLang="zh-CN"/>
            </a:p>
          </p:txBody>
        </p:sp>
        <p:graphicFrame>
          <p:nvGraphicFramePr>
            <p:cNvPr id="254" name="对象 253"/>
            <p:cNvGraphicFramePr/>
            <p:nvPr/>
          </p:nvGraphicFramePr>
          <p:xfrm>
            <a:off x="10324" y="6293"/>
            <a:ext cx="327" cy="569"/>
          </p:xfrm>
          <a:graphic>
            <a:graphicData uri="http://schemas.openxmlformats.org/presentationml/2006/ole">
              <mc:AlternateContent xmlns:mc="http://schemas.openxmlformats.org/markup-compatibility/2006">
                <mc:Choice xmlns:v="urn:schemas-microsoft-com:vml" Requires="v">
                  <p:oleObj spid="_x0000_s1027" name="" r:id="rId1" imgW="180975" imgH="414655" progId="Visio.Drawing.11">
                    <p:embed/>
                  </p:oleObj>
                </mc:Choice>
                <mc:Fallback>
                  <p:oleObj name="" r:id="rId1" imgW="180975" imgH="414655" progId="Visio.Drawing.11">
                    <p:embed/>
                    <p:pic>
                      <p:nvPicPr>
                        <p:cNvPr id="0" name="图片 3106"/>
                        <p:cNvPicPr/>
                        <p:nvPr/>
                      </p:nvPicPr>
                      <p:blipFill>
                        <a:blip r:embed="rId2">
                          <a:clrChange>
                            <a:clrFrom>
                              <a:srgbClr val="FF0000"/>
                            </a:clrFrom>
                            <a:clrTo>
                              <a:srgbClr val="FF0000"/>
                            </a:clrTo>
                          </a:clrChange>
                        </a:blip>
                        <a:stretch>
                          <a:fillRect/>
                        </a:stretch>
                      </p:blipFill>
                      <p:spPr>
                        <a:xfrm>
                          <a:off x="10324" y="6293"/>
                          <a:ext cx="327" cy="569"/>
                        </a:xfrm>
                        <a:prstGeom prst="rect">
                          <a:avLst/>
                        </a:prstGeom>
                        <a:noFill/>
                        <a:ln w="38100">
                          <a:noFill/>
                          <a:miter/>
                        </a:ln>
                      </p:spPr>
                    </p:pic>
                  </p:oleObj>
                </mc:Fallback>
              </mc:AlternateContent>
            </a:graphicData>
          </a:graphic>
        </p:graphicFrame>
        <p:graphicFrame>
          <p:nvGraphicFramePr>
            <p:cNvPr id="2" name="对象 1"/>
            <p:cNvGraphicFramePr/>
            <p:nvPr/>
          </p:nvGraphicFramePr>
          <p:xfrm>
            <a:off x="6448" y="6225"/>
            <a:ext cx="327" cy="569"/>
          </p:xfrm>
          <a:graphic>
            <a:graphicData uri="http://schemas.openxmlformats.org/presentationml/2006/ole">
              <mc:AlternateContent xmlns:mc="http://schemas.openxmlformats.org/markup-compatibility/2006">
                <mc:Choice xmlns:v="urn:schemas-microsoft-com:vml" Requires="v">
                  <p:oleObj spid="_x0000_s1028" name="" r:id="rId3" imgW="180975" imgH="414655" progId="Visio.Drawing.11">
                    <p:embed/>
                  </p:oleObj>
                </mc:Choice>
                <mc:Fallback>
                  <p:oleObj name="" r:id="rId3" imgW="180975" imgH="414655" progId="Visio.Drawing.11">
                    <p:embed/>
                    <p:pic>
                      <p:nvPicPr>
                        <p:cNvPr id="0" name="图片 3106"/>
                        <p:cNvPicPr/>
                        <p:nvPr/>
                      </p:nvPicPr>
                      <p:blipFill>
                        <a:blip r:embed="rId2">
                          <a:clrChange>
                            <a:clrFrom>
                              <a:srgbClr val="FF0000"/>
                            </a:clrFrom>
                            <a:clrTo>
                              <a:srgbClr val="FF0000"/>
                            </a:clrTo>
                          </a:clrChange>
                        </a:blip>
                        <a:stretch>
                          <a:fillRect/>
                        </a:stretch>
                      </p:blipFill>
                      <p:spPr>
                        <a:xfrm>
                          <a:off x="6448" y="6225"/>
                          <a:ext cx="327" cy="569"/>
                        </a:xfrm>
                        <a:prstGeom prst="rect">
                          <a:avLst/>
                        </a:prstGeom>
                        <a:noFill/>
                        <a:ln w="38100">
                          <a:noFill/>
                          <a:miter/>
                        </a:ln>
                      </p:spPr>
                    </p:pic>
                  </p:oleObj>
                </mc:Fallback>
              </mc:AlternateContent>
            </a:graphicData>
          </a:graphic>
        </p:graphicFrame>
        <p:sp>
          <p:nvSpPr>
            <p:cNvPr id="6" name="文本框 5"/>
            <p:cNvSpPr txBox="1"/>
            <p:nvPr/>
          </p:nvSpPr>
          <p:spPr>
            <a:xfrm>
              <a:off x="10167" y="5713"/>
              <a:ext cx="861" cy="580"/>
            </a:xfrm>
            <a:prstGeom prst="rect">
              <a:avLst/>
            </a:prstGeom>
            <a:noFill/>
          </p:spPr>
          <p:txBody>
            <a:bodyPr wrap="square" rtlCol="0">
              <a:spAutoFit/>
            </a:bodyPr>
            <a:lstStyle/>
            <a:p>
              <a:r>
                <a:rPr lang="en-US" altLang="zh-CN"/>
                <a:t>k1</a:t>
              </a:r>
              <a:endParaRPr lang="en-US" altLang="zh-CN"/>
            </a:p>
          </p:txBody>
        </p:sp>
        <p:sp>
          <p:nvSpPr>
            <p:cNvPr id="7" name="文本框 6"/>
            <p:cNvSpPr txBox="1"/>
            <p:nvPr/>
          </p:nvSpPr>
          <p:spPr>
            <a:xfrm>
              <a:off x="6397" y="5713"/>
              <a:ext cx="861" cy="580"/>
            </a:xfrm>
            <a:prstGeom prst="rect">
              <a:avLst/>
            </a:prstGeom>
            <a:noFill/>
          </p:spPr>
          <p:txBody>
            <a:bodyPr wrap="square" rtlCol="0">
              <a:spAutoFit/>
            </a:bodyPr>
            <a:lstStyle/>
            <a:p>
              <a:r>
                <a:rPr lang="en-US" altLang="zh-CN"/>
                <a:t>k2</a:t>
              </a:r>
              <a:endParaRPr lang="en-US" altLang="zh-CN"/>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6400" y="692150"/>
            <a:ext cx="11061065" cy="1938020"/>
          </a:xfrm>
          <a:prstGeom prst="rect">
            <a:avLst/>
          </a:prstGeom>
          <a:noFill/>
        </p:spPr>
        <p:txBody>
          <a:bodyPr wrap="square" rtlCol="0">
            <a:spAutoFit/>
            <a:scene3d>
              <a:camera prst="orthographicFront"/>
              <a:lightRig rig="threePt" dir="t"/>
            </a:scene3d>
          </a:bodyPr>
          <a:p>
            <a:r>
              <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现以下图所示电网为例来说明方向电流保护的整定。在图中标明了各个保护的动作方向，其中，</a:t>
            </a:r>
            <a:r>
              <a:rPr lang="en-US" altLang="zh-CN"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P1</a:t>
            </a:r>
            <a:r>
              <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a:t>
            </a:r>
            <a:r>
              <a:rPr lang="en-US" altLang="zh-CN"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P3</a:t>
            </a:r>
            <a:r>
              <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a:t>
            </a:r>
            <a:r>
              <a:rPr lang="en-US" altLang="zh-CN"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P5</a:t>
            </a:r>
            <a:r>
              <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a:t>
            </a:r>
            <a:r>
              <a:rPr lang="en-US" altLang="zh-CN"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P7</a:t>
            </a:r>
            <a:r>
              <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为动作方向相同的一组保护，即同方向保护；</a:t>
            </a:r>
            <a:r>
              <a:rPr lang="en-US" altLang="zh-CN"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P2</a:t>
            </a:r>
            <a:r>
              <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a:t>
            </a:r>
            <a:r>
              <a:rPr lang="en-US" altLang="zh-CN"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P4</a:t>
            </a:r>
            <a:r>
              <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a:t>
            </a:r>
            <a:r>
              <a:rPr lang="en-US" altLang="zh-CN"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P6</a:t>
            </a:r>
            <a:r>
              <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a:t>
            </a:r>
            <a:r>
              <a:rPr lang="en-US" altLang="zh-CN"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P8</a:t>
            </a:r>
            <a:r>
              <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rPr>
              <a:t>为同方向保护，于是它们的动作电流、动作时间的配合关系应为：</a:t>
            </a:r>
            <a:endPar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endParaRPr>
          </a:p>
          <a:p>
            <a:endParaRPr lang="zh-CN" altLang="en-US" sz="24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endParaRPr>
          </a:p>
          <a:p>
            <a:endParaRPr lang="zh-CN" altLang="en-US" sz="2400">
              <a:latin typeface="宋体" panose="02010600030101010101" pitchFamily="2" charset="-122"/>
              <a:ea typeface="宋体" panose="02010600030101010101" pitchFamily="2" charset="-122"/>
            </a:endParaRPr>
          </a:p>
        </p:txBody>
      </p:sp>
      <p:graphicFrame>
        <p:nvGraphicFramePr>
          <p:cNvPr id="74759" name="对象 74758"/>
          <p:cNvGraphicFramePr/>
          <p:nvPr/>
        </p:nvGraphicFramePr>
        <p:xfrm>
          <a:off x="1170305" y="3886835"/>
          <a:ext cx="10202545" cy="2343785"/>
        </p:xfrm>
        <a:graphic>
          <a:graphicData uri="http://schemas.openxmlformats.org/presentationml/2006/ole">
            <mc:AlternateContent xmlns:mc="http://schemas.openxmlformats.org/markup-compatibility/2006">
              <mc:Choice xmlns:v="urn:schemas-microsoft-com:vml" Requires="v">
                <p:oleObj spid="_x0000_s3084" name="" r:id="rId1" imgW="5954395" imgH="1042035" progId="Visio.Drawing.11">
                  <p:embed/>
                </p:oleObj>
              </mc:Choice>
              <mc:Fallback>
                <p:oleObj name="" r:id="rId1" imgW="5954395" imgH="1042035" progId="Visio.Drawing.11">
                  <p:embed/>
                  <p:pic>
                    <p:nvPicPr>
                      <p:cNvPr id="0" name="图片 3083"/>
                      <p:cNvPicPr/>
                      <p:nvPr/>
                    </p:nvPicPr>
                    <p:blipFill>
                      <a:blip r:embed="rId2"/>
                      <a:stretch>
                        <a:fillRect/>
                      </a:stretch>
                    </p:blipFill>
                    <p:spPr>
                      <a:xfrm>
                        <a:off x="1170305" y="3886835"/>
                        <a:ext cx="10202545" cy="2343785"/>
                      </a:xfrm>
                      <a:prstGeom prst="rect">
                        <a:avLst/>
                      </a:prstGeom>
                      <a:noFill/>
                      <a:ln w="38100">
                        <a:noFill/>
                        <a:miter/>
                      </a:ln>
                    </p:spPr>
                  </p:pic>
                </p:oleObj>
              </mc:Fallback>
            </mc:AlternateContent>
          </a:graphicData>
        </a:graphic>
      </p:graphicFrame>
      <p:grpSp>
        <p:nvGrpSpPr>
          <p:cNvPr id="74755" name="组合 74754"/>
          <p:cNvGrpSpPr/>
          <p:nvPr/>
        </p:nvGrpSpPr>
        <p:grpSpPr>
          <a:xfrm>
            <a:off x="3070860" y="2180590"/>
            <a:ext cx="6131560" cy="593090"/>
            <a:chOff x="1037" y="1954"/>
            <a:chExt cx="3175" cy="290"/>
          </a:xfrm>
        </p:grpSpPr>
        <p:graphicFrame>
          <p:nvGraphicFramePr>
            <p:cNvPr id="74756" name="对象 74755"/>
            <p:cNvGraphicFramePr/>
            <p:nvPr/>
          </p:nvGraphicFramePr>
          <p:xfrm>
            <a:off x="1037" y="1962"/>
            <a:ext cx="1559" cy="269"/>
          </p:xfrm>
          <a:graphic>
            <a:graphicData uri="http://schemas.openxmlformats.org/presentationml/2006/ole">
              <mc:AlternateContent xmlns:mc="http://schemas.openxmlformats.org/markup-compatibility/2006">
                <mc:Choice xmlns:v="urn:schemas-microsoft-com:vml" Requires="v">
                  <p:oleObj spid="_x0000_s3083" name="" r:id="rId3" imgW="1384300" imgH="241300" progId="Equation.DSMT4">
                    <p:embed/>
                  </p:oleObj>
                </mc:Choice>
                <mc:Fallback>
                  <p:oleObj name="" r:id="rId3" imgW="1384300" imgH="241300" progId="Equation.DSMT4">
                    <p:embed/>
                    <p:pic>
                      <p:nvPicPr>
                        <p:cNvPr id="0" name="图片 3082"/>
                        <p:cNvPicPr/>
                        <p:nvPr/>
                      </p:nvPicPr>
                      <p:blipFill>
                        <a:blip r:embed="rId4"/>
                        <a:stretch>
                          <a:fillRect/>
                        </a:stretch>
                      </p:blipFill>
                      <p:spPr>
                        <a:xfrm>
                          <a:off x="1037" y="1962"/>
                          <a:ext cx="1559" cy="269"/>
                        </a:xfrm>
                        <a:prstGeom prst="rect">
                          <a:avLst/>
                        </a:prstGeom>
                        <a:noFill/>
                        <a:ln w="38100">
                          <a:noFill/>
                          <a:miter/>
                        </a:ln>
                      </p:spPr>
                    </p:pic>
                  </p:oleObj>
                </mc:Fallback>
              </mc:AlternateContent>
            </a:graphicData>
          </a:graphic>
        </p:graphicFrame>
        <p:graphicFrame>
          <p:nvGraphicFramePr>
            <p:cNvPr id="74757" name="对象 74756"/>
            <p:cNvGraphicFramePr/>
            <p:nvPr/>
          </p:nvGraphicFramePr>
          <p:xfrm>
            <a:off x="2852" y="1954"/>
            <a:ext cx="1360" cy="290"/>
          </p:xfrm>
          <a:graphic>
            <a:graphicData uri="http://schemas.openxmlformats.org/presentationml/2006/ole">
              <mc:AlternateContent xmlns:mc="http://schemas.openxmlformats.org/markup-compatibility/2006">
                <mc:Choice xmlns:v="urn:schemas-microsoft-com:vml" Requires="v">
                  <p:oleObj spid="_x0000_s3086" name="" r:id="rId5" imgW="1117600" imgH="241300" progId="Equation.DSMT4">
                    <p:embed/>
                  </p:oleObj>
                </mc:Choice>
                <mc:Fallback>
                  <p:oleObj name="" r:id="rId5" imgW="1117600" imgH="241300" progId="Equation.DSMT4">
                    <p:embed/>
                    <p:pic>
                      <p:nvPicPr>
                        <p:cNvPr id="0" name="图片 3085"/>
                        <p:cNvPicPr/>
                        <p:nvPr/>
                      </p:nvPicPr>
                      <p:blipFill>
                        <a:blip r:embed="rId6"/>
                        <a:stretch>
                          <a:fillRect/>
                        </a:stretch>
                      </p:blipFill>
                      <p:spPr>
                        <a:xfrm>
                          <a:off x="2852" y="1954"/>
                          <a:ext cx="1360" cy="290"/>
                        </a:xfrm>
                        <a:prstGeom prst="rect">
                          <a:avLst/>
                        </a:prstGeom>
                        <a:noFill/>
                        <a:ln w="38100">
                          <a:noFill/>
                          <a:miter/>
                        </a:ln>
                      </p:spPr>
                    </p:pic>
                  </p:oleObj>
                </mc:Fallback>
              </mc:AlternateContent>
            </a:graphicData>
          </a:graphic>
        </p:graphicFrame>
        <p:sp>
          <p:nvSpPr>
            <p:cNvPr id="74758" name="矩形 74757"/>
            <p:cNvSpPr/>
            <p:nvPr/>
          </p:nvSpPr>
          <p:spPr>
            <a:xfrm>
              <a:off x="2597" y="2064"/>
              <a:ext cx="195" cy="120"/>
            </a:xfrm>
            <a:prstGeom prst="rect">
              <a:avLst/>
            </a:prstGeom>
            <a:noFill/>
            <a:ln w="9525">
              <a:noFill/>
            </a:ln>
          </p:spPr>
          <p:txBody>
            <a:bodyPr wrap="square" anchor="ctr">
              <a:spAutoFit/>
            </a:bodyPr>
            <a:p>
              <a:pPr eaLnBrk="1" hangingPunct="1">
                <a:buClrTx/>
              </a:pPr>
              <a:r>
                <a:rPr lang="zh-CN" altLang="en-US" sz="1000" dirty="0">
                  <a:latin typeface="Arial" panose="020B0604020202020204" pitchFamily="34" charset="0"/>
                  <a:ea typeface="Times New Roman" panose="02020603050405020304" pitchFamily="18" charset="0"/>
                </a:rPr>
                <a:t>，</a:t>
              </a:r>
              <a:endParaRPr lang="zh-CN" altLang="en-US" dirty="0">
                <a:latin typeface="Arial" panose="020B0604020202020204" pitchFamily="34" charset="0"/>
                <a:ea typeface="宋体" panose="02010600030101010101" pitchFamily="2" charset="-122"/>
              </a:endParaRPr>
            </a:p>
          </p:txBody>
        </p:sp>
      </p:grpSp>
      <p:grpSp>
        <p:nvGrpSpPr>
          <p:cNvPr id="74761" name="组合 74760"/>
          <p:cNvGrpSpPr/>
          <p:nvPr/>
        </p:nvGrpSpPr>
        <p:grpSpPr>
          <a:xfrm>
            <a:off x="3065780" y="2992120"/>
            <a:ext cx="6136005" cy="666750"/>
            <a:chOff x="669" y="487"/>
            <a:chExt cx="3062" cy="291"/>
          </a:xfrm>
        </p:grpSpPr>
        <p:graphicFrame>
          <p:nvGraphicFramePr>
            <p:cNvPr id="74762" name="对象 74761"/>
            <p:cNvGraphicFramePr/>
            <p:nvPr/>
          </p:nvGraphicFramePr>
          <p:xfrm>
            <a:off x="669" y="487"/>
            <a:ext cx="1505" cy="256"/>
          </p:xfrm>
          <a:graphic>
            <a:graphicData uri="http://schemas.openxmlformats.org/presentationml/2006/ole">
              <mc:AlternateContent xmlns:mc="http://schemas.openxmlformats.org/markup-compatibility/2006">
                <mc:Choice xmlns:v="urn:schemas-microsoft-com:vml" Requires="v">
                  <p:oleObj spid="_x0000_s3085" name="" r:id="rId7" imgW="1397000" imgH="241300" progId="Equation.DSMT4">
                    <p:embed/>
                  </p:oleObj>
                </mc:Choice>
                <mc:Fallback>
                  <p:oleObj name="" r:id="rId7" imgW="1397000" imgH="241300" progId="Equation.DSMT4">
                    <p:embed/>
                    <p:pic>
                      <p:nvPicPr>
                        <p:cNvPr id="0" name="图片 3084"/>
                        <p:cNvPicPr/>
                        <p:nvPr/>
                      </p:nvPicPr>
                      <p:blipFill>
                        <a:blip r:embed="rId8"/>
                        <a:stretch>
                          <a:fillRect/>
                        </a:stretch>
                      </p:blipFill>
                      <p:spPr>
                        <a:xfrm>
                          <a:off x="669" y="487"/>
                          <a:ext cx="1505" cy="256"/>
                        </a:xfrm>
                        <a:prstGeom prst="rect">
                          <a:avLst/>
                        </a:prstGeom>
                        <a:noFill/>
                        <a:ln w="38100">
                          <a:noFill/>
                          <a:miter/>
                        </a:ln>
                      </p:spPr>
                    </p:pic>
                  </p:oleObj>
                </mc:Fallback>
              </mc:AlternateContent>
            </a:graphicData>
          </a:graphic>
        </p:graphicFrame>
        <p:graphicFrame>
          <p:nvGraphicFramePr>
            <p:cNvPr id="74763" name="对象 74762"/>
            <p:cNvGraphicFramePr/>
            <p:nvPr/>
          </p:nvGraphicFramePr>
          <p:xfrm>
            <a:off x="2370" y="487"/>
            <a:ext cx="1361" cy="291"/>
          </p:xfrm>
          <a:graphic>
            <a:graphicData uri="http://schemas.openxmlformats.org/presentationml/2006/ole">
              <mc:AlternateContent xmlns:mc="http://schemas.openxmlformats.org/markup-compatibility/2006">
                <mc:Choice xmlns:v="urn:schemas-microsoft-com:vml" Requires="v">
                  <p:oleObj spid="_x0000_s3087" name="" r:id="rId9" imgW="1117600" imgH="241300" progId="Equation.DSMT4">
                    <p:embed/>
                  </p:oleObj>
                </mc:Choice>
                <mc:Fallback>
                  <p:oleObj name="" r:id="rId9" imgW="1117600" imgH="241300" progId="Equation.DSMT4">
                    <p:embed/>
                    <p:pic>
                      <p:nvPicPr>
                        <p:cNvPr id="0" name="图片 3086"/>
                        <p:cNvPicPr/>
                        <p:nvPr/>
                      </p:nvPicPr>
                      <p:blipFill>
                        <a:blip r:embed="rId10"/>
                        <a:stretch>
                          <a:fillRect/>
                        </a:stretch>
                      </p:blipFill>
                      <p:spPr>
                        <a:xfrm>
                          <a:off x="2370" y="487"/>
                          <a:ext cx="1361" cy="291"/>
                        </a:xfrm>
                        <a:prstGeom prst="rect">
                          <a:avLst/>
                        </a:prstGeom>
                        <a:noFill/>
                        <a:ln w="38100">
                          <a:noFill/>
                          <a:miter/>
                        </a:ln>
                      </p:spPr>
                    </p:pic>
                  </p:oleObj>
                </mc:Fallback>
              </mc:AlternateContent>
            </a:graphicData>
          </a:graphic>
        </p:graphicFrame>
        <p:sp>
          <p:nvSpPr>
            <p:cNvPr id="74764" name="矩形 74763"/>
            <p:cNvSpPr/>
            <p:nvPr/>
          </p:nvSpPr>
          <p:spPr>
            <a:xfrm>
              <a:off x="2200" y="625"/>
              <a:ext cx="195" cy="107"/>
            </a:xfrm>
            <a:prstGeom prst="rect">
              <a:avLst/>
            </a:prstGeom>
            <a:noFill/>
            <a:ln w="9525">
              <a:noFill/>
            </a:ln>
          </p:spPr>
          <p:txBody>
            <a:bodyPr wrap="square" anchor="ctr">
              <a:spAutoFit/>
            </a:bodyPr>
            <a:p>
              <a:pPr eaLnBrk="1" hangingPunct="1">
                <a:buClrTx/>
              </a:pPr>
              <a:r>
                <a:rPr lang="zh-CN" altLang="en-US" sz="1000" dirty="0">
                  <a:latin typeface="Arial" panose="020B0604020202020204" pitchFamily="34" charset="0"/>
                  <a:ea typeface="Times New Roman" panose="02020603050405020304" pitchFamily="18" charset="0"/>
                </a:rPr>
                <a:t>，</a:t>
              </a:r>
              <a:endParaRPr lang="zh-CN" altLang="en-US" dirty="0">
                <a:latin typeface="Arial" panose="020B0604020202020204" pitchFamily="34" charset="0"/>
                <a:ea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4761"/>
                                        </p:tgtEl>
                                        <p:attrNameLst>
                                          <p:attrName>style.visibility</p:attrName>
                                        </p:attrNameLst>
                                      </p:cBhvr>
                                      <p:to>
                                        <p:strVal val="visible"/>
                                      </p:to>
                                    </p:set>
                                    <p:anim calcmode="lin" valueType="num">
                                      <p:cBhvr additive="base">
                                        <p:cTn id="7" dur="500" fill="hold"/>
                                        <p:tgtEl>
                                          <p:spTgt spid="74761"/>
                                        </p:tgtEl>
                                        <p:attrNameLst>
                                          <p:attrName>ppt_x</p:attrName>
                                        </p:attrNameLst>
                                      </p:cBhvr>
                                      <p:tavLst>
                                        <p:tav tm="0">
                                          <p:val>
                                            <p:strVal val="#ppt_x"/>
                                          </p:val>
                                        </p:tav>
                                        <p:tav tm="100000">
                                          <p:val>
                                            <p:strVal val="#ppt_x"/>
                                          </p:val>
                                        </p:tav>
                                      </p:tavLst>
                                    </p:anim>
                                    <p:anim calcmode="lin" valueType="num">
                                      <p:cBhvr additive="base">
                                        <p:cTn id="8" dur="500" fill="hold"/>
                                        <p:tgtEl>
                                          <p:spTgt spid="7476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4759"/>
                                        </p:tgtEl>
                                        <p:attrNameLst>
                                          <p:attrName>style.visibility</p:attrName>
                                        </p:attrNameLst>
                                      </p:cBhvr>
                                      <p:to>
                                        <p:strVal val="visible"/>
                                      </p:to>
                                    </p:set>
                                    <p:anim calcmode="lin" valueType="num">
                                      <p:cBhvr additive="base">
                                        <p:cTn id="12" dur="500" fill="hold"/>
                                        <p:tgtEl>
                                          <p:spTgt spid="74759"/>
                                        </p:tgtEl>
                                        <p:attrNameLst>
                                          <p:attrName>ppt_x</p:attrName>
                                        </p:attrNameLst>
                                      </p:cBhvr>
                                      <p:tavLst>
                                        <p:tav tm="0">
                                          <p:val>
                                            <p:strVal val="#ppt_x"/>
                                          </p:val>
                                        </p:tav>
                                        <p:tav tm="100000">
                                          <p:val>
                                            <p:strVal val="#ppt_x"/>
                                          </p:val>
                                        </p:tav>
                                      </p:tavLst>
                                    </p:anim>
                                    <p:anim calcmode="lin" valueType="num">
                                      <p:cBhvr additive="base">
                                        <p:cTn id="13" dur="500" fill="hold"/>
                                        <p:tgtEl>
                                          <p:spTgt spid="747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单圆角矩形 2"/>
          <p:cNvSpPr/>
          <p:nvPr/>
        </p:nvSpPr>
        <p:spPr>
          <a:xfrm>
            <a:off x="406400" y="548640"/>
            <a:ext cx="11737340" cy="5544820"/>
          </a:xfrm>
          <a:prstGeom prst="round1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TextBox 18"/>
          <p:cNvSpPr>
            <a:spLocks noChangeArrowheads="1"/>
          </p:cNvSpPr>
          <p:nvPr/>
        </p:nvSpPr>
        <p:spPr bwMode="auto">
          <a:xfrm>
            <a:off x="7042054" y="3697271"/>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smtClean="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5" name="文本框 4"/>
          <p:cNvSpPr txBox="1"/>
          <p:nvPr/>
        </p:nvSpPr>
        <p:spPr>
          <a:xfrm>
            <a:off x="827405" y="4343400"/>
            <a:ext cx="10584180" cy="737235"/>
          </a:xfrm>
          <a:prstGeom prst="rect">
            <a:avLst/>
          </a:prstGeom>
          <a:noFill/>
        </p:spPr>
        <p:txBody>
          <a:bodyPr wrap="square" rtlCol="0" anchor="t">
            <a:spAutoFit/>
          </a:bodyPr>
          <a:p>
            <a:r>
              <a:rPr lang="en-US" altLang="zh-CN" sz="2400">
                <a:latin typeface="楷体" panose="02010609060101010101" pitchFamily="49" charset="-122"/>
                <a:ea typeface="楷体" panose="02010609060101010101" pitchFamily="49" charset="-122"/>
              </a:rPr>
              <a:t>   </a:t>
            </a:r>
            <a:endParaRPr lang="zh-CN" altLang="en-US" sz="2400">
              <a:latin typeface="楷体" panose="02010609060101010101" pitchFamily="49" charset="-122"/>
              <a:ea typeface="楷体" panose="02010609060101010101" pitchFamily="49" charset="-122"/>
            </a:endParaRPr>
          </a:p>
          <a:p>
            <a:endParaRPr lang="zh-CN" altLang="en-US"/>
          </a:p>
        </p:txBody>
      </p:sp>
      <p:sp>
        <p:nvSpPr>
          <p:cNvPr id="2" name="文本框 1"/>
          <p:cNvSpPr txBox="1"/>
          <p:nvPr/>
        </p:nvSpPr>
        <p:spPr>
          <a:xfrm>
            <a:off x="599440" y="981075"/>
            <a:ext cx="10991850" cy="4892675"/>
          </a:xfrm>
          <a:prstGeom prst="rect">
            <a:avLst/>
          </a:prstGeom>
          <a:noFill/>
        </p:spPr>
        <p:txBody>
          <a:bodyPr wrap="square" rtlCol="0">
            <a:spAutoFit/>
          </a:bodyPr>
          <a:p>
            <a:r>
              <a:rPr lang="en-US" altLang="zh-CN" sz="2400">
                <a:latin typeface="楷体" panose="02010609060101010101" pitchFamily="49" charset="-122"/>
                <a:ea typeface="楷体" panose="02010609060101010101" pitchFamily="49" charset="-122"/>
              </a:rPr>
              <a:t>    </a:t>
            </a:r>
            <a:r>
              <a:rPr lang="zh-CN" altLang="en-US" sz="240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方向元件并非所有保护都需要装设，只有当反方向故障可能造成保护无选择性动作时，才需要装设方向元件。</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例如在上图中，若保护</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3</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的一段动作电流大于其反方向母线</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N</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处短路时的流过保护</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3</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的电流，则该一段不需经方向元件闭锁，反之则应当经方向元件闭锁：同理保护</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3</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的二段动作电流大于其反方向保护</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2</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的二段电流，则该二段不需经方向元件闭锁，反之则应当经方向元件闭锁，对于母线</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N</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处保护</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3</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与</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2</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，当线路</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MN</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上发生故障时，保护</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2</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先于</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3</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动作，讲故障线路切除，即动作时间的配合已能保证保护</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3</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不会非选择性动作，故保护</a:t>
            </a:r>
            <a:r>
              <a:rPr lang="en-US" altLang="zh-CN"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3</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的三段可以不装设方向元件。</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endParaRPr>
          </a:p>
          <a:p>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    根据上述讨论可以得出如下结论：</a:t>
            </a:r>
            <a:r>
              <a:rPr lang="zh-CN" altLang="en-US" sz="240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一段动作电流大于其反方向母线短路时的电流，不需要装设方向元件</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；二段</a:t>
            </a:r>
            <a:r>
              <a:rPr lang="zh-CN" altLang="en-US" sz="240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动作电流大于其同一母线反方向保护的二段动作电流时，不需要装设方向元件</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；对装设在</a:t>
            </a:r>
            <a:r>
              <a:rPr lang="zh-CN" altLang="en-US" sz="2400">
                <a:solidFill>
                  <a:srgbClr val="FF0000"/>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同一母线两侧的二段来说，动作时间最长的，不需要装设方向元件</a:t>
            </a:r>
            <a:r>
              <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rPr>
              <a:t>；除此以外反向故障时有故障电流流过的保护必须装设方向元件。</a:t>
            </a:r>
            <a:endParaRPr lang="zh-CN" altLang="en-US" sz="240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836295" y="2169160"/>
            <a:ext cx="10476230" cy="3415030"/>
          </a:xfrm>
          <a:prstGeom prst="rect">
            <a:avLst/>
          </a:prstGeom>
        </p:spPr>
        <p:txBody>
          <a:bodyPr wrap="square">
            <a:spAutoFit/>
          </a:bodyPr>
          <a:lstStyle/>
          <a:p>
            <a:pPr fontAlgn="auto">
              <a:lnSpc>
                <a:spcPct val="150000"/>
              </a:lnSpc>
              <a:buFont typeface="Arial" panose="020B0604020202020204" pitchFamily="34" charset="0"/>
              <a:buNone/>
            </a:pPr>
            <a:r>
              <a:rPr lang="en-US" altLang="zh-CN" sz="2400" dirty="0">
                <a:latin typeface="宋体" panose="02010600030101010101" pitchFamily="2" charset="-122"/>
                <a:ea typeface="宋体" panose="02010600030101010101" pitchFamily="2" charset="-122"/>
                <a:sym typeface="+mn-ea"/>
              </a:rPr>
              <a:t>    Ⅲ</a:t>
            </a:r>
            <a:r>
              <a:rPr lang="zh-CN" altLang="en-US" sz="2400" dirty="0">
                <a:latin typeface="宋体" panose="02010600030101010101" pitchFamily="2" charset="-122"/>
                <a:ea typeface="宋体" panose="02010600030101010101" pitchFamily="2" charset="-122"/>
                <a:sym typeface="+mn-ea"/>
              </a:rPr>
              <a:t>段动作时限采用“阶梯特性”，保护</a:t>
            </a:r>
            <a:r>
              <a:rPr lang="en-US" altLang="zh-CN" sz="2400" dirty="0">
                <a:latin typeface="宋体" panose="02010600030101010101" pitchFamily="2" charset="-122"/>
                <a:ea typeface="宋体" panose="02010600030101010101" pitchFamily="2" charset="-122"/>
                <a:sym typeface="+mn-ea"/>
              </a:rPr>
              <a:t>P2</a:t>
            </a:r>
            <a:r>
              <a:rPr lang="zh-CN" altLang="en-US" sz="2400" dirty="0">
                <a:latin typeface="宋体" panose="02010600030101010101" pitchFamily="2" charset="-122"/>
                <a:ea typeface="宋体" panose="02010600030101010101" pitchFamily="2" charset="-122"/>
                <a:sym typeface="+mn-ea"/>
              </a:rPr>
              <a:t>、</a:t>
            </a:r>
            <a:r>
              <a:rPr lang="en-US" altLang="zh-CN" sz="2400" dirty="0">
                <a:latin typeface="宋体" panose="02010600030101010101" pitchFamily="2" charset="-122"/>
                <a:ea typeface="宋体" panose="02010600030101010101" pitchFamily="2" charset="-122"/>
                <a:sym typeface="+mn-ea"/>
              </a:rPr>
              <a:t>P3</a:t>
            </a:r>
            <a:r>
              <a:rPr lang="zh-CN" altLang="en-US" sz="2400" dirty="0">
                <a:latin typeface="宋体" panose="02010600030101010101" pitchFamily="2" charset="-122"/>
                <a:ea typeface="宋体" panose="02010600030101010101" pitchFamily="2" charset="-122"/>
                <a:sym typeface="+mn-ea"/>
              </a:rPr>
              <a:t>的</a:t>
            </a:r>
            <a:r>
              <a:rPr lang="en-US" altLang="zh-CN" sz="2400" dirty="0">
                <a:latin typeface="宋体" panose="02010600030101010101" pitchFamily="2" charset="-122"/>
                <a:ea typeface="宋体" panose="02010600030101010101" pitchFamily="2" charset="-122"/>
                <a:sym typeface="+mn-ea"/>
              </a:rPr>
              <a:t>Ⅲ</a:t>
            </a:r>
            <a:r>
              <a:rPr lang="zh-CN" altLang="en-US" sz="2400" dirty="0">
                <a:latin typeface="宋体" panose="02010600030101010101" pitchFamily="2" charset="-122"/>
                <a:ea typeface="宋体" panose="02010600030101010101" pitchFamily="2" charset="-122"/>
                <a:sym typeface="+mn-ea"/>
              </a:rPr>
              <a:t>段动作时限分别为</a:t>
            </a:r>
            <a:r>
              <a:rPr lang="en-US" altLang="zh-CN" sz="2400" dirty="0">
                <a:latin typeface="宋体" panose="02010600030101010101" pitchFamily="2" charset="-122"/>
                <a:ea typeface="宋体" panose="02010600030101010101" pitchFamily="2" charset="-122"/>
                <a:sym typeface="+mn-ea"/>
              </a:rPr>
              <a:t>t2</a:t>
            </a:r>
            <a:r>
              <a:rPr lang="zh-CN" altLang="en-US" sz="2400" dirty="0">
                <a:latin typeface="宋体" panose="02010600030101010101" pitchFamily="2" charset="-122"/>
                <a:ea typeface="宋体" panose="02010600030101010101" pitchFamily="2" charset="-122"/>
                <a:sym typeface="+mn-ea"/>
              </a:rPr>
              <a:t>、 </a:t>
            </a:r>
            <a:r>
              <a:rPr lang="en-US" altLang="zh-CN" sz="2400" dirty="0">
                <a:latin typeface="宋体" panose="02010600030101010101" pitchFamily="2" charset="-122"/>
                <a:ea typeface="宋体" panose="02010600030101010101" pitchFamily="2" charset="-122"/>
                <a:sym typeface="+mn-ea"/>
              </a:rPr>
              <a:t>t3</a:t>
            </a:r>
            <a:r>
              <a:rPr lang="zh-CN" altLang="en-US" sz="2400" dirty="0">
                <a:latin typeface="宋体" panose="02010600030101010101" pitchFamily="2" charset="-122"/>
                <a:ea typeface="宋体" panose="02010600030101010101" pitchFamily="2" charset="-122"/>
                <a:sym typeface="+mn-ea"/>
              </a:rPr>
              <a:t>，</a:t>
            </a:r>
            <a:endParaRPr lang="zh-CN" altLang="en-US" sz="2400" dirty="0">
              <a:latin typeface="宋体" panose="02010600030101010101" pitchFamily="2" charset="-122"/>
              <a:ea typeface="宋体" panose="02010600030101010101" pitchFamily="2" charset="-122"/>
              <a:sym typeface="+mn-ea"/>
            </a:endParaRPr>
          </a:p>
          <a:p>
            <a:pPr fontAlgn="auto">
              <a:lnSpc>
                <a:spcPct val="150000"/>
              </a:lnSpc>
              <a:buFont typeface="Arial" panose="020B0604020202020204" pitchFamily="34" charset="0"/>
              <a:buNone/>
            </a:pPr>
            <a:r>
              <a:rPr lang="zh-CN" altLang="en-US" sz="2400" dirty="0">
                <a:latin typeface="宋体" panose="02010600030101010101" pitchFamily="2" charset="-122"/>
                <a:ea typeface="宋体" panose="02010600030101010101" pitchFamily="2" charset="-122"/>
                <a:sym typeface="+mn-ea"/>
              </a:rPr>
              <a:t>    当</a:t>
            </a:r>
            <a:r>
              <a:rPr lang="en-US" altLang="zh-CN" sz="2400" dirty="0">
                <a:latin typeface="宋体" panose="02010600030101010101" pitchFamily="2" charset="-122"/>
                <a:ea typeface="宋体" panose="02010600030101010101" pitchFamily="2" charset="-122"/>
                <a:sym typeface="+mn-ea"/>
              </a:rPr>
              <a:t>k1</a:t>
            </a:r>
            <a:r>
              <a:rPr lang="zh-CN" altLang="en-US" sz="2400" dirty="0">
                <a:latin typeface="宋体" panose="02010600030101010101" pitchFamily="2" charset="-122"/>
                <a:ea typeface="宋体" panose="02010600030101010101" pitchFamily="2" charset="-122"/>
                <a:sym typeface="+mn-ea"/>
              </a:rPr>
              <a:t>故障时，保护</a:t>
            </a:r>
            <a:r>
              <a:rPr lang="en-US" altLang="zh-CN" sz="2400" dirty="0">
                <a:latin typeface="宋体" panose="02010600030101010101" pitchFamily="2" charset="-122"/>
                <a:ea typeface="宋体" panose="02010600030101010101" pitchFamily="2" charset="-122"/>
                <a:sym typeface="+mn-ea"/>
              </a:rPr>
              <a:t>P2</a:t>
            </a:r>
            <a:r>
              <a:rPr lang="zh-CN" altLang="en-US" sz="2400" dirty="0">
                <a:latin typeface="宋体" panose="02010600030101010101" pitchFamily="2" charset="-122"/>
                <a:ea typeface="宋体" panose="02010600030101010101" pitchFamily="2" charset="-122"/>
                <a:sym typeface="+mn-ea"/>
              </a:rPr>
              <a:t>、</a:t>
            </a:r>
            <a:r>
              <a:rPr lang="en-US" altLang="zh-CN" sz="2400" dirty="0">
                <a:latin typeface="宋体" panose="02010600030101010101" pitchFamily="2" charset="-122"/>
                <a:ea typeface="宋体" panose="02010600030101010101" pitchFamily="2" charset="-122"/>
                <a:sym typeface="+mn-ea"/>
              </a:rPr>
              <a:t>P3</a:t>
            </a:r>
            <a:r>
              <a:rPr lang="zh-CN" altLang="en-US" sz="2400" dirty="0">
                <a:latin typeface="宋体" panose="02010600030101010101" pitchFamily="2" charset="-122"/>
                <a:ea typeface="宋体" panose="02010600030101010101" pitchFamily="2" charset="-122"/>
                <a:sym typeface="+mn-ea"/>
              </a:rPr>
              <a:t>的电流</a:t>
            </a:r>
            <a:r>
              <a:rPr lang="en-US" altLang="zh-CN" sz="2400" dirty="0">
                <a:latin typeface="宋体" panose="02010600030101010101" pitchFamily="2" charset="-122"/>
                <a:ea typeface="宋体" panose="02010600030101010101" pitchFamily="2" charset="-122"/>
                <a:sym typeface="+mn-ea"/>
              </a:rPr>
              <a:t>Ⅲ</a:t>
            </a:r>
            <a:r>
              <a:rPr lang="zh-CN" altLang="en-US" sz="2400" dirty="0">
                <a:latin typeface="宋体" panose="02010600030101010101" pitchFamily="2" charset="-122"/>
                <a:ea typeface="宋体" panose="02010600030101010101" pitchFamily="2" charset="-122"/>
                <a:sym typeface="+mn-ea"/>
              </a:rPr>
              <a:t>段同时启动，按选择性要求应该保护</a:t>
            </a:r>
            <a:r>
              <a:rPr lang="en-US" altLang="zh-CN" sz="2400" dirty="0">
                <a:latin typeface="宋体" panose="02010600030101010101" pitchFamily="2" charset="-122"/>
                <a:ea typeface="宋体" panose="02010600030101010101" pitchFamily="2" charset="-122"/>
                <a:sym typeface="+mn-ea"/>
              </a:rPr>
              <a:t>P3</a:t>
            </a:r>
            <a:r>
              <a:rPr lang="zh-CN" altLang="en-US" sz="2400" dirty="0">
                <a:latin typeface="宋体" panose="02010600030101010101" pitchFamily="2" charset="-122"/>
                <a:ea typeface="宋体" panose="02010600030101010101" pitchFamily="2" charset="-122"/>
                <a:sym typeface="+mn-ea"/>
              </a:rPr>
              <a:t>动作，即要求</a:t>
            </a:r>
            <a:r>
              <a:rPr lang="en-US" altLang="zh-CN" sz="2400" dirty="0">
                <a:latin typeface="宋体" panose="02010600030101010101" pitchFamily="2" charset="-122"/>
                <a:ea typeface="宋体" panose="02010600030101010101" pitchFamily="2" charset="-122"/>
                <a:sym typeface="+mn-ea"/>
              </a:rPr>
              <a:t>t3&lt;t2</a:t>
            </a:r>
            <a:r>
              <a:rPr lang="zh-CN" altLang="en-US" sz="2400" dirty="0">
                <a:latin typeface="宋体" panose="02010600030101010101" pitchFamily="2" charset="-122"/>
                <a:ea typeface="宋体" panose="02010600030101010101" pitchFamily="2" charset="-122"/>
                <a:sym typeface="+mn-ea"/>
              </a:rPr>
              <a:t>；</a:t>
            </a:r>
            <a:endParaRPr lang="zh-CN" altLang="en-US" sz="2400" dirty="0">
              <a:latin typeface="宋体" panose="02010600030101010101" pitchFamily="2" charset="-122"/>
              <a:ea typeface="宋体" panose="02010600030101010101" pitchFamily="2" charset="-122"/>
              <a:sym typeface="+mn-ea"/>
            </a:endParaRPr>
          </a:p>
          <a:p>
            <a:pPr fontAlgn="auto">
              <a:lnSpc>
                <a:spcPct val="150000"/>
              </a:lnSpc>
              <a:buFont typeface="Arial" panose="020B0604020202020204" pitchFamily="34" charset="0"/>
              <a:buNone/>
            </a:pPr>
            <a:r>
              <a:rPr lang="zh-CN" altLang="en-US" sz="2400" dirty="0">
                <a:latin typeface="宋体" panose="02010600030101010101" pitchFamily="2" charset="-122"/>
                <a:ea typeface="宋体" panose="02010600030101010101" pitchFamily="2" charset="-122"/>
                <a:sym typeface="+mn-ea"/>
              </a:rPr>
              <a:t>    而</a:t>
            </a:r>
            <a:r>
              <a:rPr lang="en-US" altLang="zh-CN" sz="2400" dirty="0">
                <a:latin typeface="宋体" panose="02010600030101010101" pitchFamily="2" charset="-122"/>
                <a:ea typeface="宋体" panose="02010600030101010101" pitchFamily="2" charset="-122"/>
                <a:sym typeface="+mn-ea"/>
              </a:rPr>
              <a:t>k2</a:t>
            </a:r>
            <a:r>
              <a:rPr lang="zh-CN" altLang="en-US" sz="2400" dirty="0">
                <a:latin typeface="宋体" panose="02010600030101010101" pitchFamily="2" charset="-122"/>
                <a:ea typeface="宋体" panose="02010600030101010101" pitchFamily="2" charset="-122"/>
                <a:sym typeface="+mn-ea"/>
              </a:rPr>
              <a:t>故障时，又希望保护</a:t>
            </a:r>
            <a:r>
              <a:rPr lang="en-US" altLang="zh-CN" sz="2400" dirty="0">
                <a:latin typeface="宋体" panose="02010600030101010101" pitchFamily="2" charset="-122"/>
                <a:ea typeface="宋体" panose="02010600030101010101" pitchFamily="2" charset="-122"/>
                <a:sym typeface="+mn-ea"/>
              </a:rPr>
              <a:t>P2</a:t>
            </a:r>
            <a:r>
              <a:rPr lang="zh-CN" altLang="en-US" sz="2400" dirty="0">
                <a:latin typeface="宋体" panose="02010600030101010101" pitchFamily="2" charset="-122"/>
                <a:ea typeface="宋体" panose="02010600030101010101" pitchFamily="2" charset="-122"/>
                <a:sym typeface="+mn-ea"/>
              </a:rPr>
              <a:t>动作，即要求</a:t>
            </a:r>
            <a:r>
              <a:rPr lang="en-US" altLang="zh-CN" sz="2400" dirty="0">
                <a:latin typeface="宋体" panose="02010600030101010101" pitchFamily="2" charset="-122"/>
                <a:ea typeface="宋体" panose="02010600030101010101" pitchFamily="2" charset="-122"/>
                <a:sym typeface="+mn-ea"/>
              </a:rPr>
              <a:t>t3&gt;t2</a:t>
            </a:r>
            <a:r>
              <a:rPr lang="zh-CN" altLang="en-US" sz="2400" dirty="0">
                <a:latin typeface="宋体" panose="02010600030101010101" pitchFamily="2" charset="-122"/>
                <a:ea typeface="宋体" panose="02010600030101010101" pitchFamily="2" charset="-122"/>
                <a:sym typeface="+mn-ea"/>
              </a:rPr>
              <a:t>，显然无法同时满足两种情况下后备保护选择性。</a:t>
            </a:r>
            <a:endParaRPr lang="zh-CN" altLang="zh-CN" sz="2400" dirty="0">
              <a:latin typeface="宋体" panose="02010600030101010101" pitchFamily="2" charset="-122"/>
              <a:ea typeface="宋体" panose="02010600030101010101" pitchFamily="2" charset="-122"/>
            </a:endParaRPr>
          </a:p>
        </p:txBody>
      </p:sp>
      <p:sp>
        <p:nvSpPr>
          <p:cNvPr id="27" name="矩形 26"/>
          <p:cNvSpPr/>
          <p:nvPr/>
        </p:nvSpPr>
        <p:spPr>
          <a:xfrm>
            <a:off x="2666182" y="5643578"/>
            <a:ext cx="5857916" cy="530225"/>
          </a:xfrm>
          <a:prstGeom prst="rect">
            <a:avLst/>
          </a:prstGeom>
        </p:spPr>
        <p:txBody>
          <a:bodyPr wrap="square">
            <a:spAutoFit/>
          </a:bodyPr>
          <a:lstStyle/>
          <a:p>
            <a:pPr>
              <a:lnSpc>
                <a:spcPct val="120000"/>
              </a:lnSpc>
              <a:buFont typeface="Arial" panose="020B0604020202020204" pitchFamily="34" charset="0"/>
              <a:buNone/>
            </a:pPr>
            <a:endParaRPr lang="zh-CN" altLang="zh-CN" sz="2400" dirty="0">
              <a:latin typeface="隶书" panose="02010509060101010101" pitchFamily="49" charset="-122"/>
              <a:ea typeface="楷体" panose="02010609060101010101" pitchFamily="49" charset="-122"/>
            </a:endParaRPr>
          </a:p>
        </p:txBody>
      </p:sp>
      <p:sp>
        <p:nvSpPr>
          <p:cNvPr id="2049" name="矩形 2048"/>
          <p:cNvSpPr>
            <a:spLocks noChangeAspect="1"/>
          </p:cNvSpPr>
          <p:nvPr/>
        </p:nvSpPr>
        <p:spPr>
          <a:xfrm>
            <a:off x="2854325" y="2276475"/>
            <a:ext cx="6178550" cy="3363913"/>
          </a:xfrm>
          <a:prstGeom prst="rect">
            <a:avLst/>
          </a:prstGeom>
          <a:noFill/>
          <a:ln w="9525">
            <a:noFill/>
          </a:ln>
        </p:spPr>
      </p:sp>
      <p:sp>
        <p:nvSpPr>
          <p:cNvPr id="6" name="标题 22"/>
          <p:cNvSpPr txBox="1"/>
          <p:nvPr/>
        </p:nvSpPr>
        <p:spPr>
          <a:xfrm>
            <a:off x="744855" y="1383030"/>
            <a:ext cx="4778375" cy="575945"/>
          </a:xfrm>
          <a:prstGeom prst="rect">
            <a:avLst/>
          </a:prstGeom>
        </p:spPr>
        <p:txBody>
          <a:bodyPr>
            <a:noAutofit/>
          </a:bodyPr>
          <a:lstStyle/>
          <a:p>
            <a:pPr>
              <a:spcBef>
                <a:spcPct val="0"/>
              </a:spcBef>
              <a:defRPr/>
            </a:pPr>
            <a:r>
              <a:rPr lang="en-US" altLang="zh-CN"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无法保证</a:t>
            </a:r>
            <a:r>
              <a:rPr lang="en-US" altLang="zh-CN"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Ⅲ</a:t>
            </a:r>
            <a:r>
              <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段动作选择性</a:t>
            </a:r>
            <a:endParaRPr lang="zh-CN" altLang="en-US" sz="2400" b="1"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nvSpPr>
        <p:spPr>
          <a:xfrm>
            <a:off x="1050290" y="1143000"/>
            <a:ext cx="10236200" cy="5188585"/>
          </a:xfrm>
          <a:prstGeom prst="rect">
            <a:avLst/>
          </a:prstGeom>
        </p:spPr>
        <p:txBody>
          <a:bodyPr vert="horz" lIns="91440" tIns="45720" rIns="91440" bIns="45720" rtlCol="0" anchor="t" anchorCtr="0">
            <a:normAutofit fontScale="87500" lnSpcReduction="20000"/>
          </a:bodyPr>
          <a:lstStyle>
            <a:lvl1pPr marL="0" indent="0" algn="l" defTabSz="914400" rtl="0" eaLnBrk="1" latinLnBrk="0" hangingPunct="1">
              <a:lnSpc>
                <a:spcPct val="90000"/>
              </a:lnSpc>
              <a:spcBef>
                <a:spcPts val="1000"/>
              </a:spcBef>
              <a:buClr>
                <a:schemeClr val="accent1"/>
              </a:buClr>
              <a:buFont typeface="Wingdings" panose="05000000000000000000" pitchFamily="2" charset="2"/>
              <a:buNone/>
              <a:defRPr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800" b="1" dirty="0">
                <a:solidFill>
                  <a:srgbClr val="FF0000"/>
                </a:solidFill>
                <a:latin typeface="楷体" panose="02010609060101010101" pitchFamily="49" charset="-122"/>
                <a:ea typeface="楷体" panose="02010609060101010101" pitchFamily="49" charset="-122"/>
                <a:cs typeface="+mj-cs"/>
                <a:sym typeface="+mn-ea"/>
              </a:rPr>
              <a:t>原因分析：</a:t>
            </a:r>
            <a:endParaRPr lang="zh-CN" altLang="zh-CN" b="1" dirty="0">
              <a:solidFill>
                <a:schemeClr val="tx1"/>
              </a:solidFill>
              <a:sym typeface="+mn-ea"/>
            </a:endParaRPr>
          </a:p>
          <a:p>
            <a:pPr fontAlgn="auto">
              <a:lnSpc>
                <a:spcPct val="150000"/>
              </a:lnSpc>
            </a:pPr>
            <a:r>
              <a:rPr lang="zh-CN" altLang="en-US" b="1" dirty="0">
                <a:solidFill>
                  <a:schemeClr val="tx1"/>
                </a:solidFill>
                <a:sym typeface="+mn-ea"/>
              </a:rPr>
              <a:t>          造成电流保护在双电源线路上应用困难的原因是需要考虑</a:t>
            </a:r>
            <a:r>
              <a:rPr lang="zh-CN" altLang="en-US" b="1" dirty="0">
                <a:solidFill>
                  <a:schemeClr val="tx1"/>
                </a:solidFill>
                <a:latin typeface="Arial" panose="020B0604020202020204" pitchFamily="34" charset="0"/>
                <a:sym typeface="+mn-ea"/>
              </a:rPr>
              <a:t>“</a:t>
            </a:r>
            <a:r>
              <a:rPr lang="zh-CN" altLang="en-US" b="1" dirty="0">
                <a:solidFill>
                  <a:schemeClr val="tx1"/>
                </a:solidFill>
                <a:sym typeface="+mn-ea"/>
              </a:rPr>
              <a:t>反向故障</a:t>
            </a:r>
            <a:r>
              <a:rPr lang="zh-CN" altLang="en-US" b="1" dirty="0">
                <a:solidFill>
                  <a:schemeClr val="tx1"/>
                </a:solidFill>
                <a:latin typeface="Arial" panose="020B0604020202020204" pitchFamily="34" charset="0"/>
                <a:sym typeface="+mn-ea"/>
              </a:rPr>
              <a:t>”。</a:t>
            </a:r>
            <a:endParaRPr lang="zh-CN" altLang="en-US" dirty="0">
              <a:solidFill>
                <a:schemeClr val="tx1"/>
              </a:solidFill>
              <a:sym typeface="+mn-ea"/>
            </a:endParaRPr>
          </a:p>
          <a:p>
            <a:pPr fontAlgn="auto">
              <a:lnSpc>
                <a:spcPct val="150000"/>
              </a:lnSpc>
            </a:pPr>
            <a:r>
              <a:rPr lang="zh-CN" altLang="en-US" dirty="0">
                <a:solidFill>
                  <a:schemeClr val="tx1"/>
                </a:solidFill>
                <a:sym typeface="+mn-ea"/>
              </a:rPr>
              <a:t>          以图</a:t>
            </a:r>
            <a:r>
              <a:rPr lang="en-US" altLang="zh-CN" dirty="0">
                <a:solidFill>
                  <a:schemeClr val="tx1"/>
                </a:solidFill>
                <a:sym typeface="+mn-ea"/>
              </a:rPr>
              <a:t>1</a:t>
            </a:r>
            <a:r>
              <a:rPr lang="zh-CN" altLang="en-US" dirty="0">
                <a:latin typeface="宋体" panose="02010600030101010101" pitchFamily="2" charset="-122"/>
                <a:ea typeface="宋体" panose="02010600030101010101" pitchFamily="2" charset="-122"/>
                <a:cs typeface="+mj-cs"/>
                <a:sym typeface="+mn-ea"/>
              </a:rPr>
              <a:t>两侧电源辐射形电网图</a:t>
            </a:r>
            <a:r>
              <a:rPr lang="zh-CN" altLang="en-US" dirty="0">
                <a:solidFill>
                  <a:schemeClr val="tx1"/>
                </a:solidFill>
                <a:sym typeface="+mn-ea"/>
              </a:rPr>
              <a:t>中的3号断路器的电流保护为分析对象。</a:t>
            </a:r>
            <a:endParaRPr lang="zh-CN" altLang="en-US" dirty="0">
              <a:solidFill>
                <a:schemeClr val="tx1"/>
              </a:solidFill>
              <a:sym typeface="+mn-ea"/>
            </a:endParaRPr>
          </a:p>
          <a:p>
            <a:pPr fontAlgn="auto">
              <a:lnSpc>
                <a:spcPct val="150000"/>
              </a:lnSpc>
            </a:pPr>
            <a:r>
              <a:rPr lang="zh-CN" altLang="en-US" dirty="0">
                <a:solidFill>
                  <a:schemeClr val="tx1"/>
                </a:solidFill>
                <a:sym typeface="+mn-ea"/>
              </a:rPr>
              <a:t>         在K1点短路时流过3号断路器的电流从母线到线路；在K2点短路时流过3号断路器的电流从线路到母线。显然，K2点短路和K1点短路流过3号断路器的电流从数值上讲，都有可能打到保护的动作值。因为电流保护不能判别电流的方向，所以在K1点和K2点短路时3号断路器的电流保护都有可能动作。在K2点发生短路故障时，N侧电源提供的短路电流流过保护3，而如果仅存在电源M，K2点发生短路故障时则没有短路电流流过保护3，不需要考虑，根据选择性的要求3号断路器的保护是不应该动作的，如若动作，这是无选择性的动作。从保护安装处看出去，在“母线指向线路”方向上发生的故障成为正向故障，反之称为反向故障。</a:t>
            </a:r>
            <a:endParaRPr lang="zh-CN" altLang="en-US" dirty="0">
              <a:solidFill>
                <a:schemeClr val="tx1"/>
              </a:solidFill>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622300" y="2047875"/>
            <a:ext cx="11301095" cy="3784600"/>
          </a:xfrm>
          <a:prstGeom prst="rect">
            <a:avLst/>
          </a:prstGeom>
        </p:spPr>
        <p:txBody>
          <a:bodyPr wrap="square">
            <a:spAutoFit/>
          </a:bodyPr>
          <a:lstStyle/>
          <a:p>
            <a:pPr>
              <a:lnSpc>
                <a:spcPct val="200000"/>
              </a:lnSpc>
              <a:buFont typeface="Arial" panose="020B0604020202020204" pitchFamily="34" charset="0"/>
              <a:buNone/>
            </a:pPr>
            <a:r>
              <a:rPr lang="en-US" altLang="zh-CN" sz="2400" b="1" dirty="0">
                <a:sym typeface="+mn-ea"/>
              </a:rPr>
              <a:t>           </a:t>
            </a:r>
            <a:r>
              <a:rPr lang="zh-CN" sz="2400" b="1" dirty="0">
                <a:sym typeface="+mn-ea"/>
              </a:rPr>
              <a:t>为解决选择性问题，我们在原来的基础上装设方向元件（功率方向继电器）。</a:t>
            </a:r>
            <a:endParaRPr lang="zh-CN" sz="2400" b="1" dirty="0">
              <a:sym typeface="+mn-ea"/>
            </a:endParaRPr>
          </a:p>
          <a:p>
            <a:pPr>
              <a:lnSpc>
                <a:spcPct val="200000"/>
              </a:lnSpc>
              <a:buFont typeface="Arial" panose="020B0604020202020204" pitchFamily="34" charset="0"/>
              <a:buNone/>
            </a:pPr>
            <a:r>
              <a:rPr lang="zh-CN" sz="2400" dirty="0">
                <a:latin typeface="隶书" panose="02010509060101010101" pitchFamily="49" charset="-122"/>
                <a:ea typeface="楷体" panose="02010609060101010101" pitchFamily="49" charset="-122"/>
              </a:rPr>
              <a:t>     </a:t>
            </a:r>
            <a:r>
              <a:rPr lang="zh-CN" sz="2400" b="1" dirty="0">
                <a:latin typeface="宋体" panose="02010600030101010101" pitchFamily="2" charset="-122"/>
                <a:ea typeface="宋体" panose="02010600030101010101" pitchFamily="2" charset="-122"/>
              </a:rPr>
              <a:t>当双侧电源网络上的保护装设方向元件后，就可以把他们拆开两个单侧电源网络看待，两组方向变化保护之间不要求配合关系，其整定计算仍可按单侧电源网络保护原则进行。如下图</a:t>
            </a:r>
            <a:r>
              <a:rPr lang="en-US" altLang="zh-CN" sz="2400" b="1" dirty="0">
                <a:latin typeface="宋体" panose="02010600030101010101" pitchFamily="2" charset="-122"/>
                <a:ea typeface="宋体" panose="02010600030101010101" pitchFamily="2" charset="-122"/>
              </a:rPr>
              <a:t>2</a:t>
            </a:r>
            <a:r>
              <a:rPr lang="zh-CN" altLang="en-US" sz="2400">
                <a:latin typeface="黑体" panose="02010609060101010101" charset="-122"/>
                <a:ea typeface="黑体" panose="02010609060101010101" charset="-122"/>
                <a:sym typeface="+mn-ea"/>
              </a:rPr>
              <a:t>方向电流保护的电流分布和时限特性图所示。</a:t>
            </a:r>
            <a:endParaRPr lang="zh-CN" altLang="en-US" sz="2400">
              <a:latin typeface="黑体" panose="02010609060101010101" charset="-122"/>
              <a:ea typeface="黑体" panose="02010609060101010101" charset="-122"/>
            </a:endParaRPr>
          </a:p>
          <a:p>
            <a:pPr>
              <a:lnSpc>
                <a:spcPct val="200000"/>
              </a:lnSpc>
              <a:buFont typeface="Arial" panose="020B0604020202020204" pitchFamily="34" charset="0"/>
              <a:buNone/>
            </a:pPr>
            <a:endParaRPr lang="en-US" altLang="zh-CN" sz="2400" b="1" dirty="0">
              <a:latin typeface="宋体" panose="02010600030101010101" pitchFamily="2" charset="-122"/>
              <a:ea typeface="宋体" panose="02010600030101010101" pitchFamily="2" charset="-122"/>
            </a:endParaRPr>
          </a:p>
        </p:txBody>
      </p:sp>
      <p:sp>
        <p:nvSpPr>
          <p:cNvPr id="2049" name="矩形 2048"/>
          <p:cNvSpPr>
            <a:spLocks noChangeAspect="1"/>
          </p:cNvSpPr>
          <p:nvPr/>
        </p:nvSpPr>
        <p:spPr>
          <a:xfrm>
            <a:off x="2854325" y="2276475"/>
            <a:ext cx="6178550" cy="3363913"/>
          </a:xfrm>
          <a:prstGeom prst="rect">
            <a:avLst/>
          </a:prstGeom>
          <a:noFill/>
          <a:ln w="9525">
            <a:noFill/>
          </a:ln>
        </p:spPr>
      </p:sp>
      <p:sp>
        <p:nvSpPr>
          <p:cNvPr id="6" name="标题 22"/>
          <p:cNvSpPr txBox="1"/>
          <p:nvPr/>
        </p:nvSpPr>
        <p:spPr>
          <a:xfrm>
            <a:off x="694055" y="980440"/>
            <a:ext cx="4149090" cy="575945"/>
          </a:xfrm>
          <a:prstGeom prst="rect">
            <a:avLst/>
          </a:prstGeom>
        </p:spPr>
        <p:txBody>
          <a:bodyPr>
            <a:noAutofit/>
          </a:bodyPr>
          <a:lstStyle/>
          <a:p>
            <a:pPr>
              <a:spcBef>
                <a:spcPct val="0"/>
              </a:spcBef>
              <a:defRPr/>
            </a:pPr>
            <a:r>
              <a:rPr lang="en-US" altLang="zh-CN" sz="2800" b="1" dirty="0">
                <a:solidFill>
                  <a:srgbClr val="FF0000"/>
                </a:solidFill>
                <a:latin typeface="宋体" panose="02010600030101010101" pitchFamily="2" charset="-122"/>
                <a:sym typeface="+mn-ea"/>
              </a:rPr>
              <a:t>3.</a:t>
            </a:r>
            <a:r>
              <a:rPr lang="zh-CN" altLang="en-US" sz="2800" b="1" dirty="0">
                <a:solidFill>
                  <a:srgbClr val="FF0000"/>
                </a:solidFill>
                <a:latin typeface="宋体" panose="02010600030101010101" pitchFamily="2" charset="-122"/>
                <a:sym typeface="+mn-ea"/>
              </a:rPr>
              <a:t>方向性保护的概念</a:t>
            </a:r>
            <a:endParaRPr lang="zh-CN" altLang="en-US" sz="2800" b="1" dirty="0">
              <a:solidFill>
                <a:srgbClr val="FF0000"/>
              </a:solidFill>
              <a:latin typeface="宋体" panose="02010600030101010101" pitchFamily="2" charset="-122"/>
              <a:ea typeface="楷体" panose="02010609060101010101" pitchFamily="49" charset="-122"/>
              <a:cs typeface="+mj-cs"/>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2278380" y="3284855"/>
            <a:ext cx="7162800" cy="2153920"/>
            <a:chOff x="3386" y="6348"/>
            <a:chExt cx="11280" cy="3392"/>
          </a:xfrm>
        </p:grpSpPr>
        <p:sp>
          <p:nvSpPr>
            <p:cNvPr id="301" name="文本框 300"/>
            <p:cNvSpPr txBox="1"/>
            <p:nvPr/>
          </p:nvSpPr>
          <p:spPr>
            <a:xfrm>
              <a:off x="13179" y="8846"/>
              <a:ext cx="836" cy="580"/>
            </a:xfrm>
            <a:prstGeom prst="rect">
              <a:avLst/>
            </a:prstGeom>
            <a:noFill/>
          </p:spPr>
          <p:txBody>
            <a:bodyPr wrap="square" rtlCol="0" anchor="t">
              <a:spAutoFit/>
            </a:bodyPr>
            <a:lstStyle/>
            <a:p>
              <a:r>
                <a:rPr lang="en-US" altLang="zh-CN"/>
                <a:t>t8</a:t>
              </a:r>
              <a:endParaRPr lang="en-US" altLang="zh-CN"/>
            </a:p>
          </p:txBody>
        </p:sp>
        <p:sp>
          <p:nvSpPr>
            <p:cNvPr id="296" name="文本框 295"/>
            <p:cNvSpPr txBox="1"/>
            <p:nvPr/>
          </p:nvSpPr>
          <p:spPr>
            <a:xfrm>
              <a:off x="3386" y="6662"/>
              <a:ext cx="409" cy="580"/>
            </a:xfrm>
            <a:prstGeom prst="rect">
              <a:avLst/>
            </a:prstGeom>
            <a:noFill/>
          </p:spPr>
          <p:txBody>
            <a:bodyPr wrap="none" rtlCol="0" anchor="t">
              <a:spAutoFit/>
            </a:bodyPr>
            <a:lstStyle/>
            <a:p>
              <a:r>
                <a:rPr lang="en-US" altLang="zh-CN"/>
                <a:t>t</a:t>
              </a:r>
              <a:endParaRPr lang="en-US" altLang="zh-CN"/>
            </a:p>
          </p:txBody>
        </p:sp>
        <p:cxnSp>
          <p:nvCxnSpPr>
            <p:cNvPr id="220" name="直接箭头连接符 219"/>
            <p:cNvCxnSpPr/>
            <p:nvPr/>
          </p:nvCxnSpPr>
          <p:spPr>
            <a:xfrm flipV="1">
              <a:off x="3908" y="6844"/>
              <a:ext cx="0" cy="1069"/>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1" name="直接箭头连接符 220"/>
            <p:cNvCxnSpPr/>
            <p:nvPr/>
          </p:nvCxnSpPr>
          <p:spPr>
            <a:xfrm flipV="1">
              <a:off x="3908" y="7884"/>
              <a:ext cx="10354" cy="29"/>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2" name="直接箭头连接符 221"/>
            <p:cNvCxnSpPr/>
            <p:nvPr/>
          </p:nvCxnSpPr>
          <p:spPr>
            <a:xfrm flipH="1">
              <a:off x="3831" y="8138"/>
              <a:ext cx="10347" cy="24"/>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3" name="直接箭头连接符 222"/>
            <p:cNvCxnSpPr/>
            <p:nvPr/>
          </p:nvCxnSpPr>
          <p:spPr>
            <a:xfrm>
              <a:off x="14141" y="8162"/>
              <a:ext cx="1" cy="1070"/>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V="1">
              <a:off x="4375" y="6928"/>
              <a:ext cx="1045" cy="1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flipV="1">
              <a:off x="7775" y="7520"/>
              <a:ext cx="2356" cy="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29" name="直接连接符 228"/>
            <p:cNvCxnSpPr/>
            <p:nvPr/>
          </p:nvCxnSpPr>
          <p:spPr>
            <a:xfrm flipV="1">
              <a:off x="5395" y="7233"/>
              <a:ext cx="2356" cy="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flipV="1">
              <a:off x="10131" y="7757"/>
              <a:ext cx="2356" cy="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a:off x="7776" y="7242"/>
              <a:ext cx="0" cy="305"/>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a:off x="5409" y="6928"/>
              <a:ext cx="0" cy="306"/>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a:off x="10131" y="7529"/>
              <a:ext cx="0" cy="22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flipV="1">
              <a:off x="8437" y="8538"/>
              <a:ext cx="2356" cy="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flipV="1">
              <a:off x="6081" y="8253"/>
              <a:ext cx="2356" cy="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flipV="1">
              <a:off x="10793" y="8748"/>
              <a:ext cx="2356" cy="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a:off x="10793" y="8476"/>
              <a:ext cx="0" cy="30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44" name="直接连接符 243"/>
            <p:cNvCxnSpPr/>
            <p:nvPr/>
          </p:nvCxnSpPr>
          <p:spPr>
            <a:xfrm>
              <a:off x="8437" y="8253"/>
              <a:ext cx="0" cy="306"/>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a:off x="13149" y="8781"/>
              <a:ext cx="0" cy="229"/>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2" name="直接连接符 251"/>
            <p:cNvCxnSpPr/>
            <p:nvPr/>
          </p:nvCxnSpPr>
          <p:spPr>
            <a:xfrm flipV="1">
              <a:off x="13096" y="8981"/>
              <a:ext cx="1045" cy="1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2" name="文本框 291"/>
            <p:cNvSpPr txBox="1"/>
            <p:nvPr/>
          </p:nvSpPr>
          <p:spPr>
            <a:xfrm>
              <a:off x="4574" y="6348"/>
              <a:ext cx="816" cy="580"/>
            </a:xfrm>
            <a:prstGeom prst="rect">
              <a:avLst/>
            </a:prstGeom>
            <a:noFill/>
          </p:spPr>
          <p:txBody>
            <a:bodyPr wrap="square" rtlCol="0" anchor="t">
              <a:spAutoFit/>
            </a:bodyPr>
            <a:lstStyle/>
            <a:p>
              <a:r>
                <a:rPr lang="en-US" altLang="zh-CN"/>
                <a:t>t4</a:t>
              </a:r>
              <a:endParaRPr lang="en-US" altLang="zh-CN"/>
            </a:p>
          </p:txBody>
        </p:sp>
        <p:sp>
          <p:nvSpPr>
            <p:cNvPr id="293" name="文本框 292"/>
            <p:cNvSpPr txBox="1"/>
            <p:nvPr/>
          </p:nvSpPr>
          <p:spPr>
            <a:xfrm>
              <a:off x="6335" y="6662"/>
              <a:ext cx="875" cy="580"/>
            </a:xfrm>
            <a:prstGeom prst="rect">
              <a:avLst/>
            </a:prstGeom>
            <a:noFill/>
          </p:spPr>
          <p:txBody>
            <a:bodyPr wrap="square" rtlCol="0" anchor="t">
              <a:spAutoFit/>
            </a:bodyPr>
            <a:lstStyle/>
            <a:p>
              <a:r>
                <a:rPr lang="en-US" altLang="zh-CN"/>
                <a:t>t3</a:t>
              </a:r>
              <a:endParaRPr lang="en-US" altLang="zh-CN"/>
            </a:p>
          </p:txBody>
        </p:sp>
        <p:sp>
          <p:nvSpPr>
            <p:cNvPr id="294" name="文本框 293"/>
            <p:cNvSpPr txBox="1"/>
            <p:nvPr/>
          </p:nvSpPr>
          <p:spPr>
            <a:xfrm>
              <a:off x="8717" y="7042"/>
              <a:ext cx="822" cy="580"/>
            </a:xfrm>
            <a:prstGeom prst="rect">
              <a:avLst/>
            </a:prstGeom>
            <a:noFill/>
          </p:spPr>
          <p:txBody>
            <a:bodyPr wrap="square" rtlCol="0" anchor="t">
              <a:spAutoFit/>
            </a:bodyPr>
            <a:lstStyle/>
            <a:p>
              <a:r>
                <a:rPr lang="en-US" altLang="zh-CN"/>
                <a:t>t2</a:t>
              </a:r>
              <a:endParaRPr lang="en-US" altLang="zh-CN"/>
            </a:p>
          </p:txBody>
        </p:sp>
        <p:sp>
          <p:nvSpPr>
            <p:cNvPr id="295" name="文本框 294"/>
            <p:cNvSpPr txBox="1"/>
            <p:nvPr/>
          </p:nvSpPr>
          <p:spPr>
            <a:xfrm>
              <a:off x="11773" y="7329"/>
              <a:ext cx="865" cy="580"/>
            </a:xfrm>
            <a:prstGeom prst="rect">
              <a:avLst/>
            </a:prstGeom>
            <a:noFill/>
          </p:spPr>
          <p:txBody>
            <a:bodyPr wrap="square" rtlCol="0" anchor="t">
              <a:spAutoFit/>
            </a:bodyPr>
            <a:lstStyle/>
            <a:p>
              <a:r>
                <a:rPr lang="en-US" altLang="zh-CN"/>
                <a:t>t1</a:t>
              </a:r>
              <a:endParaRPr lang="en-US" altLang="zh-CN"/>
            </a:p>
          </p:txBody>
        </p:sp>
        <p:sp>
          <p:nvSpPr>
            <p:cNvPr id="297" name="文本框 296"/>
            <p:cNvSpPr txBox="1"/>
            <p:nvPr/>
          </p:nvSpPr>
          <p:spPr>
            <a:xfrm>
              <a:off x="14217" y="7177"/>
              <a:ext cx="335" cy="580"/>
            </a:xfrm>
            <a:prstGeom prst="rect">
              <a:avLst/>
            </a:prstGeom>
            <a:noFill/>
          </p:spPr>
          <p:txBody>
            <a:bodyPr wrap="square" rtlCol="0" anchor="t">
              <a:spAutoFit/>
            </a:bodyPr>
            <a:lstStyle/>
            <a:p>
              <a:r>
                <a:rPr lang="en-US" altLang="zh-CN"/>
                <a:t>l</a:t>
              </a:r>
              <a:endParaRPr lang="en-US" altLang="zh-CN"/>
            </a:p>
          </p:txBody>
        </p:sp>
        <p:sp>
          <p:nvSpPr>
            <p:cNvPr id="298" name="文本框 297"/>
            <p:cNvSpPr txBox="1"/>
            <p:nvPr/>
          </p:nvSpPr>
          <p:spPr>
            <a:xfrm>
              <a:off x="6706" y="8338"/>
              <a:ext cx="824" cy="580"/>
            </a:xfrm>
            <a:prstGeom prst="rect">
              <a:avLst/>
            </a:prstGeom>
            <a:noFill/>
          </p:spPr>
          <p:txBody>
            <a:bodyPr wrap="square" rtlCol="0" anchor="t">
              <a:spAutoFit/>
            </a:bodyPr>
            <a:lstStyle/>
            <a:p>
              <a:r>
                <a:rPr lang="en-US" altLang="zh-CN"/>
                <a:t>t5</a:t>
              </a:r>
              <a:endParaRPr lang="en-US" altLang="zh-CN"/>
            </a:p>
          </p:txBody>
        </p:sp>
        <p:sp>
          <p:nvSpPr>
            <p:cNvPr id="299" name="文本框 298"/>
            <p:cNvSpPr txBox="1"/>
            <p:nvPr/>
          </p:nvSpPr>
          <p:spPr>
            <a:xfrm>
              <a:off x="9207" y="8606"/>
              <a:ext cx="722" cy="580"/>
            </a:xfrm>
            <a:prstGeom prst="rect">
              <a:avLst/>
            </a:prstGeom>
            <a:noFill/>
          </p:spPr>
          <p:txBody>
            <a:bodyPr wrap="square" rtlCol="0" anchor="t">
              <a:spAutoFit/>
            </a:bodyPr>
            <a:lstStyle/>
            <a:p>
              <a:r>
                <a:rPr lang="en-US" altLang="zh-CN"/>
                <a:t>t6</a:t>
              </a:r>
              <a:endParaRPr lang="en-US" altLang="zh-CN"/>
            </a:p>
          </p:txBody>
        </p:sp>
        <p:sp>
          <p:nvSpPr>
            <p:cNvPr id="300" name="文本框 299"/>
            <p:cNvSpPr txBox="1"/>
            <p:nvPr/>
          </p:nvSpPr>
          <p:spPr>
            <a:xfrm>
              <a:off x="11191" y="8870"/>
              <a:ext cx="703" cy="580"/>
            </a:xfrm>
            <a:prstGeom prst="rect">
              <a:avLst/>
            </a:prstGeom>
            <a:noFill/>
          </p:spPr>
          <p:txBody>
            <a:bodyPr wrap="square" rtlCol="0" anchor="t">
              <a:spAutoFit/>
            </a:bodyPr>
            <a:lstStyle/>
            <a:p>
              <a:r>
                <a:rPr lang="en-US" altLang="zh-CN"/>
                <a:t>t7</a:t>
              </a:r>
              <a:endParaRPr lang="en-US" altLang="zh-CN"/>
            </a:p>
          </p:txBody>
        </p:sp>
        <p:sp>
          <p:nvSpPr>
            <p:cNvPr id="302" name="文本框 301"/>
            <p:cNvSpPr txBox="1"/>
            <p:nvPr/>
          </p:nvSpPr>
          <p:spPr>
            <a:xfrm>
              <a:off x="14296" y="9009"/>
              <a:ext cx="370" cy="580"/>
            </a:xfrm>
            <a:prstGeom prst="rect">
              <a:avLst/>
            </a:prstGeom>
            <a:noFill/>
          </p:spPr>
          <p:txBody>
            <a:bodyPr wrap="square" rtlCol="0" anchor="t">
              <a:spAutoFit/>
            </a:bodyPr>
            <a:lstStyle/>
            <a:p>
              <a:r>
                <a:rPr lang="en-US" altLang="zh-CN"/>
                <a:t>t</a:t>
              </a:r>
              <a:endParaRPr lang="en-US" altLang="zh-CN"/>
            </a:p>
          </p:txBody>
        </p:sp>
        <p:sp>
          <p:nvSpPr>
            <p:cNvPr id="5" name="文本框 4"/>
            <p:cNvSpPr txBox="1"/>
            <p:nvPr/>
          </p:nvSpPr>
          <p:spPr>
            <a:xfrm>
              <a:off x="8812" y="9160"/>
              <a:ext cx="714" cy="580"/>
            </a:xfrm>
            <a:prstGeom prst="rect">
              <a:avLst/>
            </a:prstGeom>
            <a:noFill/>
          </p:spPr>
          <p:txBody>
            <a:bodyPr wrap="square" rtlCol="0">
              <a:spAutoFit/>
            </a:bodyPr>
            <a:lstStyle/>
            <a:p>
              <a:r>
                <a:rPr lang="en-US" altLang="zh-CN"/>
                <a:t>(b)</a:t>
              </a:r>
              <a:endParaRPr lang="en-US" altLang="zh-CN"/>
            </a:p>
          </p:txBody>
        </p:sp>
      </p:grpSp>
      <p:grpSp>
        <p:nvGrpSpPr>
          <p:cNvPr id="34" name="组合 33"/>
          <p:cNvGrpSpPr/>
          <p:nvPr/>
        </p:nvGrpSpPr>
        <p:grpSpPr>
          <a:xfrm>
            <a:off x="1198245" y="868045"/>
            <a:ext cx="10103485" cy="2169795"/>
            <a:chOff x="1823" y="2708"/>
            <a:chExt cx="15911" cy="3417"/>
          </a:xfrm>
        </p:grpSpPr>
        <p:sp>
          <p:nvSpPr>
            <p:cNvPr id="102" name="椭圆 101"/>
            <p:cNvSpPr/>
            <p:nvPr/>
          </p:nvSpPr>
          <p:spPr>
            <a:xfrm>
              <a:off x="1823" y="3199"/>
              <a:ext cx="975" cy="928"/>
            </a:xfrm>
            <a:prstGeom prst="ellipse">
              <a:avLst/>
            </a:prstGeom>
            <a:solidFill>
              <a:srgbClr val="40E044"/>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a:t>
              </a:r>
              <a:endParaRPr lang="en-US" altLang="zh-CN"/>
            </a:p>
          </p:txBody>
        </p:sp>
        <p:cxnSp>
          <p:nvCxnSpPr>
            <p:cNvPr id="103" name="直接连接符 102"/>
            <p:cNvCxnSpPr>
              <a:stCxn id="102" idx="6"/>
            </p:cNvCxnSpPr>
            <p:nvPr/>
          </p:nvCxnSpPr>
          <p:spPr>
            <a:xfrm flipV="1">
              <a:off x="2798" y="3647"/>
              <a:ext cx="425" cy="16"/>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6" name="文本框 105"/>
            <p:cNvSpPr txBox="1"/>
            <p:nvPr/>
          </p:nvSpPr>
          <p:spPr>
            <a:xfrm>
              <a:off x="3460" y="3380"/>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cxnSp>
          <p:nvCxnSpPr>
            <p:cNvPr id="107" name="直接连接符 106"/>
            <p:cNvCxnSpPr/>
            <p:nvPr/>
          </p:nvCxnSpPr>
          <p:spPr>
            <a:xfrm flipH="1">
              <a:off x="3709" y="3624"/>
              <a:ext cx="842" cy="13"/>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4378" y="3624"/>
              <a:ext cx="682"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9" name="文本框 108"/>
            <p:cNvSpPr txBox="1"/>
            <p:nvPr/>
          </p:nvSpPr>
          <p:spPr>
            <a:xfrm>
              <a:off x="14217" y="3369"/>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110" name="文本框 109"/>
            <p:cNvSpPr txBox="1"/>
            <p:nvPr/>
          </p:nvSpPr>
          <p:spPr>
            <a:xfrm>
              <a:off x="12280" y="3363"/>
              <a:ext cx="428" cy="580"/>
            </a:xfrm>
            <a:prstGeom prst="rect">
              <a:avLst/>
            </a:prstGeom>
            <a:noFill/>
          </p:spPr>
          <p:txBody>
            <a:bodyPr wrap="square" rtlCol="0" anchor="t">
              <a:spAutoFit/>
            </a:bodyPr>
            <a:lstStyle/>
            <a:p>
              <a:pPr algn="l"/>
              <a:r>
                <a:rPr lang="zh-CN" altLang="en-US">
                  <a:cs typeface="Arial" panose="020B0604020202020204" pitchFamily="34" charset="0"/>
                  <a:sym typeface="+mn-ea"/>
                </a:rPr>
                <a:t>×</a:t>
              </a:r>
              <a:endParaRPr lang="zh-CN" altLang="en-US">
                <a:cs typeface="Arial" panose="020B0604020202020204" pitchFamily="34" charset="0"/>
              </a:endParaRPr>
            </a:p>
          </p:txBody>
        </p:sp>
        <p:sp>
          <p:nvSpPr>
            <p:cNvPr id="111" name="文本框 110"/>
            <p:cNvSpPr txBox="1"/>
            <p:nvPr/>
          </p:nvSpPr>
          <p:spPr>
            <a:xfrm>
              <a:off x="5715" y="3396"/>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112" name="文本框 111"/>
            <p:cNvSpPr txBox="1"/>
            <p:nvPr/>
          </p:nvSpPr>
          <p:spPr>
            <a:xfrm>
              <a:off x="10848" y="3394"/>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113" name="文本框 112"/>
            <p:cNvSpPr txBox="1"/>
            <p:nvPr/>
          </p:nvSpPr>
          <p:spPr>
            <a:xfrm>
              <a:off x="7240" y="3378"/>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cxnSp>
          <p:nvCxnSpPr>
            <p:cNvPr id="115" name="直接连接符 114"/>
            <p:cNvCxnSpPr/>
            <p:nvPr/>
          </p:nvCxnSpPr>
          <p:spPr>
            <a:xfrm flipV="1">
              <a:off x="7428" y="3609"/>
              <a:ext cx="569" cy="13"/>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7668" y="3199"/>
              <a:ext cx="0" cy="92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5926" y="3622"/>
              <a:ext cx="337"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8555" y="3609"/>
              <a:ext cx="1704" cy="11"/>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a:off x="11071" y="3615"/>
              <a:ext cx="97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a:off x="11559" y="3192"/>
              <a:ext cx="0" cy="92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12513" y="3601"/>
              <a:ext cx="1136" cy="7"/>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flipH="1">
              <a:off x="14373" y="3609"/>
              <a:ext cx="584"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14721" y="3134"/>
              <a:ext cx="0" cy="92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flipV="1">
              <a:off x="3215" y="3489"/>
              <a:ext cx="586" cy="14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flipV="1">
              <a:off x="5060" y="3479"/>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a:off x="6143" y="3624"/>
              <a:ext cx="682"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flipV="1">
              <a:off x="6846" y="3477"/>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V="1">
              <a:off x="7997" y="3489"/>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flipV="1">
              <a:off x="10244" y="3477"/>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4" name="直接连接符 143"/>
            <p:cNvCxnSpPr>
              <a:endCxn id="268" idx="2"/>
            </p:cNvCxnSpPr>
            <p:nvPr/>
          </p:nvCxnSpPr>
          <p:spPr>
            <a:xfrm flipV="1">
              <a:off x="11953" y="3468"/>
              <a:ext cx="553" cy="166"/>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flipV="1">
              <a:off x="13650" y="3464"/>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8" name="文本框 147"/>
            <p:cNvSpPr txBox="1"/>
            <p:nvPr/>
          </p:nvSpPr>
          <p:spPr>
            <a:xfrm>
              <a:off x="15519" y="3363"/>
              <a:ext cx="428" cy="580"/>
            </a:xfrm>
            <a:prstGeom prst="rect">
              <a:avLst/>
            </a:prstGeom>
            <a:noFill/>
          </p:spPr>
          <p:txBody>
            <a:bodyPr wrap="square" rtlCol="0" anchor="t">
              <a:spAutoFit/>
            </a:bodyPr>
            <a:lstStyle/>
            <a:p>
              <a:r>
                <a:rPr lang="zh-CN" altLang="en-US">
                  <a:cs typeface="Arial" panose="020B0604020202020204" pitchFamily="34" charset="0"/>
                  <a:sym typeface="+mn-ea"/>
                </a:rPr>
                <a:t>×</a:t>
              </a:r>
              <a:endParaRPr lang="zh-CN" altLang="en-US"/>
            </a:p>
          </p:txBody>
        </p:sp>
        <p:cxnSp>
          <p:nvCxnSpPr>
            <p:cNvPr id="151" name="直接连接符 150"/>
            <p:cNvCxnSpPr/>
            <p:nvPr/>
          </p:nvCxnSpPr>
          <p:spPr>
            <a:xfrm flipV="1">
              <a:off x="14957" y="3464"/>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15785" y="3614"/>
              <a:ext cx="97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a:off x="4373" y="3199"/>
              <a:ext cx="0" cy="92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54" name="椭圆 153"/>
            <p:cNvSpPr/>
            <p:nvPr/>
          </p:nvSpPr>
          <p:spPr>
            <a:xfrm>
              <a:off x="16760" y="3151"/>
              <a:ext cx="975" cy="928"/>
            </a:xfrm>
            <a:prstGeom prst="ellipse">
              <a:avLst/>
            </a:prstGeom>
            <a:solidFill>
              <a:srgbClr val="40E044"/>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a:t>
              </a:r>
              <a:endParaRPr lang="en-US" altLang="zh-CN"/>
            </a:p>
          </p:txBody>
        </p:sp>
        <p:sp>
          <p:nvSpPr>
            <p:cNvPr id="155" name="椭圆 154"/>
            <p:cNvSpPr/>
            <p:nvPr/>
          </p:nvSpPr>
          <p:spPr>
            <a:xfrm>
              <a:off x="1823" y="4605"/>
              <a:ext cx="975" cy="928"/>
            </a:xfrm>
            <a:prstGeom prst="ellipse">
              <a:avLst/>
            </a:prstGeom>
            <a:solidFill>
              <a:srgbClr val="40E044"/>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a:t>
              </a:r>
              <a:endParaRPr lang="en-US" altLang="zh-CN"/>
            </a:p>
          </p:txBody>
        </p:sp>
        <p:cxnSp>
          <p:nvCxnSpPr>
            <p:cNvPr id="156" name="直接连接符 155"/>
            <p:cNvCxnSpPr>
              <a:stCxn id="155" idx="6"/>
            </p:cNvCxnSpPr>
            <p:nvPr/>
          </p:nvCxnSpPr>
          <p:spPr>
            <a:xfrm flipV="1">
              <a:off x="2798" y="5053"/>
              <a:ext cx="425" cy="16"/>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57" name="文本框 156"/>
            <p:cNvSpPr txBox="1"/>
            <p:nvPr/>
          </p:nvSpPr>
          <p:spPr>
            <a:xfrm>
              <a:off x="3460" y="4811"/>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cxnSp>
          <p:nvCxnSpPr>
            <p:cNvPr id="158" name="直接连接符 157"/>
            <p:cNvCxnSpPr/>
            <p:nvPr/>
          </p:nvCxnSpPr>
          <p:spPr>
            <a:xfrm flipH="1">
              <a:off x="3710" y="5040"/>
              <a:ext cx="842" cy="13"/>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a:off x="4373" y="5026"/>
              <a:ext cx="682"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60" name="文本框 159"/>
            <p:cNvSpPr txBox="1"/>
            <p:nvPr/>
          </p:nvSpPr>
          <p:spPr>
            <a:xfrm>
              <a:off x="14217" y="4773"/>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161" name="文本框 160"/>
            <p:cNvSpPr txBox="1"/>
            <p:nvPr/>
          </p:nvSpPr>
          <p:spPr>
            <a:xfrm>
              <a:off x="12280" y="4784"/>
              <a:ext cx="428" cy="580"/>
            </a:xfrm>
            <a:prstGeom prst="rect">
              <a:avLst/>
            </a:prstGeom>
            <a:noFill/>
          </p:spPr>
          <p:txBody>
            <a:bodyPr wrap="square" rtlCol="0" anchor="t">
              <a:spAutoFit/>
            </a:bodyPr>
            <a:lstStyle/>
            <a:p>
              <a:pPr algn="l"/>
              <a:r>
                <a:rPr lang="zh-CN" altLang="en-US">
                  <a:cs typeface="Arial" panose="020B0604020202020204" pitchFamily="34" charset="0"/>
                  <a:sym typeface="+mn-ea"/>
                </a:rPr>
                <a:t>×</a:t>
              </a:r>
              <a:endParaRPr lang="zh-CN" altLang="en-US">
                <a:cs typeface="Arial" panose="020B0604020202020204" pitchFamily="34" charset="0"/>
              </a:endParaRPr>
            </a:p>
          </p:txBody>
        </p:sp>
        <p:sp>
          <p:nvSpPr>
            <p:cNvPr id="162" name="文本框 161"/>
            <p:cNvSpPr txBox="1"/>
            <p:nvPr/>
          </p:nvSpPr>
          <p:spPr>
            <a:xfrm>
              <a:off x="5736" y="4803"/>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163" name="文本框 162"/>
            <p:cNvSpPr txBox="1"/>
            <p:nvPr/>
          </p:nvSpPr>
          <p:spPr>
            <a:xfrm>
              <a:off x="10863" y="4773"/>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164" name="文本框 163"/>
            <p:cNvSpPr txBox="1"/>
            <p:nvPr/>
          </p:nvSpPr>
          <p:spPr>
            <a:xfrm>
              <a:off x="7240" y="4791"/>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cxnSp>
          <p:nvCxnSpPr>
            <p:cNvPr id="165" name="直接连接符 164"/>
            <p:cNvCxnSpPr/>
            <p:nvPr/>
          </p:nvCxnSpPr>
          <p:spPr>
            <a:xfrm flipV="1">
              <a:off x="7428" y="5013"/>
              <a:ext cx="569" cy="13"/>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a:off x="7668" y="4651"/>
              <a:ext cx="0" cy="92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a:off x="5926" y="5038"/>
              <a:ext cx="337" cy="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8600" y="4975"/>
              <a:ext cx="1704" cy="11"/>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a:off x="11071" y="4994"/>
              <a:ext cx="97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11559" y="4617"/>
              <a:ext cx="0" cy="92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a:off x="12513" y="5005"/>
              <a:ext cx="1136" cy="7"/>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H="1">
              <a:off x="14428" y="5013"/>
              <a:ext cx="584"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a:off x="14721" y="4617"/>
              <a:ext cx="0" cy="92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3123" y="4905"/>
              <a:ext cx="586" cy="14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5055" y="4908"/>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a:off x="6143" y="5047"/>
              <a:ext cx="682"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6824" y="4902"/>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flipV="1">
              <a:off x="7997" y="4895"/>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flipV="1">
              <a:off x="10260" y="4842"/>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11909" y="4877"/>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13614" y="4881"/>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82" name="文本框 181"/>
            <p:cNvSpPr txBox="1"/>
            <p:nvPr/>
          </p:nvSpPr>
          <p:spPr>
            <a:xfrm>
              <a:off x="15615" y="4758"/>
              <a:ext cx="428" cy="580"/>
            </a:xfrm>
            <a:prstGeom prst="rect">
              <a:avLst/>
            </a:prstGeom>
            <a:noFill/>
          </p:spPr>
          <p:txBody>
            <a:bodyPr wrap="square" rtlCol="0" anchor="t">
              <a:spAutoFit/>
            </a:bodyPr>
            <a:lstStyle/>
            <a:p>
              <a:r>
                <a:rPr lang="zh-CN" altLang="en-US">
                  <a:cs typeface="Arial" panose="020B0604020202020204" pitchFamily="34" charset="0"/>
                  <a:sym typeface="+mn-ea"/>
                </a:rPr>
                <a:t>×</a:t>
              </a:r>
              <a:endParaRPr lang="zh-CN" altLang="en-US"/>
            </a:p>
          </p:txBody>
        </p:sp>
        <p:cxnSp>
          <p:nvCxnSpPr>
            <p:cNvPr id="183" name="直接连接符 182"/>
            <p:cNvCxnSpPr/>
            <p:nvPr/>
          </p:nvCxnSpPr>
          <p:spPr>
            <a:xfrm flipV="1">
              <a:off x="15013" y="4868"/>
              <a:ext cx="603" cy="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a:off x="15785" y="5005"/>
              <a:ext cx="97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a:off x="4373" y="4651"/>
              <a:ext cx="0" cy="928"/>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86" name="椭圆 185"/>
            <p:cNvSpPr/>
            <p:nvPr/>
          </p:nvSpPr>
          <p:spPr>
            <a:xfrm>
              <a:off x="16759" y="4562"/>
              <a:ext cx="975" cy="928"/>
            </a:xfrm>
            <a:prstGeom prst="ellipse">
              <a:avLst/>
            </a:prstGeom>
            <a:solidFill>
              <a:srgbClr val="40E044"/>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a:t>~</a:t>
              </a:r>
              <a:endParaRPr lang="en-US" altLang="zh-CN"/>
            </a:p>
          </p:txBody>
        </p:sp>
        <p:graphicFrame>
          <p:nvGraphicFramePr>
            <p:cNvPr id="254" name="对象 253"/>
            <p:cNvGraphicFramePr/>
            <p:nvPr/>
          </p:nvGraphicFramePr>
          <p:xfrm>
            <a:off x="9319" y="2945"/>
            <a:ext cx="327" cy="569"/>
          </p:xfrm>
          <a:graphic>
            <a:graphicData uri="http://schemas.openxmlformats.org/presentationml/2006/ole">
              <mc:AlternateContent xmlns:mc="http://schemas.openxmlformats.org/markup-compatibility/2006">
                <mc:Choice xmlns:v="urn:schemas-microsoft-com:vml" Requires="v">
                  <p:oleObj spid="_x0000_s2051" name="" r:id="rId1" imgW="180975" imgH="414655" progId="Visio.Drawing.11">
                    <p:embed/>
                  </p:oleObj>
                </mc:Choice>
                <mc:Fallback>
                  <p:oleObj name="" r:id="rId1" imgW="180975" imgH="414655" progId="Visio.Drawing.11">
                    <p:embed/>
                    <p:pic>
                      <p:nvPicPr>
                        <p:cNvPr id="0" name="图片 3106"/>
                        <p:cNvPicPr/>
                        <p:nvPr/>
                      </p:nvPicPr>
                      <p:blipFill>
                        <a:blip r:embed="rId2">
                          <a:clrChange>
                            <a:clrFrom>
                              <a:srgbClr val="FF0000"/>
                            </a:clrFrom>
                            <a:clrTo>
                              <a:srgbClr val="FF0000"/>
                            </a:clrTo>
                          </a:clrChange>
                        </a:blip>
                        <a:stretch>
                          <a:fillRect/>
                        </a:stretch>
                      </p:blipFill>
                      <p:spPr>
                        <a:xfrm>
                          <a:off x="9319" y="2945"/>
                          <a:ext cx="327" cy="569"/>
                        </a:xfrm>
                        <a:prstGeom prst="rect">
                          <a:avLst/>
                        </a:prstGeom>
                        <a:noFill/>
                        <a:ln w="38100">
                          <a:noFill/>
                          <a:miter/>
                        </a:ln>
                      </p:spPr>
                    </p:pic>
                  </p:oleObj>
                </mc:Fallback>
              </mc:AlternateContent>
            </a:graphicData>
          </a:graphic>
        </p:graphicFrame>
        <p:graphicFrame>
          <p:nvGraphicFramePr>
            <p:cNvPr id="257" name="对象 256"/>
            <p:cNvGraphicFramePr/>
            <p:nvPr/>
          </p:nvGraphicFramePr>
          <p:xfrm>
            <a:off x="12917" y="4436"/>
            <a:ext cx="327" cy="569"/>
          </p:xfrm>
          <a:graphic>
            <a:graphicData uri="http://schemas.openxmlformats.org/presentationml/2006/ole">
              <mc:AlternateContent xmlns:mc="http://schemas.openxmlformats.org/markup-compatibility/2006">
                <mc:Choice xmlns:v="urn:schemas-microsoft-com:vml" Requires="v">
                  <p:oleObj spid="_x0000_s2052" name="" r:id="rId3" imgW="180975" imgH="414655" progId="Visio.Drawing.11">
                    <p:embed/>
                  </p:oleObj>
                </mc:Choice>
                <mc:Fallback>
                  <p:oleObj name="" r:id="rId3" imgW="180975" imgH="414655" progId="Visio.Drawing.11">
                    <p:embed/>
                    <p:pic>
                      <p:nvPicPr>
                        <p:cNvPr id="0" name="图片 3106"/>
                        <p:cNvPicPr/>
                        <p:nvPr/>
                      </p:nvPicPr>
                      <p:blipFill>
                        <a:blip r:embed="rId2">
                          <a:clrChange>
                            <a:clrFrom>
                              <a:srgbClr val="FF0000"/>
                            </a:clrFrom>
                            <a:clrTo>
                              <a:srgbClr val="FF0000"/>
                            </a:clrTo>
                          </a:clrChange>
                        </a:blip>
                        <a:stretch>
                          <a:fillRect/>
                        </a:stretch>
                      </p:blipFill>
                      <p:spPr>
                        <a:xfrm>
                          <a:off x="12917" y="4436"/>
                          <a:ext cx="327" cy="569"/>
                        </a:xfrm>
                        <a:prstGeom prst="rect">
                          <a:avLst/>
                        </a:prstGeom>
                        <a:noFill/>
                        <a:ln w="38100">
                          <a:noFill/>
                          <a:miter/>
                        </a:ln>
                      </p:spPr>
                    </p:pic>
                  </p:oleObj>
                </mc:Fallback>
              </mc:AlternateContent>
            </a:graphicData>
          </a:graphic>
        </p:graphicFrame>
        <p:sp>
          <p:nvSpPr>
            <p:cNvPr id="259" name="文本框 258"/>
            <p:cNvSpPr txBox="1"/>
            <p:nvPr/>
          </p:nvSpPr>
          <p:spPr>
            <a:xfrm>
              <a:off x="1943" y="2708"/>
              <a:ext cx="645" cy="434"/>
            </a:xfrm>
            <a:prstGeom prst="rect">
              <a:avLst/>
            </a:prstGeom>
            <a:noFill/>
          </p:spPr>
          <p:txBody>
            <a:bodyPr wrap="square" rtlCol="0">
              <a:spAutoFit/>
            </a:bodyPr>
            <a:lstStyle/>
            <a:p>
              <a:r>
                <a:rPr lang="en-US" altLang="zh-CN" sz="1200">
                  <a:sym typeface="+mn-ea"/>
                </a:rPr>
                <a:t>E1</a:t>
              </a:r>
              <a:endParaRPr lang="en-US" altLang="zh-CN" sz="1200">
                <a:sym typeface="+mn-ea"/>
              </a:endParaRPr>
            </a:p>
          </p:txBody>
        </p:sp>
        <p:sp>
          <p:nvSpPr>
            <p:cNvPr id="262" name="文本框 261"/>
            <p:cNvSpPr txBox="1"/>
            <p:nvPr/>
          </p:nvSpPr>
          <p:spPr>
            <a:xfrm>
              <a:off x="3437" y="2989"/>
              <a:ext cx="404" cy="580"/>
            </a:xfrm>
            <a:prstGeom prst="rect">
              <a:avLst/>
            </a:prstGeom>
            <a:noFill/>
          </p:spPr>
          <p:txBody>
            <a:bodyPr wrap="square" rtlCol="0" anchor="t">
              <a:spAutoFit/>
            </a:bodyPr>
            <a:lstStyle/>
            <a:p>
              <a:r>
                <a:rPr lang="en-US"/>
                <a:t>4</a:t>
              </a:r>
              <a:endParaRPr lang="en-US"/>
            </a:p>
          </p:txBody>
        </p:sp>
        <p:sp>
          <p:nvSpPr>
            <p:cNvPr id="263" name="文本框 262"/>
            <p:cNvSpPr txBox="1"/>
            <p:nvPr/>
          </p:nvSpPr>
          <p:spPr>
            <a:xfrm>
              <a:off x="5546" y="2888"/>
              <a:ext cx="404" cy="580"/>
            </a:xfrm>
            <a:prstGeom prst="rect">
              <a:avLst/>
            </a:prstGeom>
            <a:noFill/>
          </p:spPr>
          <p:txBody>
            <a:bodyPr wrap="square" rtlCol="0" anchor="t">
              <a:spAutoFit/>
            </a:bodyPr>
            <a:lstStyle/>
            <a:p>
              <a:pPr algn="l"/>
              <a:r>
                <a:rPr lang="en-US">
                  <a:sym typeface="+mn-ea"/>
                </a:rPr>
                <a:t>3</a:t>
              </a:r>
              <a:endParaRPr lang="en-US"/>
            </a:p>
          </p:txBody>
        </p:sp>
        <p:sp>
          <p:nvSpPr>
            <p:cNvPr id="264" name="文本框 263"/>
            <p:cNvSpPr txBox="1"/>
            <p:nvPr/>
          </p:nvSpPr>
          <p:spPr>
            <a:xfrm>
              <a:off x="7112" y="2895"/>
              <a:ext cx="555" cy="580"/>
            </a:xfrm>
            <a:prstGeom prst="rect">
              <a:avLst/>
            </a:prstGeom>
            <a:noFill/>
          </p:spPr>
          <p:txBody>
            <a:bodyPr wrap="square" rtlCol="0" anchor="t">
              <a:spAutoFit/>
            </a:bodyPr>
            <a:lstStyle/>
            <a:p>
              <a:r>
                <a:rPr lang="en-US" altLang="zh-CN">
                  <a:sym typeface="+mn-ea"/>
                </a:rPr>
                <a:t>5</a:t>
              </a:r>
              <a:endParaRPr lang="zh-CN" altLang="en-US"/>
            </a:p>
          </p:txBody>
        </p:sp>
        <p:sp>
          <p:nvSpPr>
            <p:cNvPr id="265" name="文本框 264"/>
            <p:cNvSpPr txBox="1"/>
            <p:nvPr/>
          </p:nvSpPr>
          <p:spPr>
            <a:xfrm>
              <a:off x="8346" y="2895"/>
              <a:ext cx="404" cy="580"/>
            </a:xfrm>
            <a:prstGeom prst="rect">
              <a:avLst/>
            </a:prstGeom>
            <a:noFill/>
          </p:spPr>
          <p:txBody>
            <a:bodyPr wrap="square" rtlCol="0" anchor="t">
              <a:spAutoFit/>
            </a:bodyPr>
            <a:lstStyle/>
            <a:p>
              <a:r>
                <a:rPr lang="en-US">
                  <a:sym typeface="+mn-ea"/>
                </a:rPr>
                <a:t>2</a:t>
              </a:r>
              <a:endParaRPr lang="en-US"/>
            </a:p>
          </p:txBody>
        </p:sp>
        <p:sp>
          <p:nvSpPr>
            <p:cNvPr id="266" name="文本框 265"/>
            <p:cNvSpPr txBox="1"/>
            <p:nvPr/>
          </p:nvSpPr>
          <p:spPr>
            <a:xfrm>
              <a:off x="8384" y="3387"/>
              <a:ext cx="428" cy="580"/>
            </a:xfrm>
            <a:prstGeom prst="rect">
              <a:avLst/>
            </a:prstGeom>
            <a:noFill/>
          </p:spPr>
          <p:txBody>
            <a:bodyPr wrap="square" rtlCol="0" anchor="t">
              <a:spAutoFit/>
            </a:bodyPr>
            <a:lstStyle/>
            <a:p>
              <a:r>
                <a:rPr lang="zh-CN" altLang="en-US">
                  <a:cs typeface="Arial" panose="020B0604020202020204" pitchFamily="34" charset="0"/>
                </a:rPr>
                <a:t>×</a:t>
              </a:r>
              <a:endParaRPr lang="zh-CN" altLang="en-US">
                <a:cs typeface="Arial" panose="020B0604020202020204" pitchFamily="34" charset="0"/>
              </a:endParaRPr>
            </a:p>
          </p:txBody>
        </p:sp>
        <p:sp>
          <p:nvSpPr>
            <p:cNvPr id="267" name="文本框 266"/>
            <p:cNvSpPr txBox="1"/>
            <p:nvPr/>
          </p:nvSpPr>
          <p:spPr>
            <a:xfrm>
              <a:off x="10736" y="2751"/>
              <a:ext cx="404" cy="580"/>
            </a:xfrm>
            <a:prstGeom prst="rect">
              <a:avLst/>
            </a:prstGeom>
            <a:noFill/>
          </p:spPr>
          <p:txBody>
            <a:bodyPr wrap="square" rtlCol="0" anchor="t">
              <a:spAutoFit/>
            </a:bodyPr>
            <a:lstStyle/>
            <a:p>
              <a:r>
                <a:rPr lang="en-US">
                  <a:sym typeface="+mn-ea"/>
                </a:rPr>
                <a:t>6</a:t>
              </a:r>
              <a:endParaRPr lang="en-US"/>
            </a:p>
          </p:txBody>
        </p:sp>
        <p:sp>
          <p:nvSpPr>
            <p:cNvPr id="268" name="文本框 267"/>
            <p:cNvSpPr txBox="1"/>
            <p:nvPr/>
          </p:nvSpPr>
          <p:spPr>
            <a:xfrm>
              <a:off x="12304" y="2888"/>
              <a:ext cx="404" cy="580"/>
            </a:xfrm>
            <a:prstGeom prst="rect">
              <a:avLst/>
            </a:prstGeom>
            <a:noFill/>
          </p:spPr>
          <p:txBody>
            <a:bodyPr wrap="square" rtlCol="0" anchor="t">
              <a:spAutoFit/>
            </a:bodyPr>
            <a:lstStyle/>
            <a:p>
              <a:r>
                <a:rPr lang="en-US">
                  <a:sym typeface="+mn-ea"/>
                </a:rPr>
                <a:t>1</a:t>
              </a:r>
              <a:endParaRPr lang="en-US"/>
            </a:p>
          </p:txBody>
        </p:sp>
        <p:sp>
          <p:nvSpPr>
            <p:cNvPr id="269" name="文本框 268"/>
            <p:cNvSpPr txBox="1"/>
            <p:nvPr/>
          </p:nvSpPr>
          <p:spPr>
            <a:xfrm>
              <a:off x="13969" y="2888"/>
              <a:ext cx="404" cy="580"/>
            </a:xfrm>
            <a:prstGeom prst="rect">
              <a:avLst/>
            </a:prstGeom>
            <a:noFill/>
          </p:spPr>
          <p:txBody>
            <a:bodyPr wrap="square" rtlCol="0" anchor="t">
              <a:spAutoFit/>
            </a:bodyPr>
            <a:lstStyle/>
            <a:p>
              <a:r>
                <a:rPr lang="en-US">
                  <a:sym typeface="+mn-ea"/>
                </a:rPr>
                <a:t>7</a:t>
              </a:r>
              <a:endParaRPr lang="en-US"/>
            </a:p>
          </p:txBody>
        </p:sp>
        <p:sp>
          <p:nvSpPr>
            <p:cNvPr id="270" name="文本框 269"/>
            <p:cNvSpPr txBox="1"/>
            <p:nvPr/>
          </p:nvSpPr>
          <p:spPr>
            <a:xfrm>
              <a:off x="15615" y="2922"/>
              <a:ext cx="404" cy="580"/>
            </a:xfrm>
            <a:prstGeom prst="rect">
              <a:avLst/>
            </a:prstGeom>
            <a:noFill/>
          </p:spPr>
          <p:txBody>
            <a:bodyPr wrap="square" rtlCol="0" anchor="t">
              <a:spAutoFit/>
            </a:bodyPr>
            <a:lstStyle/>
            <a:p>
              <a:r>
                <a:rPr lang="en-US">
                  <a:sym typeface="+mn-ea"/>
                </a:rPr>
                <a:t>8</a:t>
              </a:r>
              <a:endParaRPr lang="en-US"/>
            </a:p>
          </p:txBody>
        </p:sp>
        <p:sp>
          <p:nvSpPr>
            <p:cNvPr id="271" name="文本框 270"/>
            <p:cNvSpPr txBox="1"/>
            <p:nvPr/>
          </p:nvSpPr>
          <p:spPr>
            <a:xfrm>
              <a:off x="16969" y="2751"/>
              <a:ext cx="765" cy="434"/>
            </a:xfrm>
            <a:prstGeom prst="rect">
              <a:avLst/>
            </a:prstGeom>
            <a:noFill/>
          </p:spPr>
          <p:txBody>
            <a:bodyPr wrap="square" rtlCol="0" anchor="t">
              <a:spAutoFit/>
            </a:bodyPr>
            <a:lstStyle/>
            <a:p>
              <a:r>
                <a:rPr lang="en-US" altLang="zh-CN" sz="1200">
                  <a:sym typeface="+mn-ea"/>
                </a:rPr>
                <a:t>E2</a:t>
              </a:r>
              <a:endParaRPr lang="en-US" altLang="zh-CN" sz="1200">
                <a:sym typeface="+mn-ea"/>
              </a:endParaRPr>
            </a:p>
          </p:txBody>
        </p:sp>
        <p:sp>
          <p:nvSpPr>
            <p:cNvPr id="272" name="文本框 271"/>
            <p:cNvSpPr txBox="1"/>
            <p:nvPr/>
          </p:nvSpPr>
          <p:spPr>
            <a:xfrm>
              <a:off x="2040" y="4134"/>
              <a:ext cx="615" cy="434"/>
            </a:xfrm>
            <a:prstGeom prst="rect">
              <a:avLst/>
            </a:prstGeom>
            <a:noFill/>
          </p:spPr>
          <p:txBody>
            <a:bodyPr wrap="square" rtlCol="0" anchor="t">
              <a:spAutoFit/>
            </a:bodyPr>
            <a:lstStyle/>
            <a:p>
              <a:r>
                <a:rPr lang="en-US" altLang="zh-CN" sz="1200">
                  <a:sym typeface="+mn-ea"/>
                </a:rPr>
                <a:t>E1</a:t>
              </a:r>
              <a:endParaRPr lang="en-US" altLang="zh-CN" sz="1200">
                <a:sym typeface="+mn-ea"/>
              </a:endParaRPr>
            </a:p>
          </p:txBody>
        </p:sp>
        <p:sp>
          <p:nvSpPr>
            <p:cNvPr id="273" name="文本框 272"/>
            <p:cNvSpPr txBox="1"/>
            <p:nvPr/>
          </p:nvSpPr>
          <p:spPr>
            <a:xfrm>
              <a:off x="3397" y="4436"/>
              <a:ext cx="404" cy="580"/>
            </a:xfrm>
            <a:prstGeom prst="rect">
              <a:avLst/>
            </a:prstGeom>
            <a:noFill/>
          </p:spPr>
          <p:txBody>
            <a:bodyPr wrap="square" rtlCol="0" anchor="t">
              <a:spAutoFit/>
            </a:bodyPr>
            <a:lstStyle/>
            <a:p>
              <a:r>
                <a:rPr lang="en-US">
                  <a:sym typeface="+mn-ea"/>
                </a:rPr>
                <a:t>4</a:t>
              </a:r>
              <a:endParaRPr lang="en-US"/>
            </a:p>
          </p:txBody>
        </p:sp>
        <p:sp>
          <p:nvSpPr>
            <p:cNvPr id="274" name="文本框 273"/>
            <p:cNvSpPr txBox="1"/>
            <p:nvPr/>
          </p:nvSpPr>
          <p:spPr>
            <a:xfrm>
              <a:off x="5526" y="4367"/>
              <a:ext cx="404" cy="580"/>
            </a:xfrm>
            <a:prstGeom prst="rect">
              <a:avLst/>
            </a:prstGeom>
            <a:noFill/>
          </p:spPr>
          <p:txBody>
            <a:bodyPr wrap="square" rtlCol="0" anchor="t">
              <a:spAutoFit/>
            </a:bodyPr>
            <a:lstStyle/>
            <a:p>
              <a:r>
                <a:rPr lang="en-US">
                  <a:sym typeface="+mn-ea"/>
                </a:rPr>
                <a:t>3</a:t>
              </a:r>
              <a:endParaRPr lang="en-US"/>
            </a:p>
          </p:txBody>
        </p:sp>
        <p:sp>
          <p:nvSpPr>
            <p:cNvPr id="275" name="文本框 274"/>
            <p:cNvSpPr txBox="1"/>
            <p:nvPr/>
          </p:nvSpPr>
          <p:spPr>
            <a:xfrm>
              <a:off x="7112" y="4337"/>
              <a:ext cx="404" cy="580"/>
            </a:xfrm>
            <a:prstGeom prst="rect">
              <a:avLst/>
            </a:prstGeom>
            <a:noFill/>
          </p:spPr>
          <p:txBody>
            <a:bodyPr wrap="square" rtlCol="0" anchor="t">
              <a:spAutoFit/>
            </a:bodyPr>
            <a:lstStyle/>
            <a:p>
              <a:r>
                <a:rPr lang="en-US">
                  <a:sym typeface="+mn-ea"/>
                </a:rPr>
                <a:t>5</a:t>
              </a:r>
              <a:endParaRPr lang="en-US"/>
            </a:p>
          </p:txBody>
        </p:sp>
        <p:sp>
          <p:nvSpPr>
            <p:cNvPr id="276" name="文本框 275"/>
            <p:cNvSpPr txBox="1"/>
            <p:nvPr/>
          </p:nvSpPr>
          <p:spPr>
            <a:xfrm>
              <a:off x="8287" y="4393"/>
              <a:ext cx="404" cy="580"/>
            </a:xfrm>
            <a:prstGeom prst="rect">
              <a:avLst/>
            </a:prstGeom>
            <a:noFill/>
          </p:spPr>
          <p:txBody>
            <a:bodyPr wrap="square" rtlCol="0" anchor="t">
              <a:spAutoFit/>
            </a:bodyPr>
            <a:lstStyle/>
            <a:p>
              <a:r>
                <a:rPr lang="en-US">
                  <a:sym typeface="+mn-ea"/>
                </a:rPr>
                <a:t>2</a:t>
              </a:r>
              <a:endParaRPr lang="en-US"/>
            </a:p>
          </p:txBody>
        </p:sp>
        <p:sp>
          <p:nvSpPr>
            <p:cNvPr id="277" name="文本框 276"/>
            <p:cNvSpPr txBox="1"/>
            <p:nvPr/>
          </p:nvSpPr>
          <p:spPr>
            <a:xfrm>
              <a:off x="10564" y="4367"/>
              <a:ext cx="404" cy="580"/>
            </a:xfrm>
            <a:prstGeom prst="rect">
              <a:avLst/>
            </a:prstGeom>
            <a:noFill/>
          </p:spPr>
          <p:txBody>
            <a:bodyPr wrap="square" rtlCol="0" anchor="t">
              <a:spAutoFit/>
            </a:bodyPr>
            <a:lstStyle/>
            <a:p>
              <a:r>
                <a:rPr lang="en-US">
                  <a:sym typeface="+mn-ea"/>
                </a:rPr>
                <a:t>6</a:t>
              </a:r>
              <a:endParaRPr lang="en-US"/>
            </a:p>
          </p:txBody>
        </p:sp>
        <p:sp>
          <p:nvSpPr>
            <p:cNvPr id="278" name="文本框 277"/>
            <p:cNvSpPr txBox="1"/>
            <p:nvPr/>
          </p:nvSpPr>
          <p:spPr>
            <a:xfrm>
              <a:off x="12152" y="4402"/>
              <a:ext cx="404" cy="580"/>
            </a:xfrm>
            <a:prstGeom prst="rect">
              <a:avLst/>
            </a:prstGeom>
            <a:noFill/>
          </p:spPr>
          <p:txBody>
            <a:bodyPr wrap="square" rtlCol="0" anchor="t">
              <a:spAutoFit/>
            </a:bodyPr>
            <a:lstStyle/>
            <a:p>
              <a:r>
                <a:rPr lang="en-US">
                  <a:sym typeface="+mn-ea"/>
                </a:rPr>
                <a:t>1</a:t>
              </a:r>
              <a:endParaRPr lang="en-US"/>
            </a:p>
          </p:txBody>
        </p:sp>
        <p:sp>
          <p:nvSpPr>
            <p:cNvPr id="279" name="文本框 278"/>
            <p:cNvSpPr txBox="1"/>
            <p:nvPr/>
          </p:nvSpPr>
          <p:spPr>
            <a:xfrm>
              <a:off x="13969" y="4329"/>
              <a:ext cx="404" cy="580"/>
            </a:xfrm>
            <a:prstGeom prst="rect">
              <a:avLst/>
            </a:prstGeom>
            <a:noFill/>
          </p:spPr>
          <p:txBody>
            <a:bodyPr wrap="square" rtlCol="0" anchor="t">
              <a:spAutoFit/>
            </a:bodyPr>
            <a:lstStyle/>
            <a:p>
              <a:r>
                <a:rPr lang="en-US" altLang="zh-CN"/>
                <a:t>7</a:t>
              </a:r>
              <a:endParaRPr lang="en-US" altLang="zh-CN"/>
            </a:p>
          </p:txBody>
        </p:sp>
        <p:sp>
          <p:nvSpPr>
            <p:cNvPr id="280" name="文本框 279"/>
            <p:cNvSpPr txBox="1"/>
            <p:nvPr/>
          </p:nvSpPr>
          <p:spPr>
            <a:xfrm>
              <a:off x="15392" y="4350"/>
              <a:ext cx="555" cy="1016"/>
            </a:xfrm>
            <a:prstGeom prst="rect">
              <a:avLst/>
            </a:prstGeom>
            <a:noFill/>
          </p:spPr>
          <p:txBody>
            <a:bodyPr wrap="square" rtlCol="0" anchor="t">
              <a:spAutoFit/>
            </a:bodyPr>
            <a:lstStyle/>
            <a:p>
              <a:r>
                <a:rPr lang="en-US" altLang="zh-CN">
                  <a:sym typeface="+mn-ea"/>
                </a:rPr>
                <a:t>E8</a:t>
              </a:r>
              <a:endParaRPr lang="zh-CN" altLang="en-US"/>
            </a:p>
          </p:txBody>
        </p:sp>
        <p:sp>
          <p:nvSpPr>
            <p:cNvPr id="281" name="文本框 280"/>
            <p:cNvSpPr txBox="1"/>
            <p:nvPr/>
          </p:nvSpPr>
          <p:spPr>
            <a:xfrm>
              <a:off x="16969" y="4088"/>
              <a:ext cx="655" cy="434"/>
            </a:xfrm>
            <a:prstGeom prst="rect">
              <a:avLst/>
            </a:prstGeom>
            <a:noFill/>
          </p:spPr>
          <p:txBody>
            <a:bodyPr wrap="square" rtlCol="0" anchor="t">
              <a:spAutoFit/>
            </a:bodyPr>
            <a:lstStyle/>
            <a:p>
              <a:r>
                <a:rPr lang="en-US" altLang="zh-CN" sz="1200">
                  <a:sym typeface="+mn-ea"/>
                </a:rPr>
                <a:t>E2</a:t>
              </a:r>
              <a:endParaRPr lang="en-US" altLang="zh-CN" sz="1200">
                <a:sym typeface="+mn-ea"/>
              </a:endParaRPr>
            </a:p>
          </p:txBody>
        </p:sp>
        <p:sp>
          <p:nvSpPr>
            <p:cNvPr id="282" name="文本框 281"/>
            <p:cNvSpPr txBox="1"/>
            <p:nvPr/>
          </p:nvSpPr>
          <p:spPr>
            <a:xfrm>
              <a:off x="1987" y="5532"/>
              <a:ext cx="694" cy="434"/>
            </a:xfrm>
            <a:prstGeom prst="rect">
              <a:avLst/>
            </a:prstGeom>
            <a:noFill/>
          </p:spPr>
          <p:txBody>
            <a:bodyPr wrap="square" rtlCol="0" anchor="t">
              <a:spAutoFit/>
            </a:bodyPr>
            <a:lstStyle/>
            <a:p>
              <a:r>
                <a:rPr lang="en-US" altLang="zh-CN" sz="1200"/>
                <a:t>E1</a:t>
              </a:r>
              <a:endParaRPr lang="en-US" altLang="zh-CN" sz="1200"/>
            </a:p>
          </p:txBody>
        </p:sp>
        <p:sp>
          <p:nvSpPr>
            <p:cNvPr id="291" name="文本框 290"/>
            <p:cNvSpPr txBox="1"/>
            <p:nvPr/>
          </p:nvSpPr>
          <p:spPr>
            <a:xfrm>
              <a:off x="17052" y="5315"/>
              <a:ext cx="572" cy="434"/>
            </a:xfrm>
            <a:prstGeom prst="rect">
              <a:avLst/>
            </a:prstGeom>
            <a:noFill/>
          </p:spPr>
          <p:txBody>
            <a:bodyPr wrap="square" rtlCol="0" anchor="t">
              <a:spAutoFit/>
            </a:bodyPr>
            <a:lstStyle/>
            <a:p>
              <a:r>
                <a:rPr lang="en-US" altLang="zh-CN" sz="1200"/>
                <a:t>E2</a:t>
              </a:r>
              <a:endParaRPr lang="en-US" altLang="zh-CN" sz="1200"/>
            </a:p>
          </p:txBody>
        </p:sp>
        <p:sp>
          <p:nvSpPr>
            <p:cNvPr id="4" name="文本框 3"/>
            <p:cNvSpPr txBox="1"/>
            <p:nvPr/>
          </p:nvSpPr>
          <p:spPr>
            <a:xfrm>
              <a:off x="8749" y="5545"/>
              <a:ext cx="1466" cy="580"/>
            </a:xfrm>
            <a:prstGeom prst="rect">
              <a:avLst/>
            </a:prstGeom>
            <a:noFill/>
          </p:spPr>
          <p:txBody>
            <a:bodyPr wrap="square" rtlCol="0">
              <a:spAutoFit/>
            </a:bodyPr>
            <a:lstStyle/>
            <a:p>
              <a:r>
                <a:rPr lang="en-US" altLang="zh-CN"/>
                <a:t>(a)</a:t>
              </a:r>
              <a:endParaRPr lang="en-US" altLang="zh-CN"/>
            </a:p>
          </p:txBody>
        </p:sp>
        <p:sp>
          <p:nvSpPr>
            <p:cNvPr id="2" name="文本框 1"/>
            <p:cNvSpPr txBox="1"/>
            <p:nvPr/>
          </p:nvSpPr>
          <p:spPr>
            <a:xfrm>
              <a:off x="9703" y="2884"/>
              <a:ext cx="861" cy="580"/>
            </a:xfrm>
            <a:prstGeom prst="rect">
              <a:avLst/>
            </a:prstGeom>
            <a:noFill/>
          </p:spPr>
          <p:txBody>
            <a:bodyPr wrap="square" rtlCol="0">
              <a:spAutoFit/>
            </a:bodyPr>
            <a:lstStyle/>
            <a:p>
              <a:r>
                <a:rPr lang="en-US" altLang="zh-CN"/>
                <a:t>k1</a:t>
              </a:r>
              <a:endParaRPr lang="en-US" altLang="zh-CN"/>
            </a:p>
          </p:txBody>
        </p:sp>
        <p:sp>
          <p:nvSpPr>
            <p:cNvPr id="7" name="文本框 6"/>
            <p:cNvSpPr txBox="1"/>
            <p:nvPr/>
          </p:nvSpPr>
          <p:spPr>
            <a:xfrm>
              <a:off x="13185" y="4288"/>
              <a:ext cx="725" cy="580"/>
            </a:xfrm>
            <a:prstGeom prst="rect">
              <a:avLst/>
            </a:prstGeom>
            <a:noFill/>
          </p:spPr>
          <p:txBody>
            <a:bodyPr wrap="square" rtlCol="0">
              <a:spAutoFit/>
            </a:bodyPr>
            <a:lstStyle/>
            <a:p>
              <a:r>
                <a:rPr lang="en-US" altLang="zh-CN"/>
                <a:t>k2</a:t>
              </a:r>
              <a:endParaRPr lang="en-US" altLang="zh-CN"/>
            </a:p>
          </p:txBody>
        </p:sp>
        <p:cxnSp>
          <p:nvCxnSpPr>
            <p:cNvPr id="6" name="直接箭头连接符 5"/>
            <p:cNvCxnSpPr/>
            <p:nvPr/>
          </p:nvCxnSpPr>
          <p:spPr>
            <a:xfrm>
              <a:off x="3280" y="4134"/>
              <a:ext cx="876" cy="14"/>
            </a:xfrm>
            <a:prstGeom prst="straightConnector1">
              <a:avLst/>
            </a:prstGeom>
            <a:ln w="28575" cmpd="sng">
              <a:solidFill>
                <a:srgbClr val="E21C3D"/>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V="1">
              <a:off x="4674" y="4120"/>
              <a:ext cx="984" cy="34"/>
            </a:xfrm>
            <a:prstGeom prst="straightConnector1">
              <a:avLst/>
            </a:prstGeom>
            <a:ln w="28575" cmpd="sng">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V="1">
              <a:off x="6439" y="4127"/>
              <a:ext cx="984" cy="34"/>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7828" y="4161"/>
              <a:ext cx="984" cy="34"/>
            </a:xfrm>
            <a:prstGeom prst="straightConnector1">
              <a:avLst/>
            </a:prstGeom>
            <a:ln w="28575" cmpd="sng">
              <a:solidFill>
                <a:srgbClr val="E21C3D"/>
              </a:solidFill>
              <a:prstDash val="solid"/>
              <a:tailEnd type="arrow" w="med" len="med"/>
            </a:ln>
          </p:spPr>
          <p:style>
            <a:lnRef idx="1">
              <a:schemeClr val="dk1"/>
            </a:lnRef>
            <a:fillRef idx="0">
              <a:schemeClr val="dk1"/>
            </a:fillRef>
            <a:effectRef idx="0">
              <a:schemeClr val="dk1"/>
            </a:effectRef>
            <a:fontRef idx="minor">
              <a:schemeClr val="tx1"/>
            </a:fontRef>
          </p:style>
        </p:cxnSp>
        <p:cxnSp>
          <p:nvCxnSpPr>
            <p:cNvPr id="13" name="直接箭头连接符 12"/>
            <p:cNvCxnSpPr/>
            <p:nvPr/>
          </p:nvCxnSpPr>
          <p:spPr>
            <a:xfrm flipV="1">
              <a:off x="3280" y="5456"/>
              <a:ext cx="984" cy="34"/>
            </a:xfrm>
            <a:prstGeom prst="straightConnector1">
              <a:avLst/>
            </a:prstGeom>
            <a:ln w="28575" cmpd="sng">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flipV="1">
              <a:off x="4864" y="5398"/>
              <a:ext cx="984" cy="34"/>
            </a:xfrm>
            <a:prstGeom prst="straightConnector1">
              <a:avLst/>
            </a:prstGeom>
            <a:ln w="28575" cmpd="sng">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V="1">
              <a:off x="6439" y="5422"/>
              <a:ext cx="984" cy="34"/>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flipV="1">
              <a:off x="7828" y="5398"/>
              <a:ext cx="984" cy="34"/>
            </a:xfrm>
            <a:prstGeom prst="straightConnector1">
              <a:avLst/>
            </a:prstGeom>
            <a:ln w="28575" cmpd="sng">
              <a:solidFill>
                <a:srgbClr val="E21C3D"/>
              </a:solidFill>
              <a:prstDash val="solid"/>
              <a:tailEnd type="arrow" w="med" len="med"/>
            </a:ln>
          </p:spPr>
          <p:style>
            <a:lnRef idx="1">
              <a:schemeClr val="dk1"/>
            </a:lnRef>
            <a:fillRef idx="0">
              <a:schemeClr val="dk1"/>
            </a:fillRef>
            <a:effectRef idx="0">
              <a:schemeClr val="dk1"/>
            </a:effectRef>
            <a:fontRef idx="minor">
              <a:schemeClr val="tx1"/>
            </a:fontRef>
          </p:style>
        </p:cxnSp>
        <p:cxnSp>
          <p:nvCxnSpPr>
            <p:cNvPr id="17" name="直接箭头连接符 16"/>
            <p:cNvCxnSpPr/>
            <p:nvPr/>
          </p:nvCxnSpPr>
          <p:spPr>
            <a:xfrm flipH="1" flipV="1">
              <a:off x="10506" y="4039"/>
              <a:ext cx="861" cy="34"/>
            </a:xfrm>
            <a:prstGeom prst="straightConnector1">
              <a:avLst/>
            </a:prstGeom>
            <a:ln w="28575" cmpd="sng">
              <a:solidFill>
                <a:srgbClr val="E21C3D"/>
              </a:solidFill>
              <a:prstDash val="solid"/>
              <a:tailEnd type="arrow" w="med" len="med"/>
            </a:ln>
          </p:spPr>
          <p:style>
            <a:lnRef idx="1">
              <a:schemeClr val="dk1"/>
            </a:lnRef>
            <a:fillRef idx="0">
              <a:schemeClr val="dk1"/>
            </a:fillRef>
            <a:effectRef idx="0">
              <a:schemeClr val="dk1"/>
            </a:effectRef>
            <a:fontRef idx="minor">
              <a:schemeClr val="tx1"/>
            </a:fontRef>
          </p:style>
        </p:cxnSp>
        <p:cxnSp>
          <p:nvCxnSpPr>
            <p:cNvPr id="18" name="直接箭头连接符 17"/>
            <p:cNvCxnSpPr/>
            <p:nvPr/>
          </p:nvCxnSpPr>
          <p:spPr>
            <a:xfrm flipH="1" flipV="1">
              <a:off x="11652" y="4028"/>
              <a:ext cx="861" cy="34"/>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flipH="1" flipV="1">
              <a:off x="14828" y="3976"/>
              <a:ext cx="861" cy="34"/>
            </a:xfrm>
            <a:prstGeom prst="straightConnector1">
              <a:avLst/>
            </a:prstGeom>
            <a:ln w="28575" cmpd="sng">
              <a:solidFill>
                <a:srgbClr val="E21C3D"/>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flipH="1" flipV="1">
              <a:off x="13649" y="5579"/>
              <a:ext cx="861" cy="34"/>
            </a:xfrm>
            <a:prstGeom prst="straightConnector1">
              <a:avLst/>
            </a:prstGeom>
            <a:ln w="28575" cmpd="sng">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H="1" flipV="1">
              <a:off x="14924" y="5511"/>
              <a:ext cx="861" cy="34"/>
            </a:xfrm>
            <a:prstGeom prst="straightConnector1">
              <a:avLst/>
            </a:prstGeom>
            <a:ln w="28575" cmpd="sng">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flipH="1" flipV="1">
              <a:off x="13860" y="3958"/>
              <a:ext cx="861" cy="34"/>
            </a:xfrm>
            <a:prstGeom prst="straightConnector1">
              <a:avLst/>
            </a:prstGeom>
            <a:ln w="28575" cmpd="sng">
              <a:solidFill>
                <a:srgbClr val="E21C3D"/>
              </a:solidFill>
              <a:prstDash val="solid"/>
              <a:tailEnd type="arrow" w="med" len="med"/>
            </a:ln>
          </p:spPr>
          <p:style>
            <a:lnRef idx="1">
              <a:schemeClr val="dk1"/>
            </a:lnRef>
            <a:fillRef idx="0">
              <a:schemeClr val="dk1"/>
            </a:fillRef>
            <a:effectRef idx="0">
              <a:schemeClr val="dk1"/>
            </a:effectRef>
            <a:fontRef idx="minor">
              <a:schemeClr val="tx1"/>
            </a:fontRef>
          </p:style>
        </p:cxnSp>
        <p:cxnSp>
          <p:nvCxnSpPr>
            <p:cNvPr id="30" name="直接箭头连接符 29"/>
            <p:cNvCxnSpPr/>
            <p:nvPr/>
          </p:nvCxnSpPr>
          <p:spPr>
            <a:xfrm flipV="1">
              <a:off x="10558" y="5456"/>
              <a:ext cx="984" cy="34"/>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flipV="1">
              <a:off x="11718" y="5422"/>
              <a:ext cx="984" cy="34"/>
            </a:xfrm>
            <a:prstGeom prst="straightConnector1">
              <a:avLst/>
            </a:prstGeom>
            <a:ln w="28575" cmpd="sng">
              <a:solidFill>
                <a:srgbClr val="E21C3D"/>
              </a:solidFill>
              <a:prstDash val="solid"/>
              <a:tailEnd type="arrow" w="med" len="med"/>
            </a:ln>
          </p:spPr>
          <p:style>
            <a:lnRef idx="1">
              <a:schemeClr val="dk1"/>
            </a:lnRef>
            <a:fillRef idx="0">
              <a:schemeClr val="dk1"/>
            </a:fillRef>
            <a:effectRef idx="0">
              <a:schemeClr val="dk1"/>
            </a:effectRef>
            <a:fontRef idx="minor">
              <a:schemeClr val="tx1"/>
            </a:fontRef>
          </p:style>
        </p:cxnSp>
      </p:grpSp>
      <p:sp>
        <p:nvSpPr>
          <p:cNvPr id="35" name="文本框 34"/>
          <p:cNvSpPr txBox="1"/>
          <p:nvPr/>
        </p:nvSpPr>
        <p:spPr>
          <a:xfrm>
            <a:off x="2905760" y="5752465"/>
            <a:ext cx="7797165" cy="614045"/>
          </a:xfrm>
          <a:prstGeom prst="rect">
            <a:avLst/>
          </a:prstGeom>
          <a:noFill/>
        </p:spPr>
        <p:txBody>
          <a:bodyPr wrap="square" rtlCol="0">
            <a:spAutoFit/>
          </a:bodyPr>
          <a:lstStyle/>
          <a:p>
            <a:r>
              <a:rPr lang="en-US" altLang="zh-CN"/>
              <a:t>                                 </a:t>
            </a:r>
            <a:r>
              <a:rPr lang="zh-CN" altLang="zh-CN" sz="1600">
                <a:latin typeface="黑体" panose="02010609060101010101" charset="-122"/>
                <a:ea typeface="黑体" panose="02010609060101010101" charset="-122"/>
              </a:rPr>
              <a:t>图</a:t>
            </a:r>
            <a:r>
              <a:rPr lang="en-US" altLang="zh-CN" sz="1600">
                <a:latin typeface="黑体" panose="02010609060101010101" charset="-122"/>
                <a:ea typeface="黑体" panose="02010609060101010101" charset="-122"/>
              </a:rPr>
              <a:t>2 </a:t>
            </a:r>
            <a:r>
              <a:rPr lang="zh-CN" altLang="en-US" sz="1600">
                <a:latin typeface="黑体" panose="02010609060101010101" charset="-122"/>
                <a:ea typeface="黑体" panose="02010609060101010101" charset="-122"/>
              </a:rPr>
              <a:t>方向电流保护的电流分布和时限特性</a:t>
            </a:r>
            <a:endParaRPr lang="zh-CN" altLang="en-US" sz="1600">
              <a:latin typeface="黑体" panose="02010609060101010101" charset="-122"/>
              <a:ea typeface="黑体" panose="02010609060101010101" charset="-122"/>
            </a:endParaRPr>
          </a:p>
          <a:p>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a</a:t>
            </a:r>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K1</a:t>
            </a:r>
            <a:r>
              <a:rPr lang="zh-CN" altLang="en-US" sz="1600">
                <a:latin typeface="黑体" panose="02010609060101010101" charset="-122"/>
                <a:ea typeface="黑体" panose="02010609060101010101" charset="-122"/>
              </a:rPr>
              <a:t>、</a:t>
            </a:r>
            <a:r>
              <a:rPr lang="en-US" altLang="zh-CN" sz="1600">
                <a:latin typeface="黑体" panose="02010609060101010101" charset="-122"/>
                <a:ea typeface="黑体" panose="02010609060101010101" charset="-122"/>
              </a:rPr>
              <a:t>K2</a:t>
            </a:r>
            <a:r>
              <a:rPr lang="zh-CN" altLang="en-US" sz="1600">
                <a:latin typeface="黑体" panose="02010609060101010101" charset="-122"/>
                <a:ea typeface="黑体" panose="02010609060101010101" charset="-122"/>
              </a:rPr>
              <a:t>点短路时的电流分布；（</a:t>
            </a:r>
            <a:r>
              <a:rPr lang="en-US" altLang="zh-CN" sz="1600">
                <a:latin typeface="黑体" panose="02010609060101010101" charset="-122"/>
                <a:ea typeface="黑体" panose="02010609060101010101" charset="-122"/>
              </a:rPr>
              <a:t>b</a:t>
            </a:r>
            <a:r>
              <a:rPr lang="zh-CN" altLang="en-US" sz="1600">
                <a:latin typeface="黑体" panose="02010609060101010101" charset="-122"/>
                <a:ea typeface="黑体" panose="02010609060101010101" charset="-122"/>
              </a:rPr>
              <a:t>）方向过电流保护的阶梯时限特性</a:t>
            </a:r>
            <a:endParaRPr lang="en-US" altLang="zh-CN" sz="1600">
              <a:latin typeface="黑体" panose="02010609060101010101" charset="-122"/>
              <a:ea typeface="黑体" panose="02010609060101010101" charset="-122"/>
            </a:endParaRPr>
          </a:p>
        </p:txBody>
      </p:sp>
      <p:pic>
        <p:nvPicPr>
          <p:cNvPr id="19" name="图片 18"/>
          <p:cNvPicPr>
            <a:picLocks noChangeAspect="1"/>
          </p:cNvPicPr>
          <p:nvPr/>
        </p:nvPicPr>
        <p:blipFill>
          <a:blip r:embed="rId4"/>
          <a:stretch>
            <a:fillRect/>
          </a:stretch>
        </p:blipFill>
        <p:spPr>
          <a:xfrm>
            <a:off x="9770427" y="4116705"/>
            <a:ext cx="2085975" cy="17526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94690" y="620395"/>
            <a:ext cx="10476230" cy="4485640"/>
          </a:xfrm>
          <a:prstGeom prst="rect">
            <a:avLst/>
          </a:prstGeom>
          <a:noFill/>
        </p:spPr>
        <p:txBody>
          <a:bodyPr wrap="square" rtlCol="0">
            <a:spAutoFit/>
          </a:bodyPr>
          <a:p>
            <a:pPr>
              <a:lnSpc>
                <a:spcPct val="170000"/>
              </a:lnSpc>
            </a:pPr>
            <a:r>
              <a:rPr lang="en-US" altLang="zh-CN" sz="2400"/>
              <a:t>         </a:t>
            </a:r>
            <a:r>
              <a:rPr lang="zh-CN" altLang="en-US" sz="2400"/>
              <a:t>从图</a:t>
            </a:r>
            <a:r>
              <a:rPr lang="en-US" altLang="zh-CN" sz="2400"/>
              <a:t>2</a:t>
            </a:r>
            <a:r>
              <a:rPr lang="zh-CN" altLang="zh-CN" sz="2400"/>
              <a:t>中</a:t>
            </a:r>
            <a:r>
              <a:rPr lang="zh-CN" altLang="en-US" sz="2400"/>
              <a:t>不难看出，在K1点短路时，通过断路器3的功率方向也是由母线指向线路，断路器3的保护也满足动作条件。断路器3是断路器2的上级，断路器3的保护能反映K</a:t>
            </a:r>
            <a:r>
              <a:rPr lang="en-US" altLang="zh-CN" sz="2400"/>
              <a:t>1</a:t>
            </a:r>
            <a:r>
              <a:rPr lang="zh-CN" altLang="en-US" sz="2400"/>
              <a:t>点故障的是带延时的保护，当K1点故障时，断路器2在断路器3之前动作切除故障，故障切除后，断路器3的保护返回，保证供电的连续性。方向过电流保护的时限特性，如图</a:t>
            </a:r>
            <a:r>
              <a:rPr lang="en-US" altLang="zh-CN" sz="2400"/>
              <a:t>2</a:t>
            </a:r>
            <a:r>
              <a:rPr lang="zh-CN" altLang="en-US" sz="2400"/>
              <a:t>（</a:t>
            </a:r>
            <a:r>
              <a:rPr lang="en-US" altLang="zh-CN" sz="2400"/>
              <a:t>b</a:t>
            </a:r>
            <a:r>
              <a:rPr lang="zh-CN" altLang="zh-CN" sz="2400"/>
              <a:t>）</a:t>
            </a:r>
            <a:r>
              <a:rPr lang="zh-CN" altLang="en-US" sz="2400"/>
              <a:t>所示。</a:t>
            </a:r>
            <a:endParaRPr lang="zh-CN" altLang="en-US" sz="2400"/>
          </a:p>
          <a:p>
            <a:pPr>
              <a:lnSpc>
                <a:spcPct val="170000"/>
              </a:lnSpc>
            </a:pPr>
            <a:r>
              <a:rPr lang="zh-CN" altLang="en-US" sz="2400"/>
              <a:t>         根据以上分析，判别短路功率的方向，是解决电流保护用于双侧电源或单电源环网输电线路选择性问题的有效方法。</a:t>
            </a:r>
            <a:endParaRPr lang="zh-CN" altLang="en-US" sz="2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22"/>
          <p:cNvSpPr txBox="1"/>
          <p:nvPr/>
        </p:nvSpPr>
        <p:spPr>
          <a:xfrm>
            <a:off x="495300" y="323215"/>
            <a:ext cx="10332720" cy="575945"/>
          </a:xfrm>
          <a:prstGeom prst="rect">
            <a:avLst/>
          </a:prstGeom>
        </p:spPr>
        <p:txBody>
          <a:bodyPr>
            <a:noAutofit/>
          </a:bodyPr>
          <a:lstStyle/>
          <a:p>
            <a:pPr>
              <a:spcBef>
                <a:spcPct val="0"/>
              </a:spcBef>
              <a:defRPr/>
            </a:pPr>
            <a:r>
              <a:rPr lang="zh-CN" altLang="en-US" sz="2400" b="1" dirty="0">
                <a:solidFill>
                  <a:schemeClr val="tx1"/>
                </a:solidFill>
                <a:latin typeface="宋体" panose="02010600030101010101" pitchFamily="2" charset="-122"/>
                <a:sym typeface="+mn-ea"/>
              </a:rPr>
              <a:t>二、方向电流保护的工作原理</a:t>
            </a:r>
            <a:endParaRPr lang="zh-CN" altLang="en-US" sz="2400" b="1" dirty="0">
              <a:solidFill>
                <a:srgbClr val="FF0000"/>
              </a:solidFill>
              <a:latin typeface="宋体" panose="02010600030101010101" pitchFamily="2" charset="-122"/>
              <a:sym typeface="+mn-ea"/>
            </a:endParaRPr>
          </a:p>
          <a:p>
            <a:pPr>
              <a:spcBef>
                <a:spcPct val="0"/>
              </a:spcBef>
              <a:defRPr/>
            </a:pPr>
            <a:r>
              <a:rPr lang="zh-CN" altLang="en-US" sz="24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方向电流保护单相原理图如图</a:t>
            </a:r>
            <a:r>
              <a:rPr lang="en-US" altLang="zh-CN" sz="24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1</a:t>
            </a:r>
            <a:r>
              <a:rPr lang="zh-CN" altLang="en-US" sz="24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所示，其保护装置由三个主要元件组成，启动元件（电流继电器</a:t>
            </a:r>
            <a:r>
              <a:rPr lang="en-US" altLang="zh-CN" sz="24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KA</a:t>
            </a:r>
            <a:r>
              <a:rPr lang="zh-CN" altLang="en-US" sz="24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用来判别电流的大小）、功率方向元件（功率方向继电器</a:t>
            </a:r>
            <a:r>
              <a:rPr lang="en-US" altLang="zh-CN" sz="24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KW,</a:t>
            </a:r>
            <a:r>
              <a:rPr lang="zh-CN" altLang="en-US" sz="24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用来判别功率的方向）和时限元件（时间继电器</a:t>
            </a:r>
            <a:r>
              <a:rPr lang="en-US" altLang="zh-CN" sz="24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KT</a:t>
            </a:r>
            <a:r>
              <a:rPr lang="zh-CN" altLang="en-US" sz="24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a:t>
            </a:r>
            <a:endParaRPr lang="zh-CN" altLang="en-US" sz="2400" b="1" dirty="0">
              <a:solidFill>
                <a:srgbClr val="FF0000"/>
              </a:solidFill>
              <a:latin typeface="宋体" panose="02010600030101010101" pitchFamily="2" charset="-122"/>
              <a:ea typeface="楷体" panose="02010609060101010101" pitchFamily="49" charset="-122"/>
              <a:cs typeface="+mj-cs"/>
              <a:sym typeface="+mn-ea"/>
            </a:endParaRPr>
          </a:p>
        </p:txBody>
      </p:sp>
      <p:cxnSp>
        <p:nvCxnSpPr>
          <p:cNvPr id="41" name="直接连接符 40"/>
          <p:cNvCxnSpPr/>
          <p:nvPr/>
        </p:nvCxnSpPr>
        <p:spPr>
          <a:xfrm>
            <a:off x="2382520" y="2138045"/>
            <a:ext cx="6985" cy="283845"/>
          </a:xfrm>
          <a:prstGeom prst="line">
            <a:avLst/>
          </a:prstGeom>
        </p:spPr>
        <p:style>
          <a:lnRef idx="3">
            <a:schemeClr val="dk1"/>
          </a:lnRef>
          <a:fillRef idx="0">
            <a:schemeClr val="dk1"/>
          </a:fillRef>
          <a:effectRef idx="2">
            <a:schemeClr val="dk1"/>
          </a:effectRef>
          <a:fontRef idx="minor">
            <a:schemeClr val="tx1"/>
          </a:fontRef>
        </p:style>
      </p:cxnSp>
      <p:grpSp>
        <p:nvGrpSpPr>
          <p:cNvPr id="42" name="组合 41"/>
          <p:cNvGrpSpPr/>
          <p:nvPr/>
        </p:nvGrpSpPr>
        <p:grpSpPr>
          <a:xfrm rot="2760000">
            <a:off x="2350770" y="2406650"/>
            <a:ext cx="76835" cy="85090"/>
            <a:chOff x="5736" y="3137"/>
            <a:chExt cx="120" cy="120"/>
          </a:xfrm>
        </p:grpSpPr>
        <p:cxnSp>
          <p:nvCxnSpPr>
            <p:cNvPr id="43" name="直接连接符 42"/>
            <p:cNvCxnSpPr/>
            <p:nvPr/>
          </p:nvCxnSpPr>
          <p:spPr>
            <a:xfrm>
              <a:off x="5796" y="3137"/>
              <a:ext cx="0" cy="120"/>
            </a:xfrm>
            <a:prstGeom prst="line">
              <a:avLst/>
            </a:prstGeom>
          </p:spPr>
          <p:style>
            <a:lnRef idx="3">
              <a:schemeClr val="dk1"/>
            </a:lnRef>
            <a:fillRef idx="0">
              <a:schemeClr val="dk1"/>
            </a:fillRef>
            <a:effectRef idx="2">
              <a:schemeClr val="dk1"/>
            </a:effectRef>
            <a:fontRef idx="minor">
              <a:schemeClr val="tx1"/>
            </a:fontRef>
          </p:style>
        </p:cxnSp>
        <p:cxnSp>
          <p:nvCxnSpPr>
            <p:cNvPr id="44" name="直接连接符 43"/>
            <p:cNvCxnSpPr/>
            <p:nvPr/>
          </p:nvCxnSpPr>
          <p:spPr>
            <a:xfrm>
              <a:off x="5736" y="3197"/>
              <a:ext cx="120" cy="0"/>
            </a:xfrm>
            <a:prstGeom prst="line">
              <a:avLst/>
            </a:prstGeom>
          </p:spPr>
          <p:style>
            <a:lnRef idx="3">
              <a:schemeClr val="dk1"/>
            </a:lnRef>
            <a:fillRef idx="0">
              <a:schemeClr val="dk1"/>
            </a:fillRef>
            <a:effectRef idx="2">
              <a:schemeClr val="dk1"/>
            </a:effectRef>
            <a:fontRef idx="minor">
              <a:schemeClr val="tx1"/>
            </a:fontRef>
          </p:style>
        </p:cxnSp>
      </p:grpSp>
      <p:cxnSp>
        <p:nvCxnSpPr>
          <p:cNvPr id="45" name="直接连接符 44"/>
          <p:cNvCxnSpPr/>
          <p:nvPr/>
        </p:nvCxnSpPr>
        <p:spPr>
          <a:xfrm flipH="1">
            <a:off x="2382520" y="2705100"/>
            <a:ext cx="2540" cy="2751455"/>
          </a:xfrm>
          <a:prstGeom prst="line">
            <a:avLst/>
          </a:prstGeom>
        </p:spPr>
        <p:style>
          <a:lnRef idx="3">
            <a:schemeClr val="dk1"/>
          </a:lnRef>
          <a:fillRef idx="0">
            <a:schemeClr val="dk1"/>
          </a:fillRef>
          <a:effectRef idx="2">
            <a:schemeClr val="dk1"/>
          </a:effectRef>
          <a:fontRef idx="minor">
            <a:schemeClr val="tx1"/>
          </a:fontRef>
        </p:style>
      </p:cxnSp>
      <p:sp>
        <p:nvSpPr>
          <p:cNvPr id="47" name="空心弧 46"/>
          <p:cNvSpPr/>
          <p:nvPr/>
        </p:nvSpPr>
        <p:spPr>
          <a:xfrm rot="15900000">
            <a:off x="2240915" y="4742815"/>
            <a:ext cx="273685" cy="336550"/>
          </a:xfrm>
          <a:prstGeom prst="blockArc">
            <a:avLst>
              <a:gd name="adj1" fmla="val 10509059"/>
              <a:gd name="adj2" fmla="val 551085"/>
              <a:gd name="adj3" fmla="val 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solidFill>
                <a:schemeClr val="tx1"/>
              </a:solidFill>
            </a:endParaRPr>
          </a:p>
        </p:txBody>
      </p:sp>
      <p:cxnSp>
        <p:nvCxnSpPr>
          <p:cNvPr id="98" name="直接连接符 97"/>
          <p:cNvCxnSpPr/>
          <p:nvPr/>
        </p:nvCxnSpPr>
        <p:spPr>
          <a:xfrm flipH="1" flipV="1">
            <a:off x="2242185" y="2450465"/>
            <a:ext cx="139700" cy="268605"/>
          </a:xfrm>
          <a:prstGeom prst="line">
            <a:avLst/>
          </a:prstGeom>
        </p:spPr>
        <p:style>
          <a:lnRef idx="3">
            <a:schemeClr val="dk1"/>
          </a:lnRef>
          <a:fillRef idx="0">
            <a:schemeClr val="dk1"/>
          </a:fillRef>
          <a:effectRef idx="2">
            <a:schemeClr val="dk1"/>
          </a:effectRef>
          <a:fontRef idx="minor">
            <a:schemeClr val="tx1"/>
          </a:fontRef>
        </p:style>
      </p:cxnSp>
      <p:sp>
        <p:nvSpPr>
          <p:cNvPr id="12" name="文本框 11"/>
          <p:cNvSpPr txBox="1"/>
          <p:nvPr/>
        </p:nvSpPr>
        <p:spPr>
          <a:xfrm>
            <a:off x="1678940" y="2451735"/>
            <a:ext cx="424815" cy="291465"/>
          </a:xfrm>
          <a:prstGeom prst="rect">
            <a:avLst/>
          </a:prstGeom>
          <a:noFill/>
        </p:spPr>
        <p:txBody>
          <a:bodyPr wrap="square" rtlCol="0">
            <a:spAutoFit/>
          </a:bodyPr>
          <a:lstStyle/>
          <a:p>
            <a:r>
              <a:rPr lang="en-US" altLang="zh-CN" sz="1300"/>
              <a:t>QF</a:t>
            </a:r>
            <a:endParaRPr lang="en-US" altLang="zh-CN" sz="1300"/>
          </a:p>
        </p:txBody>
      </p:sp>
      <p:sp>
        <p:nvSpPr>
          <p:cNvPr id="13" name="文本框 12"/>
          <p:cNvSpPr txBox="1"/>
          <p:nvPr/>
        </p:nvSpPr>
        <p:spPr>
          <a:xfrm>
            <a:off x="1678940" y="4597400"/>
            <a:ext cx="424815" cy="291465"/>
          </a:xfrm>
          <a:prstGeom prst="rect">
            <a:avLst/>
          </a:prstGeom>
          <a:noFill/>
        </p:spPr>
        <p:txBody>
          <a:bodyPr wrap="square" rtlCol="0">
            <a:spAutoFit/>
          </a:bodyPr>
          <a:lstStyle/>
          <a:p>
            <a:r>
              <a:rPr lang="en-US" altLang="zh-CN" sz="1300"/>
              <a:t>TA</a:t>
            </a:r>
            <a:endParaRPr lang="en-US" altLang="zh-CN" sz="1300"/>
          </a:p>
        </p:txBody>
      </p:sp>
      <p:sp>
        <p:nvSpPr>
          <p:cNvPr id="14" name="空心弧 13"/>
          <p:cNvSpPr/>
          <p:nvPr/>
        </p:nvSpPr>
        <p:spPr>
          <a:xfrm rot="15900000">
            <a:off x="2246630" y="4466590"/>
            <a:ext cx="273685" cy="336550"/>
          </a:xfrm>
          <a:prstGeom prst="blockArc">
            <a:avLst>
              <a:gd name="adj1" fmla="val 10509059"/>
              <a:gd name="adj2" fmla="val 551085"/>
              <a:gd name="adj3" fmla="val 0"/>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solidFill>
                <a:schemeClr val="tx1"/>
              </a:solidFill>
            </a:endParaRPr>
          </a:p>
        </p:txBody>
      </p:sp>
      <p:sp>
        <p:nvSpPr>
          <p:cNvPr id="114" name="矩形 113"/>
          <p:cNvSpPr/>
          <p:nvPr/>
        </p:nvSpPr>
        <p:spPr>
          <a:xfrm>
            <a:off x="4937760" y="3826510"/>
            <a:ext cx="742315" cy="363855"/>
          </a:xfrm>
          <a:prstGeom prst="rect">
            <a:avLst/>
          </a:prstGeom>
          <a:solidFill>
            <a:schemeClr val="bg1"/>
          </a:solid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235835" y="4366895"/>
            <a:ext cx="84455"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479675" y="4597400"/>
            <a:ext cx="84455" cy="762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2" name="直接连接符 131"/>
          <p:cNvCxnSpPr>
            <a:stCxn id="47" idx="0"/>
          </p:cNvCxnSpPr>
          <p:nvPr/>
        </p:nvCxnSpPr>
        <p:spPr>
          <a:xfrm>
            <a:off x="2403475" y="5045710"/>
            <a:ext cx="283781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2382520" y="4485640"/>
            <a:ext cx="107823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3888740" y="3535045"/>
            <a:ext cx="125730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3023235" y="3523615"/>
            <a:ext cx="50927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flipH="1">
            <a:off x="3495040" y="3535045"/>
            <a:ext cx="424180" cy="15367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3324225" y="3822700"/>
            <a:ext cx="614680" cy="364490"/>
          </a:xfrm>
          <a:prstGeom prst="rect">
            <a:avLst/>
          </a:prstGeom>
          <a:solidFill>
            <a:schemeClr val="bg1"/>
          </a:solid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8" name="直接连接符 137"/>
          <p:cNvCxnSpPr/>
          <p:nvPr/>
        </p:nvCxnSpPr>
        <p:spPr>
          <a:xfrm>
            <a:off x="3705225" y="3585845"/>
            <a:ext cx="4445" cy="240030"/>
          </a:xfrm>
          <a:prstGeom prst="line">
            <a:avLst/>
          </a:prstGeom>
          <a:ln w="12700" cmpd="sng">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090160" y="3900170"/>
            <a:ext cx="0" cy="21145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flipV="1">
            <a:off x="5090160" y="4006215"/>
            <a:ext cx="476885" cy="635"/>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5146040" y="3535045"/>
            <a:ext cx="424180" cy="15367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424805" y="3587115"/>
            <a:ext cx="4445" cy="240030"/>
          </a:xfrm>
          <a:prstGeom prst="line">
            <a:avLst/>
          </a:prstGeom>
          <a:ln w="12700" cmpd="sng">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460750" y="4187190"/>
            <a:ext cx="0" cy="31623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789045" y="4191000"/>
            <a:ext cx="0" cy="31623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3789045" y="4485640"/>
            <a:ext cx="127190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a:off x="5061585" y="4191000"/>
            <a:ext cx="0" cy="31623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241290" y="4170680"/>
            <a:ext cx="0" cy="87503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a:off x="5569585" y="4191000"/>
            <a:ext cx="0" cy="64135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a:off x="5907405" y="3540125"/>
            <a:ext cx="0" cy="98615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424805" y="4967605"/>
            <a:ext cx="4550410" cy="381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6597015" y="3822700"/>
            <a:ext cx="614680" cy="364490"/>
          </a:xfrm>
          <a:prstGeom prst="rect">
            <a:avLst/>
          </a:prstGeom>
          <a:solidFill>
            <a:schemeClr val="bg1"/>
          </a:solid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7" name="对象 26">
            <a:hlinkClick r:id="" action="ppaction://ole?verb=0"/>
          </p:cNvPr>
          <p:cNvGraphicFramePr>
            <a:graphicFrameLocks noChangeAspect="1"/>
          </p:cNvGraphicFramePr>
          <p:nvPr/>
        </p:nvGraphicFramePr>
        <p:xfrm>
          <a:off x="3531870" y="3882390"/>
          <a:ext cx="214630" cy="252730"/>
        </p:xfrm>
        <a:graphic>
          <a:graphicData uri="http://schemas.openxmlformats.org/presentationml/2006/ole">
            <mc:AlternateContent xmlns:mc="http://schemas.openxmlformats.org/markup-compatibility/2006">
              <mc:Choice xmlns:v="urn:schemas-microsoft-com:vml" Requires="v">
                <p:oleObj spid="_x0000_s1031" name="" r:id="rId1" imgW="127000" imgH="165100" progId="Equation.KSEE3">
                  <p:embed/>
                </p:oleObj>
              </mc:Choice>
              <mc:Fallback>
                <p:oleObj name="" r:id="rId1" imgW="127000" imgH="165100" progId="Equation.KSEE3">
                  <p:embed/>
                  <p:pic>
                    <p:nvPicPr>
                      <p:cNvPr id="0" name="图片 1024"/>
                      <p:cNvPicPr/>
                      <p:nvPr/>
                    </p:nvPicPr>
                    <p:blipFill>
                      <a:blip r:embed="rId2"/>
                      <a:stretch>
                        <a:fillRect/>
                      </a:stretch>
                    </p:blipFill>
                    <p:spPr>
                      <a:xfrm>
                        <a:off x="3531870" y="3882390"/>
                        <a:ext cx="214630" cy="252730"/>
                      </a:xfrm>
                      <a:prstGeom prst="rect">
                        <a:avLst/>
                      </a:prstGeom>
                    </p:spPr>
                  </p:pic>
                </p:oleObj>
              </mc:Fallback>
            </mc:AlternateContent>
          </a:graphicData>
        </a:graphic>
      </p:graphicFrame>
      <p:graphicFrame>
        <p:nvGraphicFramePr>
          <p:cNvPr id="28" name="对象 27">
            <a:hlinkClick r:id="" action="ppaction://ole?verb=0"/>
          </p:cNvPr>
          <p:cNvGraphicFramePr>
            <a:graphicFrameLocks noChangeAspect="1"/>
          </p:cNvGraphicFramePr>
          <p:nvPr/>
        </p:nvGraphicFramePr>
        <p:xfrm>
          <a:off x="6781800" y="3847465"/>
          <a:ext cx="430530" cy="346710"/>
        </p:xfrm>
        <a:graphic>
          <a:graphicData uri="http://schemas.openxmlformats.org/presentationml/2006/ole">
            <mc:AlternateContent xmlns:mc="http://schemas.openxmlformats.org/markup-compatibility/2006">
              <mc:Choice xmlns:v="urn:schemas-microsoft-com:vml" Requires="v">
                <p:oleObj spid="_x0000_s1032" name="" r:id="rId3" imgW="88265" imgH="152400" progId="Equation.KSEE3">
                  <p:embed/>
                </p:oleObj>
              </mc:Choice>
              <mc:Fallback>
                <p:oleObj name="" r:id="rId3" imgW="88265" imgH="152400" progId="Equation.KSEE3">
                  <p:embed/>
                  <p:pic>
                    <p:nvPicPr>
                      <p:cNvPr id="0" name="图片 1025"/>
                      <p:cNvPicPr/>
                      <p:nvPr/>
                    </p:nvPicPr>
                    <p:blipFill>
                      <a:blip r:embed="rId4"/>
                      <a:stretch>
                        <a:fillRect/>
                      </a:stretch>
                    </p:blipFill>
                    <p:spPr>
                      <a:xfrm>
                        <a:off x="6781800" y="3847465"/>
                        <a:ext cx="430530" cy="346710"/>
                      </a:xfrm>
                      <a:prstGeom prst="rect">
                        <a:avLst/>
                      </a:prstGeom>
                    </p:spPr>
                  </p:pic>
                </p:oleObj>
              </mc:Fallback>
            </mc:AlternateContent>
          </a:graphicData>
        </a:graphic>
      </p:graphicFrame>
      <p:sp>
        <p:nvSpPr>
          <p:cNvPr id="30" name="矩形 29"/>
          <p:cNvSpPr/>
          <p:nvPr/>
        </p:nvSpPr>
        <p:spPr>
          <a:xfrm>
            <a:off x="8070850" y="3809365"/>
            <a:ext cx="614680" cy="364490"/>
          </a:xfrm>
          <a:prstGeom prst="rect">
            <a:avLst/>
          </a:prstGeom>
          <a:solidFill>
            <a:schemeClr val="bg1"/>
          </a:solid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8082915" y="3982085"/>
            <a:ext cx="179705" cy="182880"/>
          </a:xfrm>
          <a:prstGeom prst="rect">
            <a:avLst/>
          </a:prstGeom>
          <a:solidFill>
            <a:schemeClr val="bg1"/>
          </a:solid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9511665" y="2697480"/>
            <a:ext cx="421640" cy="374015"/>
          </a:xfrm>
          <a:prstGeom prst="ellipse">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5525135" y="3535045"/>
            <a:ext cx="40576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5907405" y="4503420"/>
            <a:ext cx="79629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6703695" y="4164330"/>
            <a:ext cx="0" cy="34290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229985" y="3488690"/>
            <a:ext cx="50927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7468870" y="3516630"/>
            <a:ext cx="10160" cy="102806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7085965" y="3488690"/>
            <a:ext cx="40576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7468870" y="4525645"/>
            <a:ext cx="79629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264525" y="4186555"/>
            <a:ext cx="0" cy="34290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8515985" y="4164330"/>
            <a:ext cx="0" cy="34290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515985" y="4485640"/>
            <a:ext cx="69977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9215755" y="2699385"/>
            <a:ext cx="0" cy="178625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flipH="1">
            <a:off x="2983865" y="2705100"/>
            <a:ext cx="6241415" cy="0"/>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2771775" y="3221355"/>
            <a:ext cx="307340" cy="368300"/>
          </a:xfrm>
          <a:prstGeom prst="rect">
            <a:avLst/>
          </a:prstGeom>
          <a:noFill/>
        </p:spPr>
        <p:txBody>
          <a:bodyPr wrap="square" rtlCol="0">
            <a:spAutoFit/>
          </a:bodyPr>
          <a:lstStyle/>
          <a:p>
            <a:r>
              <a:rPr lang="en-US" altLang="zh-CN"/>
              <a:t>+</a:t>
            </a:r>
            <a:endParaRPr lang="en-US" altLang="zh-CN"/>
          </a:p>
        </p:txBody>
      </p:sp>
      <p:sp>
        <p:nvSpPr>
          <p:cNvPr id="53" name="文本框 52"/>
          <p:cNvSpPr txBox="1"/>
          <p:nvPr/>
        </p:nvSpPr>
        <p:spPr>
          <a:xfrm>
            <a:off x="2771775" y="3764280"/>
            <a:ext cx="551815" cy="368300"/>
          </a:xfrm>
          <a:prstGeom prst="rect">
            <a:avLst/>
          </a:prstGeom>
          <a:noFill/>
        </p:spPr>
        <p:txBody>
          <a:bodyPr wrap="square" rtlCol="0">
            <a:spAutoFit/>
          </a:bodyPr>
          <a:lstStyle/>
          <a:p>
            <a:r>
              <a:rPr lang="en-US" altLang="zh-CN" b="1"/>
              <a:t>KA</a:t>
            </a:r>
            <a:endParaRPr lang="en-US" altLang="zh-CN" b="1"/>
          </a:p>
        </p:txBody>
      </p:sp>
      <p:sp>
        <p:nvSpPr>
          <p:cNvPr id="54" name="文本框 53"/>
          <p:cNvSpPr txBox="1"/>
          <p:nvPr/>
        </p:nvSpPr>
        <p:spPr>
          <a:xfrm>
            <a:off x="4241165" y="4061460"/>
            <a:ext cx="695960" cy="368300"/>
          </a:xfrm>
          <a:prstGeom prst="rect">
            <a:avLst/>
          </a:prstGeom>
          <a:noFill/>
        </p:spPr>
        <p:txBody>
          <a:bodyPr wrap="square" rtlCol="0">
            <a:spAutoFit/>
          </a:bodyPr>
          <a:lstStyle/>
          <a:p>
            <a:r>
              <a:rPr lang="en-US" altLang="zh-CN" b="1"/>
              <a:t>KW</a:t>
            </a:r>
            <a:endParaRPr lang="en-US" altLang="zh-CN" b="1"/>
          </a:p>
        </p:txBody>
      </p:sp>
      <p:sp>
        <p:nvSpPr>
          <p:cNvPr id="55" name="文本框 54"/>
          <p:cNvSpPr txBox="1"/>
          <p:nvPr/>
        </p:nvSpPr>
        <p:spPr>
          <a:xfrm>
            <a:off x="6101080" y="4071620"/>
            <a:ext cx="495935" cy="368300"/>
          </a:xfrm>
          <a:prstGeom prst="rect">
            <a:avLst/>
          </a:prstGeom>
          <a:noFill/>
        </p:spPr>
        <p:txBody>
          <a:bodyPr wrap="square" rtlCol="0">
            <a:spAutoFit/>
          </a:bodyPr>
          <a:lstStyle/>
          <a:p>
            <a:r>
              <a:rPr lang="en-US" altLang="zh-CN" b="1"/>
              <a:t>KT</a:t>
            </a:r>
            <a:endParaRPr lang="en-US" altLang="zh-CN" b="1"/>
          </a:p>
        </p:txBody>
      </p:sp>
      <p:cxnSp>
        <p:nvCxnSpPr>
          <p:cNvPr id="56" name="直接连接符 55"/>
          <p:cNvCxnSpPr/>
          <p:nvPr/>
        </p:nvCxnSpPr>
        <p:spPr>
          <a:xfrm>
            <a:off x="5429250" y="4194175"/>
            <a:ext cx="0" cy="77597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5567045" y="4820920"/>
            <a:ext cx="4060190" cy="44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7085965" y="4202430"/>
            <a:ext cx="0" cy="34290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6196330" y="3119120"/>
            <a:ext cx="307340" cy="368300"/>
          </a:xfrm>
          <a:prstGeom prst="rect">
            <a:avLst/>
          </a:prstGeom>
          <a:noFill/>
        </p:spPr>
        <p:txBody>
          <a:bodyPr wrap="square" rtlCol="0">
            <a:spAutoFit/>
          </a:bodyPr>
          <a:lstStyle/>
          <a:p>
            <a:r>
              <a:rPr lang="en-US" altLang="zh-CN"/>
              <a:t>+</a:t>
            </a:r>
            <a:endParaRPr lang="en-US" altLang="zh-CN"/>
          </a:p>
        </p:txBody>
      </p:sp>
      <p:grpSp>
        <p:nvGrpSpPr>
          <p:cNvPr id="3" name="组合 2"/>
          <p:cNvGrpSpPr/>
          <p:nvPr/>
        </p:nvGrpSpPr>
        <p:grpSpPr>
          <a:xfrm>
            <a:off x="6710045" y="3398520"/>
            <a:ext cx="424180" cy="346075"/>
            <a:chOff x="7223" y="4068"/>
            <a:chExt cx="718" cy="750"/>
          </a:xfrm>
        </p:grpSpPr>
        <p:grpSp>
          <p:nvGrpSpPr>
            <p:cNvPr id="88" name="组合 87"/>
            <p:cNvGrpSpPr/>
            <p:nvPr/>
          </p:nvGrpSpPr>
          <p:grpSpPr>
            <a:xfrm>
              <a:off x="7223" y="4247"/>
              <a:ext cx="718" cy="505"/>
              <a:chOff x="10038" y="5392"/>
              <a:chExt cx="718" cy="505"/>
            </a:xfrm>
          </p:grpSpPr>
          <p:cxnSp>
            <p:nvCxnSpPr>
              <p:cNvPr id="37" name="直接连接符 36"/>
              <p:cNvCxnSpPr/>
              <p:nvPr/>
            </p:nvCxnSpPr>
            <p:spPr>
              <a:xfrm flipH="1">
                <a:off x="10038" y="5392"/>
                <a:ext cx="718" cy="333"/>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10294" y="5603"/>
                <a:ext cx="11" cy="29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10524" y="5441"/>
                <a:ext cx="0" cy="436"/>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2" name="弧形 61"/>
            <p:cNvSpPr/>
            <p:nvPr/>
          </p:nvSpPr>
          <p:spPr>
            <a:xfrm rot="7980000">
              <a:off x="7220" y="4138"/>
              <a:ext cx="750" cy="611"/>
            </a:xfrm>
            <a:prstGeom prst="arc">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cxnSp>
        <p:nvCxnSpPr>
          <p:cNvPr id="63" name="直接连接符 62"/>
          <p:cNvCxnSpPr/>
          <p:nvPr/>
        </p:nvCxnSpPr>
        <p:spPr>
          <a:xfrm>
            <a:off x="7710805" y="3489960"/>
            <a:ext cx="50927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8220075" y="3493770"/>
            <a:ext cx="424180" cy="15367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8610600" y="3489960"/>
            <a:ext cx="20066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p:nvPr/>
        </p:nvCxnSpPr>
        <p:spPr>
          <a:xfrm flipV="1">
            <a:off x="8812530" y="3035300"/>
            <a:ext cx="0" cy="468630"/>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67" name="文本框 66"/>
          <p:cNvSpPr txBox="1"/>
          <p:nvPr/>
        </p:nvSpPr>
        <p:spPr>
          <a:xfrm>
            <a:off x="7574915" y="4111625"/>
            <a:ext cx="495935" cy="368300"/>
          </a:xfrm>
          <a:prstGeom prst="rect">
            <a:avLst/>
          </a:prstGeom>
          <a:noFill/>
        </p:spPr>
        <p:txBody>
          <a:bodyPr wrap="square" rtlCol="0">
            <a:spAutoFit/>
          </a:bodyPr>
          <a:lstStyle/>
          <a:p>
            <a:r>
              <a:rPr lang="en-US" altLang="zh-CN" b="1"/>
              <a:t>KS</a:t>
            </a:r>
            <a:endParaRPr lang="en-US" altLang="zh-CN" b="1"/>
          </a:p>
        </p:txBody>
      </p:sp>
      <p:sp>
        <p:nvSpPr>
          <p:cNvPr id="68" name="文本框 67"/>
          <p:cNvSpPr txBox="1"/>
          <p:nvPr/>
        </p:nvSpPr>
        <p:spPr>
          <a:xfrm>
            <a:off x="7764145" y="3084195"/>
            <a:ext cx="307340" cy="368300"/>
          </a:xfrm>
          <a:prstGeom prst="rect">
            <a:avLst/>
          </a:prstGeom>
          <a:noFill/>
        </p:spPr>
        <p:txBody>
          <a:bodyPr wrap="square" rtlCol="0">
            <a:spAutoFit/>
          </a:bodyPr>
          <a:lstStyle/>
          <a:p>
            <a:r>
              <a:rPr lang="en-US" altLang="zh-CN"/>
              <a:t>+</a:t>
            </a:r>
            <a:endParaRPr lang="en-US" altLang="zh-CN"/>
          </a:p>
        </p:txBody>
      </p:sp>
      <p:sp>
        <p:nvSpPr>
          <p:cNvPr id="69" name="文本框 68"/>
          <p:cNvSpPr txBox="1"/>
          <p:nvPr/>
        </p:nvSpPr>
        <p:spPr>
          <a:xfrm>
            <a:off x="7085965" y="4413250"/>
            <a:ext cx="307340" cy="368300"/>
          </a:xfrm>
          <a:prstGeom prst="rect">
            <a:avLst/>
          </a:prstGeom>
          <a:noFill/>
        </p:spPr>
        <p:txBody>
          <a:bodyPr wrap="square" rtlCol="0">
            <a:spAutoFit/>
          </a:bodyPr>
          <a:lstStyle/>
          <a:p>
            <a:r>
              <a:rPr lang="en-US" altLang="zh-CN"/>
              <a:t>-</a:t>
            </a:r>
            <a:endParaRPr lang="en-US" altLang="zh-CN"/>
          </a:p>
        </p:txBody>
      </p:sp>
      <p:cxnSp>
        <p:nvCxnSpPr>
          <p:cNvPr id="70" name="直接连接符 69"/>
          <p:cNvCxnSpPr/>
          <p:nvPr/>
        </p:nvCxnSpPr>
        <p:spPr>
          <a:xfrm>
            <a:off x="8430260" y="3274060"/>
            <a:ext cx="4445" cy="499745"/>
          </a:xfrm>
          <a:prstGeom prst="line">
            <a:avLst/>
          </a:prstGeom>
          <a:ln w="28575" cmpd="sng">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1" name="等腰三角形 70"/>
          <p:cNvSpPr/>
          <p:nvPr/>
        </p:nvSpPr>
        <p:spPr>
          <a:xfrm rot="16200000">
            <a:off x="8285480" y="3310890"/>
            <a:ext cx="161290" cy="127635"/>
          </a:xfrm>
          <a:prstGeom prst="triangle">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9511665" y="2451735"/>
            <a:ext cx="421640" cy="374015"/>
          </a:xfrm>
          <a:prstGeom prst="ellipse">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3" name="直接连接符 72"/>
          <p:cNvCxnSpPr/>
          <p:nvPr/>
        </p:nvCxnSpPr>
        <p:spPr>
          <a:xfrm>
            <a:off x="1876425" y="2138045"/>
            <a:ext cx="803084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72" idx="0"/>
          </p:cNvCxnSpPr>
          <p:nvPr/>
        </p:nvCxnSpPr>
        <p:spPr>
          <a:xfrm>
            <a:off x="9719310" y="2138045"/>
            <a:ext cx="3810" cy="313690"/>
          </a:xfrm>
          <a:prstGeom prst="line">
            <a:avLst/>
          </a:prstGeom>
        </p:spPr>
        <p:style>
          <a:lnRef idx="3">
            <a:schemeClr val="dk1"/>
          </a:lnRef>
          <a:fillRef idx="0">
            <a:schemeClr val="dk1"/>
          </a:fillRef>
          <a:effectRef idx="2">
            <a:schemeClr val="dk1"/>
          </a:effectRef>
          <a:fontRef idx="minor">
            <a:schemeClr val="tx1"/>
          </a:fontRef>
        </p:style>
      </p:cxnSp>
      <p:cxnSp>
        <p:nvCxnSpPr>
          <p:cNvPr id="75" name="直接连接符 74"/>
          <p:cNvCxnSpPr>
            <a:stCxn id="32" idx="3"/>
          </p:cNvCxnSpPr>
          <p:nvPr/>
        </p:nvCxnSpPr>
        <p:spPr>
          <a:xfrm>
            <a:off x="9573260" y="3016250"/>
            <a:ext cx="53975" cy="1801495"/>
          </a:xfrm>
          <a:prstGeom prst="line">
            <a:avLst/>
          </a:prstGeom>
        </p:spPr>
        <p:style>
          <a:lnRef idx="3">
            <a:schemeClr val="dk1"/>
          </a:lnRef>
          <a:fillRef idx="0">
            <a:schemeClr val="dk1"/>
          </a:fillRef>
          <a:effectRef idx="2">
            <a:schemeClr val="dk1"/>
          </a:effectRef>
          <a:fontRef idx="minor">
            <a:schemeClr val="tx1"/>
          </a:fontRef>
        </p:style>
      </p:cxnSp>
      <p:cxnSp>
        <p:nvCxnSpPr>
          <p:cNvPr id="76" name="直接连接符 75"/>
          <p:cNvCxnSpPr/>
          <p:nvPr/>
        </p:nvCxnSpPr>
        <p:spPr>
          <a:xfrm>
            <a:off x="9907905" y="2983230"/>
            <a:ext cx="59690" cy="1988185"/>
          </a:xfrm>
          <a:prstGeom prst="line">
            <a:avLst/>
          </a:prstGeom>
        </p:spPr>
        <p:style>
          <a:lnRef idx="3">
            <a:schemeClr val="dk1"/>
          </a:lnRef>
          <a:fillRef idx="0">
            <a:schemeClr val="dk1"/>
          </a:fillRef>
          <a:effectRef idx="2">
            <a:schemeClr val="dk1"/>
          </a:effectRef>
          <a:fontRef idx="minor">
            <a:schemeClr val="tx1"/>
          </a:fontRef>
        </p:style>
      </p:cxnSp>
      <p:sp>
        <p:nvSpPr>
          <p:cNvPr id="77" name="文本框 76"/>
          <p:cNvSpPr txBox="1"/>
          <p:nvPr/>
        </p:nvSpPr>
        <p:spPr>
          <a:xfrm>
            <a:off x="10309225" y="2519680"/>
            <a:ext cx="495935" cy="368300"/>
          </a:xfrm>
          <a:prstGeom prst="rect">
            <a:avLst/>
          </a:prstGeom>
          <a:noFill/>
        </p:spPr>
        <p:txBody>
          <a:bodyPr wrap="square" rtlCol="0">
            <a:spAutoFit/>
          </a:bodyPr>
          <a:lstStyle/>
          <a:p>
            <a:r>
              <a:rPr lang="en-US" altLang="zh-CN" b="1"/>
              <a:t>TV</a:t>
            </a:r>
            <a:endParaRPr lang="en-US" altLang="zh-CN" b="1"/>
          </a:p>
        </p:txBody>
      </p:sp>
      <p:cxnSp>
        <p:nvCxnSpPr>
          <p:cNvPr id="78" name="直接连接符 77"/>
          <p:cNvCxnSpPr/>
          <p:nvPr/>
        </p:nvCxnSpPr>
        <p:spPr>
          <a:xfrm>
            <a:off x="3079115" y="5045710"/>
            <a:ext cx="0" cy="31623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2868930" y="5362575"/>
            <a:ext cx="38163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2939415" y="5431155"/>
            <a:ext cx="22288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2983865" y="5502910"/>
            <a:ext cx="12954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82" name="文本框 81"/>
          <p:cNvSpPr txBox="1"/>
          <p:nvPr/>
        </p:nvSpPr>
        <p:spPr>
          <a:xfrm>
            <a:off x="8353425" y="2827020"/>
            <a:ext cx="683260" cy="368300"/>
          </a:xfrm>
          <a:prstGeom prst="rect">
            <a:avLst/>
          </a:prstGeom>
          <a:noFill/>
        </p:spPr>
        <p:txBody>
          <a:bodyPr wrap="square" rtlCol="0">
            <a:spAutoFit/>
          </a:bodyPr>
          <a:lstStyle/>
          <a:p>
            <a:r>
              <a:rPr lang="zh-CN" altLang="en-US"/>
              <a:t>信号</a:t>
            </a:r>
            <a:endParaRPr lang="zh-CN" altLang="en-US"/>
          </a:p>
        </p:txBody>
      </p:sp>
      <p:cxnSp>
        <p:nvCxnSpPr>
          <p:cNvPr id="83" name="直接连接符 82"/>
          <p:cNvCxnSpPr/>
          <p:nvPr/>
        </p:nvCxnSpPr>
        <p:spPr>
          <a:xfrm>
            <a:off x="2375535" y="2447290"/>
            <a:ext cx="4445" cy="51625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3534410" y="3523615"/>
            <a:ext cx="50927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5074285" y="3535045"/>
            <a:ext cx="50927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6610350" y="3481070"/>
            <a:ext cx="50927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8134985" y="3488690"/>
            <a:ext cx="50927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2005965" y="5445760"/>
            <a:ext cx="8303260" cy="368300"/>
          </a:xfrm>
          <a:prstGeom prst="rect">
            <a:avLst/>
          </a:prstGeom>
          <a:noFill/>
        </p:spPr>
        <p:txBody>
          <a:bodyPr wrap="square" rtlCol="0">
            <a:spAutoFit/>
          </a:bodyPr>
          <a:lstStyle/>
          <a:p>
            <a:pPr algn="ctr"/>
            <a:r>
              <a:rPr lang="zh-CN" altLang="en-US">
                <a:solidFill>
                  <a:schemeClr val="tx1"/>
                </a:solidFill>
                <a:effectLst>
                  <a:outerShdw blurRad="38100" dist="19050" dir="2700000" algn="tl" rotWithShape="0">
                    <a:schemeClr val="dk1">
                      <a:alpha val="40000"/>
                    </a:schemeClr>
                  </a:outerShdw>
                </a:effectLst>
              </a:rPr>
              <a:t>图</a:t>
            </a:r>
            <a:r>
              <a:rPr lang="en-US" altLang="zh-CN">
                <a:solidFill>
                  <a:schemeClr val="tx1"/>
                </a:solidFill>
                <a:effectLst>
                  <a:outerShdw blurRad="38100" dist="19050" dir="2700000" algn="tl" rotWithShape="0">
                    <a:schemeClr val="dk1">
                      <a:alpha val="40000"/>
                    </a:schemeClr>
                  </a:outerShdw>
                </a:effectLst>
              </a:rPr>
              <a:t>1 </a:t>
            </a:r>
            <a:r>
              <a:rPr lang="zh-CN" altLang="en-US">
                <a:solidFill>
                  <a:schemeClr val="tx1"/>
                </a:solidFill>
                <a:effectLst>
                  <a:outerShdw blurRad="38100" dist="19050" dir="2700000" algn="tl" rotWithShape="0">
                    <a:schemeClr val="dk1">
                      <a:alpha val="40000"/>
                    </a:schemeClr>
                  </a:outerShdw>
                </a:effectLst>
              </a:rPr>
              <a:t>方向电流保护单相原理图</a:t>
            </a:r>
            <a:endParaRPr lang="zh-CN" altLang="en-US">
              <a:solidFill>
                <a:schemeClr val="tx1"/>
              </a:solidFill>
              <a:effectLst>
                <a:outerShdw blurRad="38100" dist="19050" dir="2700000" algn="tl" rotWithShape="0">
                  <a:schemeClr val="dk1">
                    <a:alpha val="40000"/>
                  </a:schemeClr>
                </a:outerShdw>
              </a:effectLst>
            </a:endParaRPr>
          </a:p>
        </p:txBody>
      </p:sp>
      <p:pic>
        <p:nvPicPr>
          <p:cNvPr id="6" name="图片 5"/>
          <p:cNvPicPr>
            <a:picLocks noChangeAspect="1"/>
          </p:cNvPicPr>
          <p:nvPr/>
        </p:nvPicPr>
        <p:blipFill>
          <a:blip r:embed="rId5"/>
          <a:stretch>
            <a:fillRect/>
          </a:stretch>
        </p:blipFill>
        <p:spPr>
          <a:xfrm>
            <a:off x="9446895" y="5181600"/>
            <a:ext cx="2743200" cy="1676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838200" y="476250"/>
            <a:ext cx="10676255" cy="5169535"/>
          </a:xfrm>
          <a:prstGeom prst="rect">
            <a:avLst/>
          </a:prstGeom>
          <a:noFill/>
        </p:spPr>
        <p:txBody>
          <a:bodyPr wrap="square" rtlCol="0" anchor="t">
            <a:spAutoFit/>
          </a:bodyPr>
          <a:p>
            <a:pPr fontAlgn="auto">
              <a:lnSpc>
                <a:spcPct val="150000"/>
              </a:lnSpc>
            </a:pPr>
            <a:r>
              <a:rPr lang="en-US" altLang="zh-CN" sz="2000">
                <a:latin typeface="宋体" panose="02010600030101010101" pitchFamily="2" charset="-122"/>
                <a:ea typeface="宋体" panose="02010600030101010101" pitchFamily="2" charset="-122"/>
                <a:sym typeface="+mn-ea"/>
              </a:rPr>
              <a:t>    </a:t>
            </a:r>
            <a:r>
              <a:rPr lang="zh-CN" altLang="zh-CN" sz="20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应当指出，在双侧电源线路上，并不是所有过流保护装置中都需要装设功率方向元件，只有在仅靠时限不能满足动作选择性时，才需要装设功率方向元件。</a:t>
            </a:r>
            <a:endParaRPr lang="zh-CN" altLang="zh-CN" sz="20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endParaRPr>
          </a:p>
          <a:p>
            <a:pPr fontAlgn="auto">
              <a:lnSpc>
                <a:spcPct val="150000"/>
              </a:lnSpc>
            </a:pPr>
            <a:r>
              <a:rPr lang="en-US" altLang="zh-CN" sz="20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    </a:t>
            </a:r>
            <a:r>
              <a:rPr lang="zh-CN" altLang="en-US" sz="20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无时限电流速断保护在原理上用于双侧电源线路时，其动作电流要按同时躲过线路首端和末端短路的最大短路电流，才能保证动作的选择性。</a:t>
            </a:r>
            <a:endParaRPr lang="zh-CN" altLang="en-US" sz="20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endParaRPr>
          </a:p>
          <a:p>
            <a:pPr fontAlgn="auto">
              <a:lnSpc>
                <a:spcPct val="150000"/>
              </a:lnSpc>
            </a:pPr>
            <a:r>
              <a:rPr lang="zh-CN" altLang="en-US" sz="20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    但是，由于线路两侧电源的容量和系统阻抗不同，当线路发生短路时，两侧电源供给的短路电流大小并不相同，甚至数值相差较大，这时安装在小电源一侧的电流速断保护范围就不能满足灵敏度的要求，甚至可能没有保护范围。在这种情况下，小电源一侧需要采用方向电流速断保护。</a:t>
            </a:r>
            <a:endParaRPr lang="zh-CN" altLang="en-US" sz="2000">
              <a:solidFill>
                <a:schemeClr val="tx1"/>
              </a:solidFill>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endParaRPr>
          </a:p>
          <a:p>
            <a:pPr fontAlgn="auto">
              <a:lnSpc>
                <a:spcPct val="150000"/>
              </a:lnSpc>
            </a:pPr>
            <a:r>
              <a:rPr lang="en-US" altLang="zh-CN" sz="20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    </a:t>
            </a:r>
            <a:r>
              <a:rPr lang="zh-CN" altLang="en-US" sz="20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rPr>
              <a:t>当保护后发生短路时利用功率方向元件闭锁，使保护只根据小电源一侧的短路功率方向来动作。因此，这时小电源侧方向电流速断保护只需要躲过线路末端短路时通过该保护的短路电流来鉴定即可，从而提高了保护的灵敏性，满足了保护的要求。</a:t>
            </a:r>
            <a:endParaRPr lang="zh-CN" altLang="en-US" sz="2000">
              <a:effectLst>
                <a:outerShdw blurRad="38100" dist="19050" dir="2700000" algn="tl" rotWithShape="0">
                  <a:schemeClr val="dk1">
                    <a:alpha val="40000"/>
                  </a:schemeClr>
                </a:outerShdw>
              </a:effectLst>
              <a:latin typeface="宋体" panose="02010600030101010101" pitchFamily="2" charset="-122"/>
              <a:ea typeface="宋体" panose="02010600030101010101" pitchFamily="2" charset="-122"/>
              <a:sym typeface="+mn-ea"/>
            </a:endParaRPr>
          </a:p>
        </p:txBody>
      </p:sp>
    </p:spTree>
  </p:cSld>
  <p:clrMapOvr>
    <a:masterClrMapping/>
  </p:clrMapOvr>
</p:sld>
</file>

<file path=ppt/tags/tag1.xml><?xml version="1.0" encoding="utf-8"?>
<p:tagLst xmlns:p="http://schemas.openxmlformats.org/presentationml/2006/main">
  <p:tag name="commondata" val="eyJoZGlkIjoiNDI1NGQ4MDY4NjMxYWVlMzc3ODM2NDE0MmU1ODUxYzYifQ=="/>
</p:tagLst>
</file>

<file path=ppt/theme/theme1.xml><?xml version="1.0" encoding="utf-8"?>
<a:theme xmlns:a="http://schemas.openxmlformats.org/drawingml/2006/main" name="节段1--继电保护的任务和组成">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4160</Words>
  <Application>WPS 演示</Application>
  <PresentationFormat>自定义</PresentationFormat>
  <Paragraphs>475</Paragraphs>
  <Slides>21</Slides>
  <Notes>1</Notes>
  <HiddenSlides>0</HiddenSlides>
  <MMClips>0</MMClips>
  <ScaleCrop>false</ScaleCrop>
  <HeadingPairs>
    <vt:vector size="8" baseType="variant">
      <vt:variant>
        <vt:lpstr>已用的字体</vt:lpstr>
      </vt:variant>
      <vt:variant>
        <vt:i4>15</vt:i4>
      </vt:variant>
      <vt:variant>
        <vt:lpstr>主题</vt:lpstr>
      </vt:variant>
      <vt:variant>
        <vt:i4>1</vt:i4>
      </vt:variant>
      <vt:variant>
        <vt:lpstr>嵌入 OLE 服务器</vt:lpstr>
      </vt:variant>
      <vt:variant>
        <vt:i4>29</vt:i4>
      </vt:variant>
      <vt:variant>
        <vt:lpstr>幻灯片标题</vt:lpstr>
      </vt:variant>
      <vt:variant>
        <vt:i4>21</vt:i4>
      </vt:variant>
    </vt:vector>
  </HeadingPairs>
  <TitlesOfParts>
    <vt:vector size="66" baseType="lpstr">
      <vt:lpstr>Arial</vt:lpstr>
      <vt:lpstr>宋体</vt:lpstr>
      <vt:lpstr>Wingdings</vt:lpstr>
      <vt:lpstr>Copperplate Gothic Bold</vt:lpstr>
      <vt:lpstr>微软雅黑</vt:lpstr>
      <vt:lpstr>华文楷体</vt:lpstr>
      <vt:lpstr>Times New Roman</vt:lpstr>
      <vt:lpstr>楷体</vt:lpstr>
      <vt:lpstr>方正大黑简体</vt:lpstr>
      <vt:lpstr>黑体</vt:lpstr>
      <vt:lpstr>隶书</vt:lpstr>
      <vt:lpstr>Arial Unicode MS</vt:lpstr>
      <vt:lpstr>Calibri</vt:lpstr>
      <vt:lpstr>Segoe Print</vt:lpstr>
      <vt:lpstr>仿宋</vt:lpstr>
      <vt:lpstr>节段1--继电保护的任务和组成</vt:lpstr>
      <vt:lpstr>Visio.Drawing.11</vt:lpstr>
      <vt:lpstr>Equation.KSEE3</vt:lpstr>
      <vt:lpstr>Equation.DSMT4</vt:lpstr>
      <vt:lpstr>Equation.KSEE3</vt:lpstr>
      <vt:lpstr>Equation.KSEE3</vt:lpstr>
      <vt:lpstr>Equation.KSEE3</vt:lpstr>
      <vt:lpstr>Equation.KSEE3</vt:lpstr>
      <vt:lpstr>Equation.KSEE3</vt:lpstr>
      <vt:lpstr>Equation.KSEE3</vt:lpstr>
      <vt:lpstr>Equation.KSEE3</vt:lpstr>
      <vt:lpstr>Equation.KSEE3</vt:lpstr>
      <vt:lpstr>Visio.Drawing.11</vt:lpstr>
      <vt:lpstr>Equation.KSEE3</vt:lpstr>
      <vt:lpstr>Equation.KSEE3</vt:lpstr>
      <vt:lpstr>Equation.DSMT4</vt:lpstr>
      <vt:lpstr>Equation.DSMT4</vt:lpstr>
      <vt:lpstr>Equation.DSMT4</vt:lpstr>
      <vt:lpstr>Visio.Drawing.11</vt:lpstr>
      <vt:lpstr>Equation.DSMT4</vt:lpstr>
      <vt:lpstr>Equation.DSMT4</vt:lpstr>
      <vt:lpstr>Equation.DSMT4</vt:lpstr>
      <vt:lpstr>Equation.DSMT4</vt:lpstr>
      <vt:lpstr>Visio.Drawing.11</vt:lpstr>
      <vt:lpstr>Visio.Drawing.11</vt:lpstr>
      <vt:lpstr>Equation.KSEE3</vt:lpstr>
      <vt:lpstr>Equation.KSEE3</vt:lpstr>
      <vt:lpstr>Visio.Drawing.11</vt:lpstr>
      <vt:lpstr>Visio.Drawing.11</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b4315844</cp:lastModifiedBy>
  <cp:revision>992</cp:revision>
  <dcterms:created xsi:type="dcterms:W3CDTF">2017-05-22T05:24:00Z</dcterms:created>
  <dcterms:modified xsi:type="dcterms:W3CDTF">2024-05-19T07:08:00Z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6AF4F7F05C514BD499B7AE4EAAA713BA_12</vt:lpwstr>
  </property>
</Properties>
</file>