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315" r:id="rId3"/>
    <p:sldId id="345" r:id="rId4"/>
    <p:sldId id="346" r:id="rId5"/>
    <p:sldId id="347" r:id="rId6"/>
    <p:sldId id="348" r:id="rId7"/>
    <p:sldId id="349" r:id="rId8"/>
    <p:sldId id="350" r:id="rId9"/>
    <p:sldId id="272" r:id="rId10"/>
    <p:sldId id="263" r:id="rId11"/>
    <p:sldId id="259" r:id="rId12"/>
    <p:sldId id="264" r:id="rId13"/>
    <p:sldId id="275" r:id="rId14"/>
    <p:sldId id="276" r:id="rId15"/>
    <p:sldId id="290" r:id="rId16"/>
    <p:sldId id="291" r:id="rId17"/>
    <p:sldId id="292" r:id="rId18"/>
    <p:sldId id="293" r:id="rId19"/>
    <p:sldId id="294" r:id="rId20"/>
    <p:sldId id="298" r:id="rId21"/>
    <p:sldId id="306" r:id="rId22"/>
    <p:sldId id="307" r:id="rId24"/>
    <p:sldId id="308" r:id="rId25"/>
    <p:sldId id="309" r:id="rId26"/>
    <p:sldId id="310" r:id="rId27"/>
    <p:sldId id="311" r:id="rId28"/>
    <p:sldId id="312" r:id="rId29"/>
    <p:sldId id="313" r:id="rId30"/>
    <p:sldId id="314" r:id="rId31"/>
    <p:sldId id="317" r:id="rId32"/>
    <p:sldId id="318" r:id="rId33"/>
    <p:sldId id="319" r:id="rId34"/>
    <p:sldId id="325" r:id="rId35"/>
    <p:sldId id="326" r:id="rId36"/>
    <p:sldId id="327" r:id="rId37"/>
    <p:sldId id="328" r:id="rId38"/>
    <p:sldId id="329" r:id="rId39"/>
    <p:sldId id="330" r:id="rId40"/>
    <p:sldId id="331" r:id="rId41"/>
    <p:sldId id="332" r:id="rId42"/>
    <p:sldId id="333" r:id="rId43"/>
    <p:sldId id="334" r:id="rId44"/>
    <p:sldId id="335" r:id="rId45"/>
    <p:sldId id="336" r:id="rId46"/>
    <p:sldId id="337" r:id="rId47"/>
    <p:sldId id="338" r:id="rId48"/>
    <p:sldId id="340" r:id="rId49"/>
    <p:sldId id="341" r:id="rId50"/>
    <p:sldId id="342" r:id="rId51"/>
    <p:sldId id="344" r:id="rId52"/>
    <p:sldId id="261" r:id="rId53"/>
  </p:sldIdLst>
  <p:sldSz cx="9144000" cy="5143500" type="screen16x9"/>
  <p:notesSz cx="6858000" cy="9144000"/>
  <p:custDataLst>
    <p:tags r:id="rId5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9045"/>
    <a:srgbClr val="054487"/>
    <a:srgbClr val="F8BB3D"/>
    <a:srgbClr val="0275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730" y="72"/>
      </p:cViewPr>
      <p:guideLst>
        <p:guide orient="horz" pos="1620"/>
        <p:guide pos="28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7" Type="http://schemas.openxmlformats.org/officeDocument/2006/relationships/tags" Target="tags/tag2.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7" Type="http://schemas.openxmlformats.org/officeDocument/2006/relationships/image" Target="../media/image20.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9" Type="http://schemas.openxmlformats.org/officeDocument/2006/relationships/image" Target="../media/image31.wmf"/><Relationship Id="rId8" Type="http://schemas.openxmlformats.org/officeDocument/2006/relationships/image" Target="../media/image30.wmf"/><Relationship Id="rId7" Type="http://schemas.openxmlformats.org/officeDocument/2006/relationships/image" Target="../media/image29.wmf"/><Relationship Id="rId6" Type="http://schemas.openxmlformats.org/officeDocument/2006/relationships/image" Target="../media/image28.wmf"/><Relationship Id="rId5" Type="http://schemas.openxmlformats.org/officeDocument/2006/relationships/image" Target="../media/image27.wmf"/><Relationship Id="rId4" Type="http://schemas.openxmlformats.org/officeDocument/2006/relationships/image" Target="../media/image26.wmf"/><Relationship Id="rId3" Type="http://schemas.openxmlformats.org/officeDocument/2006/relationships/image" Target="../media/image25.wmf"/><Relationship Id="rId2" Type="http://schemas.openxmlformats.org/officeDocument/2006/relationships/image" Target="../media/image24.wmf"/><Relationship Id="rId10" Type="http://schemas.openxmlformats.org/officeDocument/2006/relationships/image" Target="../media/image32.wmf"/><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42.wmf"/><Relationship Id="rId7" Type="http://schemas.openxmlformats.org/officeDocument/2006/relationships/image" Target="../media/image41.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6.vml.rels><?xml version="1.0" encoding="UTF-8" standalone="yes"?>
<Relationships xmlns="http://schemas.openxmlformats.org/package/2006/relationships"><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B29A97-8CC3-426A-9118-6F89AFC8A1D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A79DEB-BF62-4DDD-91AA-D211D40943F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8A79DEB-BF62-4DDD-91AA-D211D40943F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A3A2616-1F44-4775-AC64-93B2F4CD90A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FE3EB3F-D98D-49A6-AAA1-093F341E958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A3A2616-1F44-4775-AC64-93B2F4CD90A9}"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FE3EB3F-D98D-49A6-AAA1-093F341E958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17.wmf"/><Relationship Id="rId7" Type="http://schemas.openxmlformats.org/officeDocument/2006/relationships/oleObject" Target="../embeddings/oleObject4.bin"/><Relationship Id="rId6" Type="http://schemas.openxmlformats.org/officeDocument/2006/relationships/image" Target="../media/image16.wmf"/><Relationship Id="rId5" Type="http://schemas.openxmlformats.org/officeDocument/2006/relationships/oleObject" Target="../embeddings/oleObject3.bin"/><Relationship Id="rId4" Type="http://schemas.openxmlformats.org/officeDocument/2006/relationships/image" Target="../media/image15.wmf"/><Relationship Id="rId3" Type="http://schemas.openxmlformats.org/officeDocument/2006/relationships/oleObject" Target="../embeddings/oleObject2.bin"/><Relationship Id="rId26" Type="http://schemas.openxmlformats.org/officeDocument/2006/relationships/notesSlide" Target="../notesSlides/notesSlide1.xml"/><Relationship Id="rId25" Type="http://schemas.openxmlformats.org/officeDocument/2006/relationships/vmlDrawing" Target="../drawings/vmlDrawing1.vml"/><Relationship Id="rId24" Type="http://schemas.openxmlformats.org/officeDocument/2006/relationships/slideLayout" Target="../slideLayouts/slideLayout5.xml"/><Relationship Id="rId23" Type="http://schemas.openxmlformats.org/officeDocument/2006/relationships/image" Target="../media/image21.png"/><Relationship Id="rId22" Type="http://schemas.openxmlformats.org/officeDocument/2006/relationships/oleObject" Target="../embeddings/oleObject15.bin"/><Relationship Id="rId21" Type="http://schemas.openxmlformats.org/officeDocument/2006/relationships/oleObject" Target="../embeddings/oleObject14.bin"/><Relationship Id="rId20" Type="http://schemas.openxmlformats.org/officeDocument/2006/relationships/oleObject" Target="../embeddings/oleObject13.bin"/><Relationship Id="rId2" Type="http://schemas.openxmlformats.org/officeDocument/2006/relationships/image" Target="../media/image14.wmf"/><Relationship Id="rId19" Type="http://schemas.openxmlformats.org/officeDocument/2006/relationships/image" Target="../media/image20.wmf"/><Relationship Id="rId18" Type="http://schemas.openxmlformats.org/officeDocument/2006/relationships/oleObject" Target="../embeddings/oleObject12.bin"/><Relationship Id="rId17" Type="http://schemas.openxmlformats.org/officeDocument/2006/relationships/oleObject" Target="../embeddings/oleObject11.bin"/><Relationship Id="rId16" Type="http://schemas.openxmlformats.org/officeDocument/2006/relationships/image" Target="../media/image19.wmf"/><Relationship Id="rId15" Type="http://schemas.openxmlformats.org/officeDocument/2006/relationships/oleObject" Target="../embeddings/oleObject10.bin"/><Relationship Id="rId14" Type="http://schemas.openxmlformats.org/officeDocument/2006/relationships/oleObject" Target="../embeddings/oleObject9.bin"/><Relationship Id="rId13" Type="http://schemas.openxmlformats.org/officeDocument/2006/relationships/oleObject" Target="../embeddings/oleObject8.bin"/><Relationship Id="rId12" Type="http://schemas.openxmlformats.org/officeDocument/2006/relationships/oleObject" Target="../embeddings/oleObject7.bin"/><Relationship Id="rId11" Type="http://schemas.openxmlformats.org/officeDocument/2006/relationships/oleObject" Target="../embeddings/oleObject6.bin"/><Relationship Id="rId10" Type="http://schemas.openxmlformats.org/officeDocument/2006/relationships/image" Target="../media/image18.wmf"/><Relationship Id="rId1"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9" Type="http://schemas.openxmlformats.org/officeDocument/2006/relationships/oleObject" Target="../embeddings/oleObject20.bin"/><Relationship Id="rId8" Type="http://schemas.openxmlformats.org/officeDocument/2006/relationships/image" Target="../media/image26.wmf"/><Relationship Id="rId7" Type="http://schemas.openxmlformats.org/officeDocument/2006/relationships/oleObject" Target="../embeddings/oleObject19.bin"/><Relationship Id="rId6" Type="http://schemas.openxmlformats.org/officeDocument/2006/relationships/image" Target="../media/image25.wmf"/><Relationship Id="rId5" Type="http://schemas.openxmlformats.org/officeDocument/2006/relationships/oleObject" Target="../embeddings/oleObject18.bin"/><Relationship Id="rId4" Type="http://schemas.openxmlformats.org/officeDocument/2006/relationships/image" Target="../media/image24.wmf"/><Relationship Id="rId3" Type="http://schemas.openxmlformats.org/officeDocument/2006/relationships/oleObject" Target="../embeddings/oleObject17.bin"/><Relationship Id="rId27" Type="http://schemas.openxmlformats.org/officeDocument/2006/relationships/vmlDrawing" Target="../drawings/vmlDrawing2.vml"/><Relationship Id="rId26" Type="http://schemas.openxmlformats.org/officeDocument/2006/relationships/slideLayout" Target="../slideLayouts/slideLayout5.xml"/><Relationship Id="rId25" Type="http://schemas.openxmlformats.org/officeDocument/2006/relationships/image" Target="../media/image32.wmf"/><Relationship Id="rId24" Type="http://schemas.openxmlformats.org/officeDocument/2006/relationships/oleObject" Target="../embeddings/oleObject30.bin"/><Relationship Id="rId23" Type="http://schemas.openxmlformats.org/officeDocument/2006/relationships/oleObject" Target="../embeddings/oleObject29.bin"/><Relationship Id="rId22" Type="http://schemas.openxmlformats.org/officeDocument/2006/relationships/oleObject" Target="../embeddings/oleObject28.bin"/><Relationship Id="rId21" Type="http://schemas.openxmlformats.org/officeDocument/2006/relationships/oleObject" Target="../embeddings/oleObject27.bin"/><Relationship Id="rId20" Type="http://schemas.openxmlformats.org/officeDocument/2006/relationships/oleObject" Target="../embeddings/oleObject26.bin"/><Relationship Id="rId2" Type="http://schemas.openxmlformats.org/officeDocument/2006/relationships/image" Target="../media/image23.wmf"/><Relationship Id="rId19" Type="http://schemas.openxmlformats.org/officeDocument/2006/relationships/image" Target="../media/image31.wmf"/><Relationship Id="rId18" Type="http://schemas.openxmlformats.org/officeDocument/2006/relationships/oleObject" Target="../embeddings/oleObject25.bin"/><Relationship Id="rId17" Type="http://schemas.openxmlformats.org/officeDocument/2006/relationships/oleObject" Target="../embeddings/oleObject24.bin"/><Relationship Id="rId16" Type="http://schemas.openxmlformats.org/officeDocument/2006/relationships/image" Target="../media/image30.wmf"/><Relationship Id="rId15" Type="http://schemas.openxmlformats.org/officeDocument/2006/relationships/oleObject" Target="../embeddings/oleObject23.bin"/><Relationship Id="rId14" Type="http://schemas.openxmlformats.org/officeDocument/2006/relationships/image" Target="../media/image29.wmf"/><Relationship Id="rId13" Type="http://schemas.openxmlformats.org/officeDocument/2006/relationships/oleObject" Target="../embeddings/oleObject22.bin"/><Relationship Id="rId12" Type="http://schemas.openxmlformats.org/officeDocument/2006/relationships/image" Target="../media/image28.wmf"/><Relationship Id="rId11" Type="http://schemas.openxmlformats.org/officeDocument/2006/relationships/oleObject" Target="../embeddings/oleObject21.bin"/><Relationship Id="rId10" Type="http://schemas.openxmlformats.org/officeDocument/2006/relationships/image" Target="../media/image27.wmf"/><Relationship Id="rId1" Type="http://schemas.openxmlformats.org/officeDocument/2006/relationships/oleObject" Target="../embeddings/oleObject16.bin"/></Relationships>
</file>

<file path=ppt/slides/_rels/slide27.xml.rels><?xml version="1.0" encoding="UTF-8" standalone="yes"?>
<Relationships xmlns="http://schemas.openxmlformats.org/package/2006/relationships"><Relationship Id="rId6" Type="http://schemas.openxmlformats.org/officeDocument/2006/relationships/vmlDrawing" Target="../drawings/vmlDrawing3.vml"/><Relationship Id="rId5" Type="http://schemas.openxmlformats.org/officeDocument/2006/relationships/slideLayout" Target="../slideLayouts/slideLayout5.xml"/><Relationship Id="rId4" Type="http://schemas.openxmlformats.org/officeDocument/2006/relationships/image" Target="../media/image34.wmf"/><Relationship Id="rId3" Type="http://schemas.openxmlformats.org/officeDocument/2006/relationships/oleObject" Target="../embeddings/oleObject32.bin"/><Relationship Id="rId2" Type="http://schemas.openxmlformats.org/officeDocument/2006/relationships/image" Target="../media/image33.wmf"/><Relationship Id="rId1" Type="http://schemas.openxmlformats.org/officeDocument/2006/relationships/oleObject" Target="../embeddings/oleObject31.bin"/></Relationships>
</file>

<file path=ppt/slides/_rels/slide28.xml.rels><?xml version="1.0" encoding="UTF-8" standalone="yes"?>
<Relationships xmlns="http://schemas.openxmlformats.org/package/2006/relationships"><Relationship Id="rId9" Type="http://schemas.openxmlformats.org/officeDocument/2006/relationships/oleObject" Target="../embeddings/oleObject37.bin"/><Relationship Id="rId8" Type="http://schemas.openxmlformats.org/officeDocument/2006/relationships/image" Target="../media/image38.wmf"/><Relationship Id="rId7" Type="http://schemas.openxmlformats.org/officeDocument/2006/relationships/oleObject" Target="../embeddings/oleObject36.bin"/><Relationship Id="rId6" Type="http://schemas.openxmlformats.org/officeDocument/2006/relationships/image" Target="../media/image37.wmf"/><Relationship Id="rId5" Type="http://schemas.openxmlformats.org/officeDocument/2006/relationships/oleObject" Target="../embeddings/oleObject35.bin"/><Relationship Id="rId4" Type="http://schemas.openxmlformats.org/officeDocument/2006/relationships/image" Target="../media/image36.wmf"/><Relationship Id="rId3" Type="http://schemas.openxmlformats.org/officeDocument/2006/relationships/oleObject" Target="../embeddings/oleObject34.bin"/><Relationship Id="rId2" Type="http://schemas.openxmlformats.org/officeDocument/2006/relationships/image" Target="../media/image35.wmf"/><Relationship Id="rId19" Type="http://schemas.openxmlformats.org/officeDocument/2006/relationships/vmlDrawing" Target="../drawings/vmlDrawing4.vml"/><Relationship Id="rId18" Type="http://schemas.openxmlformats.org/officeDocument/2006/relationships/slideLayout" Target="../slideLayouts/slideLayout5.xml"/><Relationship Id="rId17" Type="http://schemas.openxmlformats.org/officeDocument/2006/relationships/image" Target="../media/image42.wmf"/><Relationship Id="rId16" Type="http://schemas.openxmlformats.org/officeDocument/2006/relationships/oleObject" Target="../embeddings/oleObject41.bin"/><Relationship Id="rId15" Type="http://schemas.openxmlformats.org/officeDocument/2006/relationships/oleObject" Target="../embeddings/oleObject40.bin"/><Relationship Id="rId14" Type="http://schemas.openxmlformats.org/officeDocument/2006/relationships/image" Target="../media/image41.wmf"/><Relationship Id="rId13" Type="http://schemas.openxmlformats.org/officeDocument/2006/relationships/oleObject" Target="../embeddings/oleObject39.bin"/><Relationship Id="rId12" Type="http://schemas.openxmlformats.org/officeDocument/2006/relationships/image" Target="../media/image40.wmf"/><Relationship Id="rId11" Type="http://schemas.openxmlformats.org/officeDocument/2006/relationships/oleObject" Target="../embeddings/oleObject38.bin"/><Relationship Id="rId10" Type="http://schemas.openxmlformats.org/officeDocument/2006/relationships/image" Target="../media/image39.wmf"/><Relationship Id="rId1" Type="http://schemas.openxmlformats.org/officeDocument/2006/relationships/oleObject" Target="../embeddings/oleObject33.bin"/></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46.wmf"/><Relationship Id="rId7" Type="http://schemas.openxmlformats.org/officeDocument/2006/relationships/oleObject" Target="../embeddings/oleObject44.bin"/><Relationship Id="rId6" Type="http://schemas.openxmlformats.org/officeDocument/2006/relationships/image" Target="../media/image45.wmf"/><Relationship Id="rId5" Type="http://schemas.openxmlformats.org/officeDocument/2006/relationships/oleObject" Target="../embeddings/oleObject43.bin"/><Relationship Id="rId4" Type="http://schemas.openxmlformats.org/officeDocument/2006/relationships/image" Target="../media/image44.wmf"/><Relationship Id="rId3" Type="http://schemas.openxmlformats.org/officeDocument/2006/relationships/oleObject" Target="../embeddings/oleObject42.bin"/><Relationship Id="rId2" Type="http://schemas.openxmlformats.org/officeDocument/2006/relationships/image" Target="../media/image43.png"/><Relationship Id="rId10" Type="http://schemas.openxmlformats.org/officeDocument/2006/relationships/vmlDrawing" Target="../drawings/vmlDrawing5.vml"/><Relationship Id="rId1" Type="http://schemas.openxmlformats.org/officeDocument/2006/relationships/image" Target="../media/image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5.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0.emf"/></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1.emf"/></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9" Type="http://schemas.openxmlformats.org/officeDocument/2006/relationships/image" Target="../media/image56.wmf"/><Relationship Id="rId8" Type="http://schemas.openxmlformats.org/officeDocument/2006/relationships/oleObject" Target="../embeddings/oleObject49.bin"/><Relationship Id="rId7" Type="http://schemas.openxmlformats.org/officeDocument/2006/relationships/image" Target="../media/image55.wmf"/><Relationship Id="rId6" Type="http://schemas.openxmlformats.org/officeDocument/2006/relationships/oleObject" Target="../embeddings/oleObject48.bin"/><Relationship Id="rId5" Type="http://schemas.openxmlformats.org/officeDocument/2006/relationships/image" Target="../media/image54.wmf"/><Relationship Id="rId4" Type="http://schemas.openxmlformats.org/officeDocument/2006/relationships/oleObject" Target="../embeddings/oleObject47.bin"/><Relationship Id="rId3" Type="http://schemas.openxmlformats.org/officeDocument/2006/relationships/oleObject" Target="../embeddings/oleObject46.bin"/><Relationship Id="rId2" Type="http://schemas.openxmlformats.org/officeDocument/2006/relationships/image" Target="../media/image53.wmf"/><Relationship Id="rId16" Type="http://schemas.openxmlformats.org/officeDocument/2006/relationships/vmlDrawing" Target="../drawings/vmlDrawing6.vml"/><Relationship Id="rId15" Type="http://schemas.openxmlformats.org/officeDocument/2006/relationships/slideLayout" Target="../slideLayouts/slideLayout5.xml"/><Relationship Id="rId14" Type="http://schemas.openxmlformats.org/officeDocument/2006/relationships/image" Target="../media/image59.png"/><Relationship Id="rId13" Type="http://schemas.openxmlformats.org/officeDocument/2006/relationships/image" Target="../media/image58.wmf"/><Relationship Id="rId12" Type="http://schemas.openxmlformats.org/officeDocument/2006/relationships/oleObject" Target="../embeddings/oleObject51.bin"/><Relationship Id="rId11" Type="http://schemas.openxmlformats.org/officeDocument/2006/relationships/image" Target="../media/image57.wmf"/><Relationship Id="rId10" Type="http://schemas.openxmlformats.org/officeDocument/2006/relationships/oleObject" Target="../embeddings/oleObject50.bin"/><Relationship Id="rId1" Type="http://schemas.openxmlformats.org/officeDocument/2006/relationships/oleObject" Target="../embeddings/oleObject45.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6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20713" y="2196465"/>
            <a:ext cx="8943764" cy="922020"/>
          </a:xfrm>
          <a:prstGeom prst="rect">
            <a:avLst/>
          </a:prstGeom>
        </p:spPr>
        <p:txBody>
          <a:bodyPr wrap="square">
            <a:spAutoFit/>
          </a:bodyPr>
          <a:lstStyle/>
          <a:p>
            <a:pPr>
              <a:lnSpc>
                <a:spcPct val="150000"/>
              </a:lnSpc>
              <a:defRPr/>
            </a:pPr>
            <a:r>
              <a:rPr lang="zh-CN" altLang="en-US" sz="3600" dirty="0">
                <a:solidFill>
                  <a:schemeClr val="bg1"/>
                </a:solidFill>
                <a:latin typeface="楷体" panose="02010609060101010101" pitchFamily="49" charset="-122"/>
                <a:ea typeface="楷体" panose="02010609060101010101" pitchFamily="49" charset="-122"/>
              </a:rPr>
              <a:t>子任务</a:t>
            </a:r>
            <a:r>
              <a:rPr lang="en-US" altLang="zh-CN" sz="3600" dirty="0">
                <a:solidFill>
                  <a:schemeClr val="bg1"/>
                </a:solidFill>
                <a:latin typeface="楷体" panose="02010609060101010101" pitchFamily="49" charset="-122"/>
                <a:ea typeface="楷体" panose="02010609060101010101" pitchFamily="49" charset="-122"/>
              </a:rPr>
              <a:t>1</a:t>
            </a:r>
            <a:r>
              <a:rPr lang="zh-CN" altLang="en-US" sz="3600" dirty="0">
                <a:solidFill>
                  <a:schemeClr val="bg1"/>
                </a:solidFill>
                <a:latin typeface="楷体" panose="02010609060101010101" pitchFamily="49" charset="-122"/>
                <a:ea typeface="楷体" panose="02010609060101010101" pitchFamily="49" charset="-122"/>
              </a:rPr>
              <a:t>：无时限电流速断保护（电流</a:t>
            </a:r>
            <a:r>
              <a:rPr lang="en-US" altLang="zh-CN" sz="3600" dirty="0">
                <a:solidFill>
                  <a:schemeClr val="bg1"/>
                </a:solidFill>
                <a:latin typeface="楷体" panose="02010609060101010101" pitchFamily="49" charset="-122"/>
                <a:ea typeface="楷体" panose="02010609060101010101" pitchFamily="49" charset="-122"/>
              </a:rPr>
              <a:t>I</a:t>
            </a:r>
            <a:r>
              <a:rPr lang="zh-CN" altLang="en-US" sz="3600" dirty="0">
                <a:solidFill>
                  <a:schemeClr val="bg1"/>
                </a:solidFill>
                <a:latin typeface="楷体" panose="02010609060101010101" pitchFamily="49" charset="-122"/>
                <a:ea typeface="楷体" panose="02010609060101010101" pitchFamily="49" charset="-122"/>
              </a:rPr>
              <a:t>段）</a:t>
            </a:r>
            <a:endParaRPr lang="zh-CN" altLang="en-US" sz="3600" dirty="0">
              <a:solidFill>
                <a:schemeClr val="bg1"/>
              </a:solidFill>
              <a:latin typeface="楷体" panose="02010609060101010101" pitchFamily="49" charset="-122"/>
              <a:ea typeface="楷体" panose="02010609060101010101" pitchFamily="49" charset="-122"/>
            </a:endParaRPr>
          </a:p>
        </p:txBody>
      </p:sp>
      <p:pic>
        <p:nvPicPr>
          <p:cNvPr id="4" name="图片 3" descr="QQ图片20170607103558.png"/>
          <p:cNvPicPr>
            <a:picLocks noChangeAspect="1"/>
          </p:cNvPicPr>
          <p:nvPr/>
        </p:nvPicPr>
        <p:blipFill>
          <a:blip r:embed="rId1" cstate="print"/>
          <a:stretch>
            <a:fillRect/>
          </a:stretch>
        </p:blipFill>
        <p:spPr>
          <a:xfrm>
            <a:off x="-3806" y="2"/>
            <a:ext cx="9159908" cy="5159567"/>
          </a:xfrm>
          <a:prstGeom prst="rect">
            <a:avLst/>
          </a:prstGeom>
        </p:spPr>
      </p:pic>
      <p:sp>
        <p:nvSpPr>
          <p:cNvPr id="5" name="矩形 4"/>
          <p:cNvSpPr/>
          <p:nvPr/>
        </p:nvSpPr>
        <p:spPr>
          <a:xfrm>
            <a:off x="1458039" y="2196465"/>
            <a:ext cx="6365081" cy="922020"/>
          </a:xfrm>
          <a:prstGeom prst="rect">
            <a:avLst/>
          </a:prstGeom>
        </p:spPr>
        <p:txBody>
          <a:bodyPr wrap="square">
            <a:spAutoFit/>
          </a:bodyPr>
          <a:lstStyle/>
          <a:p>
            <a:pPr>
              <a:lnSpc>
                <a:spcPct val="150000"/>
              </a:lnSpc>
              <a:defRPr/>
            </a:pPr>
            <a:r>
              <a:rPr lang="en-US" altLang="zh-CN" sz="3600" dirty="0">
                <a:solidFill>
                  <a:schemeClr val="bg1"/>
                </a:solidFill>
                <a:latin typeface="楷体" panose="02010609060101010101" pitchFamily="49" charset="-122"/>
                <a:ea typeface="楷体" panose="02010609060101010101" pitchFamily="49" charset="-122"/>
                <a:sym typeface="+mn-ea"/>
              </a:rPr>
              <a:t>  </a:t>
            </a:r>
            <a:r>
              <a:rPr lang="zh-CN" altLang="en-US" sz="3600" dirty="0">
                <a:solidFill>
                  <a:schemeClr val="bg1"/>
                </a:solidFill>
                <a:latin typeface="楷体" panose="02010609060101010101" pitchFamily="49" charset="-122"/>
                <a:ea typeface="楷体" panose="02010609060101010101" pitchFamily="49" charset="-122"/>
                <a:sym typeface="+mn-ea"/>
              </a:rPr>
              <a:t>模块四：全线速动保护</a:t>
            </a:r>
            <a:endParaRPr lang="zh-CN" altLang="en-US" sz="3600" dirty="0">
              <a:solidFill>
                <a:schemeClr val="bg1"/>
              </a:solidFill>
              <a:latin typeface="楷体" panose="02010609060101010101" pitchFamily="49" charset="-122"/>
              <a:ea typeface="楷体" panose="020106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3" y="181181"/>
            <a:ext cx="1941297"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95918" y="771679"/>
            <a:ext cx="8496944" cy="4176464"/>
          </a:xfrm>
        </p:spPr>
        <p:txBody>
          <a:bodyPr/>
          <a:lstStyle/>
          <a:p>
            <a:pPr marL="0" indent="0">
              <a:buNone/>
            </a:pPr>
            <a:r>
              <a:rPr lang="zh-CN" altLang="en-US" sz="2400" dirty="0">
                <a:solidFill>
                  <a:srgbClr val="054487"/>
                </a:solidFill>
                <a:effectLst>
                  <a:outerShdw blurRad="50800" dist="50800" dir="5100000" algn="ctr" rotWithShape="0">
                    <a:schemeClr val="bg1">
                      <a:lumMod val="65000"/>
                    </a:schemeClr>
                  </a:outerShdw>
                </a:effectLst>
                <a:latin typeface="思源黑体 CN Bold" pitchFamily="34" charset="-122"/>
                <a:ea typeface="思源黑体 CN Bold" pitchFamily="34" charset="-122"/>
                <a:sym typeface="+mn-ea"/>
              </a:rPr>
              <a:t>比率制动差动保护 （微机保护）</a:t>
            </a:r>
            <a:endParaRPr lang="zh-CN" altLang="en-US" sz="2400" dirty="0">
              <a:solidFill>
                <a:srgbClr val="054487"/>
              </a:solidFill>
              <a:effectLst>
                <a:outerShdw blurRad="50800" dist="50800" dir="5100000" algn="ctr" rotWithShape="0">
                  <a:schemeClr val="bg1">
                    <a:lumMod val="65000"/>
                  </a:schemeClr>
                </a:outerShdw>
              </a:effectLst>
              <a:latin typeface="思源黑体 CN Bold" pitchFamily="34" charset="-122"/>
              <a:ea typeface="思源黑体 CN Bold" pitchFamily="34" charset="-122"/>
              <a:sym typeface="+mn-ea"/>
            </a:endParaRPr>
          </a:p>
          <a:p>
            <a:pPr marL="0" indent="0">
              <a:buNone/>
            </a:pPr>
            <a:r>
              <a:rPr lang="zh-CN" altLang="en-US" sz="2400" dirty="0">
                <a:latin typeface="楷体" panose="02010609060101010101" pitchFamily="49" charset="-122"/>
                <a:ea typeface="楷体" panose="02010609060101010101" pitchFamily="49" charset="-122"/>
              </a:rPr>
              <a:t>变门槛值</a:t>
            </a:r>
            <a:endParaRPr lang="zh-CN" altLang="en-US" sz="2400" dirty="0">
              <a:latin typeface="楷体" panose="02010609060101010101" pitchFamily="49" charset="-122"/>
              <a:ea typeface="楷体" panose="02010609060101010101" pitchFamily="49" charset="-122"/>
            </a:endParaRPr>
          </a:p>
          <a:p>
            <a:pPr marL="0" indent="0">
              <a:buNone/>
            </a:pPr>
            <a:r>
              <a:rPr lang="zh-CN" altLang="en-US" sz="2400" dirty="0">
                <a:latin typeface="楷体" panose="02010609060101010101" pitchFamily="49" charset="-122"/>
                <a:ea typeface="楷体" panose="02010609060101010101" pitchFamily="49" charset="-122"/>
              </a:rPr>
              <a:t>差动电流</a:t>
            </a:r>
            <a:endParaRPr lang="zh-CN" altLang="en-US" sz="2400" dirty="0">
              <a:latin typeface="楷体" panose="02010609060101010101" pitchFamily="49" charset="-122"/>
              <a:ea typeface="楷体" panose="02010609060101010101" pitchFamily="49" charset="-122"/>
            </a:endParaRPr>
          </a:p>
          <a:p>
            <a:pPr marL="0" indent="0">
              <a:buNone/>
            </a:pPr>
            <a:r>
              <a:rPr lang="zh-CN" altLang="en-US" sz="2400" dirty="0">
                <a:latin typeface="楷体" panose="02010609060101010101" pitchFamily="49" charset="-122"/>
                <a:ea typeface="楷体" panose="02010609060101010101" pitchFamily="49" charset="-122"/>
              </a:rPr>
              <a:t>外部短路时，大，门槛高，可躲过，不误动</a:t>
            </a:r>
            <a:endParaRPr lang="zh-CN" altLang="en-US" sz="2400" dirty="0">
              <a:latin typeface="楷体" panose="02010609060101010101" pitchFamily="49" charset="-122"/>
              <a:ea typeface="楷体" panose="02010609060101010101" pitchFamily="49" charset="-122"/>
            </a:endParaRPr>
          </a:p>
          <a:p>
            <a:pPr marL="0" indent="0">
              <a:buNone/>
            </a:pPr>
            <a:r>
              <a:rPr lang="zh-CN" altLang="en-US" sz="2400" dirty="0">
                <a:latin typeface="楷体" panose="02010609060101010101" pitchFamily="49" charset="-122"/>
                <a:ea typeface="楷体" panose="02010609060101010101" pitchFamily="49" charset="-122"/>
              </a:rPr>
              <a:t>内部短路时，小，门槛低，灵敏度高</a:t>
            </a:r>
            <a:endParaRPr lang="zh-CN" altLang="en-US" sz="2400" dirty="0">
              <a:latin typeface="楷体" panose="02010609060101010101" pitchFamily="49" charset="-122"/>
              <a:ea typeface="楷体" panose="02010609060101010101" pitchFamily="49" charset="-122"/>
            </a:endParaRPr>
          </a:p>
          <a:p>
            <a:pPr marL="0" indent="0">
              <a:buNone/>
            </a:pP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）正常运行及外部故障时，则保护不动作</a:t>
            </a:r>
            <a:endParaRPr lang="zh-CN" altLang="en-US" sz="2400" dirty="0">
              <a:latin typeface="楷体" panose="02010609060101010101" pitchFamily="49" charset="-122"/>
              <a:ea typeface="楷体" panose="02010609060101010101" pitchFamily="49" charset="-122"/>
            </a:endParaRPr>
          </a:p>
          <a:p>
            <a:pPr>
              <a:buNone/>
            </a:pP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）线路内部短路时与基本相同，则，保护动作导引线差动</a:t>
            </a:r>
            <a:endParaRPr lang="zh-CN" altLang="en-US" sz="2400" dirty="0">
              <a:latin typeface="楷体" panose="02010609060101010101" pitchFamily="49" charset="-122"/>
              <a:ea typeface="楷体" panose="02010609060101010101" pitchFamily="49" charset="-122"/>
            </a:endParaRPr>
          </a:p>
          <a:p>
            <a:endParaRPr lang="zh-CN" altLang="en-US" dirty="0"/>
          </a:p>
        </p:txBody>
      </p:sp>
      <p:pic>
        <p:nvPicPr>
          <p:cNvPr id="3" name="图片 2"/>
          <p:cNvPicPr>
            <a:picLocks noChangeAspect="1"/>
          </p:cNvPicPr>
          <p:nvPr/>
        </p:nvPicPr>
        <p:blipFill>
          <a:blip r:embed="rId2"/>
          <a:stretch>
            <a:fillRect/>
          </a:stretch>
        </p:blipFill>
        <p:spPr>
          <a:xfrm>
            <a:off x="5839147" y="198868"/>
            <a:ext cx="2981325" cy="17430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fontAlgn="auto">
              <a:lnSpc>
                <a:spcPct val="150000"/>
              </a:lnSpc>
              <a:buNone/>
            </a:pPr>
            <a:r>
              <a:rPr lang="zh-CN" altLang="en-US" sz="2400" dirty="0">
                <a:latin typeface="楷体" panose="02010609060101010101" pitchFamily="49" charset="-122"/>
                <a:ea typeface="楷体" panose="02010609060101010101" pitchFamily="49" charset="-122"/>
              </a:rPr>
              <a:t>影响导引线纵差保护正确动作的主要因素有：</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1）电流互感器的误差和不平衡电流；</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2）导引线的阻抗和分布电容；</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3）导引线的故障和感应过电压。</a:t>
            </a: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fontScale="92500" lnSpcReduction="20000"/>
          </a:bodyPr>
          <a:lstStyle/>
          <a:p>
            <a:pPr fontAlgn="auto">
              <a:lnSpc>
                <a:spcPct val="150000"/>
              </a:lnSpc>
              <a:buNone/>
            </a:pPr>
            <a:r>
              <a:rPr lang="zh-CN" altLang="en-US" sz="2400" dirty="0">
                <a:latin typeface="楷体" panose="02010609060101010101" pitchFamily="49" charset="-122"/>
                <a:ea typeface="楷体" panose="02010609060101010101" pitchFamily="49" charset="-122"/>
              </a:rPr>
              <a:t>   对于电流互感器的误差和平衡电流的影响在差动保护整定计算时加以考虑。另外对于短态不平衡电流的影响还可以在差动回路中接入速饱和变流器或串联电阻来减小影响。对于导引线的分布电容和阻抗的影响，可以采用带有制动特性的差动继电器，这种继电器可以减小动作电流，提高差动保护的灵敏性。对于环流法接线，导引线断线造成保护误动，导引线短路将造成导引线拒动，因此要保持导引线的完好性。对于导引线的故障和过电压保护，可采取监视回路监视导引线的完好性，在导引线故障是将纵差保护闭锁并发出信号。</a:t>
            </a: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fontScale="92500" lnSpcReduction="20000"/>
          </a:bodyPr>
          <a:lstStyle/>
          <a:p>
            <a:pPr fontAlgn="auto">
              <a:lnSpc>
                <a:spcPct val="150000"/>
              </a:lnSpc>
              <a:buNone/>
            </a:pPr>
            <a:r>
              <a:rPr lang="zh-CN" altLang="en-US" sz="2400" dirty="0">
                <a:latin typeface="楷体" panose="02010609060101010101" pitchFamily="49" charset="-122"/>
                <a:ea typeface="楷体" panose="02010609060101010101" pitchFamily="49" charset="-122"/>
              </a:rPr>
              <a:t>   为防止雷电在导引线中感应产生过电压，采取相应的防雷电过电压保护措施，并将电力电缆和导引线电缆分开，不要敷设在同一电缆沟内，如果必须敷设在一个电缆沟时，也必须使两电缆直接留有足够的安全距离。</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线路的导引线纵差保护不受负荷电流影响，不反应系统震荡，具有良好的选择性。在一般情况下，灵敏性也较高，能快速切除全线故障，故可以作为全线速动的主保护。但由于需要导引线，通常应用与8~10km以内的短线路，对于长距离的输电线路的纵差保护可以采用高频载波、微波和光纤等介质构成通信通道。</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58" name="矩形 57"/>
          <p:cNvSpPr/>
          <p:nvPr/>
        </p:nvSpPr>
        <p:spPr>
          <a:xfrm>
            <a:off x="571472" y="798504"/>
            <a:ext cx="8215370" cy="2914259"/>
          </a:xfrm>
          <a:prstGeom prst="rect">
            <a:avLst/>
          </a:prstGeom>
        </p:spPr>
        <p:txBody>
          <a:bodyPr wrap="square">
            <a:spAutoFit/>
          </a:bodyPr>
          <a:lstStyle/>
          <a:p>
            <a:pPr fontAlgn="auto">
              <a:lnSpc>
                <a:spcPct val="200000"/>
              </a:lnSpc>
            </a:pPr>
            <a:r>
              <a:rPr lang="zh-CN" altLang="en-US" sz="2400" dirty="0">
                <a:latin typeface="楷体" panose="02010609060101010101" pitchFamily="49" charset="-122"/>
                <a:ea typeface="楷体" panose="02010609060101010101" pitchFamily="49" charset="-122"/>
                <a:sym typeface="+mn-ea"/>
              </a:rPr>
              <a:t>横差方向保护：是用于平行线路的保护装置，它装设于平行线路的两侧。其保护范围为双回线的全长。横差方向保护的动作原理是反应双回线路的电流及功率方向，有选择性地瞬时切除故障线路。</a:t>
            </a:r>
            <a:endParaRPr lang="zh-CN" altLang="en-US" sz="2400" dirty="0">
              <a:latin typeface="楷体" panose="02010609060101010101" pitchFamily="49" charset="-122"/>
              <a:ea typeface="楷体" panose="02010609060101010101" pitchFamily="49"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pic>
        <p:nvPicPr>
          <p:cNvPr id="8" name="图片 7" descr="3-3.jpg"/>
          <p:cNvPicPr/>
          <p:nvPr/>
        </p:nvPicPr>
        <p:blipFill>
          <a:blip r:embed="rId2" cstate="print"/>
          <a:srcRect/>
          <a:stretch>
            <a:fillRect/>
          </a:stretch>
        </p:blipFill>
        <p:spPr bwMode="auto">
          <a:xfrm>
            <a:off x="357158" y="642925"/>
            <a:ext cx="7671226" cy="3080954"/>
          </a:xfrm>
          <a:prstGeom prst="rect">
            <a:avLst/>
          </a:prstGeom>
          <a:noFill/>
          <a:ln w="9525">
            <a:noFill/>
            <a:miter lim="800000"/>
            <a:headEnd/>
            <a:tailEnd/>
          </a:ln>
        </p:spPr>
      </p:pic>
      <p:pic>
        <p:nvPicPr>
          <p:cNvPr id="3" name="图片 2"/>
          <p:cNvPicPr>
            <a:picLocks noChangeAspect="1"/>
          </p:cNvPicPr>
          <p:nvPr/>
        </p:nvPicPr>
        <p:blipFill>
          <a:blip r:embed="rId3"/>
          <a:stretch>
            <a:fillRect/>
          </a:stretch>
        </p:blipFill>
        <p:spPr>
          <a:xfrm>
            <a:off x="6372200" y="3765868"/>
            <a:ext cx="2274143" cy="109109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矩形 9"/>
          <p:cNvSpPr/>
          <p:nvPr/>
        </p:nvSpPr>
        <p:spPr>
          <a:xfrm>
            <a:off x="500034" y="882084"/>
            <a:ext cx="8286808" cy="3046988"/>
          </a:xfrm>
          <a:prstGeom prst="rect">
            <a:avLst/>
          </a:prstGeom>
        </p:spPr>
        <p:txBody>
          <a:bodyPr wrap="square">
            <a:spAutoFit/>
          </a:bodyPr>
          <a:lstStyle/>
          <a:p>
            <a:pPr fontAlgn="auto"/>
            <a:r>
              <a:rPr lang="en-US" altLang="zh-CN" sz="2400" dirty="0">
                <a:latin typeface="楷体" panose="02010609060101010101" pitchFamily="49" charset="-122"/>
                <a:ea typeface="楷体" panose="02010609060101010101" pitchFamily="49" charset="-122"/>
                <a:sym typeface="+mn-ea"/>
              </a:rPr>
              <a:t>1</a:t>
            </a:r>
            <a:r>
              <a:rPr lang="zh-CN" altLang="zh-CN" sz="2400" dirty="0">
                <a:latin typeface="楷体" panose="02010609060101010101" pitchFamily="49" charset="-122"/>
                <a:ea typeface="楷体" panose="02010609060101010101" pitchFamily="49" charset="-122"/>
                <a:sym typeface="+mn-ea"/>
              </a:rPr>
              <a:t>）正常运行或外部短路时</a:t>
            </a:r>
            <a:r>
              <a:rPr lang="en-US" altLang="zh-CN" sz="2400" dirty="0">
                <a:latin typeface="楷体" panose="02010609060101010101" pitchFamily="49" charset="-122"/>
                <a:ea typeface="楷体" panose="02010609060101010101" pitchFamily="49" charset="-122"/>
                <a:sym typeface="+mn-ea"/>
              </a:rPr>
              <a:t>(</a:t>
            </a:r>
            <a:r>
              <a:rPr lang="zh-CN" altLang="zh-CN" sz="2400" dirty="0">
                <a:latin typeface="楷体" panose="02010609060101010101" pitchFamily="49" charset="-122"/>
                <a:ea typeface="楷体" panose="02010609060101010101" pitchFamily="49" charset="-122"/>
                <a:sym typeface="+mn-ea"/>
              </a:rPr>
              <a:t>如</a:t>
            </a:r>
            <a:r>
              <a:rPr lang="en-US" altLang="zh-CN" sz="2400" dirty="0">
                <a:latin typeface="楷体" panose="02010609060101010101" pitchFamily="49" charset="-122"/>
                <a:ea typeface="楷体" panose="02010609060101010101" pitchFamily="49" charset="-122"/>
                <a:sym typeface="+mn-ea"/>
              </a:rPr>
              <a:t>k2</a:t>
            </a:r>
            <a:r>
              <a:rPr lang="zh-CN" altLang="zh-CN" sz="2400" dirty="0">
                <a:latin typeface="楷体" panose="02010609060101010101" pitchFamily="49" charset="-122"/>
                <a:ea typeface="楷体" panose="02010609060101010101" pitchFamily="49" charset="-122"/>
                <a:sym typeface="+mn-ea"/>
              </a:rPr>
              <a:t>点</a:t>
            </a:r>
            <a:r>
              <a:rPr lang="en-US" altLang="zh-CN" sz="2400" dirty="0">
                <a:latin typeface="楷体" panose="02010609060101010101" pitchFamily="49" charset="-122"/>
                <a:ea typeface="楷体" panose="02010609060101010101" pitchFamily="49" charset="-122"/>
                <a:sym typeface="+mn-ea"/>
              </a:rPr>
              <a:t>)</a:t>
            </a:r>
            <a:r>
              <a:rPr lang="zh-CN" altLang="zh-CN" sz="2400" dirty="0">
                <a:latin typeface="楷体" panose="02010609060101010101" pitchFamily="49" charset="-122"/>
                <a:ea typeface="楷体" panose="02010609060101010101" pitchFamily="49" charset="-122"/>
                <a:sym typeface="+mn-ea"/>
              </a:rPr>
              <a:t>。</a:t>
            </a:r>
            <a:endParaRPr lang="zh-CN" altLang="zh-CN" sz="2400" dirty="0">
              <a:latin typeface="楷体" panose="02010609060101010101" pitchFamily="49" charset="-122"/>
              <a:ea typeface="楷体" panose="02010609060101010101" pitchFamily="49" charset="-122"/>
            </a:endParaRPr>
          </a:p>
          <a:p>
            <a:pPr fontAlgn="auto"/>
            <a:r>
              <a:rPr lang="zh-CN" altLang="zh-CN" sz="2400" dirty="0">
                <a:latin typeface="楷体" panose="02010609060101010101" pitchFamily="49" charset="-122"/>
                <a:ea typeface="楷体" panose="02010609060101010101" pitchFamily="49" charset="-122"/>
                <a:sym typeface="+mn-ea"/>
              </a:rPr>
              <a:t>此时线路</a:t>
            </a:r>
            <a:r>
              <a:rPr lang="en-US" altLang="zh-CN" sz="2400" dirty="0">
                <a:latin typeface="楷体" panose="02010609060101010101" pitchFamily="49" charset="-122"/>
                <a:ea typeface="楷体" panose="02010609060101010101" pitchFamily="49" charset="-122"/>
                <a:sym typeface="+mn-ea"/>
              </a:rPr>
              <a:t>L1</a:t>
            </a:r>
            <a:r>
              <a:rPr lang="zh-CN" altLang="zh-CN" sz="2400" dirty="0">
                <a:latin typeface="楷体" panose="02010609060101010101" pitchFamily="49" charset="-122"/>
                <a:ea typeface="楷体" panose="02010609060101010101" pitchFamily="49" charset="-122"/>
                <a:sym typeface="+mn-ea"/>
              </a:rPr>
              <a:t>中流过的电流与线路</a:t>
            </a:r>
            <a:r>
              <a:rPr lang="en-US" altLang="zh-CN" sz="2400" dirty="0">
                <a:latin typeface="楷体" panose="02010609060101010101" pitchFamily="49" charset="-122"/>
                <a:ea typeface="楷体" panose="02010609060101010101" pitchFamily="49" charset="-122"/>
                <a:sym typeface="+mn-ea"/>
              </a:rPr>
              <a:t>L2</a:t>
            </a:r>
            <a:r>
              <a:rPr lang="zh-CN" altLang="zh-CN" sz="2400" dirty="0">
                <a:latin typeface="楷体" panose="02010609060101010101" pitchFamily="49" charset="-122"/>
                <a:ea typeface="楷体" panose="02010609060101010101" pitchFamily="49" charset="-122"/>
                <a:sym typeface="+mn-ea"/>
              </a:rPr>
              <a:t>中流过的电流相等，</a:t>
            </a:r>
            <a:r>
              <a:rPr lang="en-US" altLang="zh-CN" sz="2400" dirty="0">
                <a:latin typeface="楷体" panose="02010609060101010101" pitchFamily="49" charset="-122"/>
                <a:ea typeface="楷体" panose="02010609060101010101" pitchFamily="49" charset="-122"/>
                <a:sym typeface="+mn-ea"/>
              </a:rPr>
              <a:t>M</a:t>
            </a:r>
            <a:r>
              <a:rPr lang="zh-CN" altLang="zh-CN" sz="2400" dirty="0">
                <a:latin typeface="楷体" panose="02010609060101010101" pitchFamily="49" charset="-122"/>
                <a:ea typeface="楷体" panose="02010609060101010101" pitchFamily="49" charset="-122"/>
                <a:sym typeface="+mn-ea"/>
              </a:rPr>
              <a:t>侧保护的电流继电器</a:t>
            </a:r>
            <a:r>
              <a:rPr lang="en-US" altLang="zh-CN" sz="2400" dirty="0" err="1">
                <a:latin typeface="楷体" panose="02010609060101010101" pitchFamily="49" charset="-122"/>
                <a:ea typeface="楷体" panose="02010609060101010101" pitchFamily="49" charset="-122"/>
                <a:sym typeface="+mn-ea"/>
              </a:rPr>
              <a:t>KAl</a:t>
            </a:r>
            <a:r>
              <a:rPr lang="zh-CN" altLang="zh-CN" sz="2400" dirty="0">
                <a:latin typeface="楷体" panose="02010609060101010101" pitchFamily="49" charset="-122"/>
                <a:ea typeface="楷体" panose="02010609060101010101" pitchFamily="49" charset="-122"/>
                <a:sym typeface="+mn-ea"/>
              </a:rPr>
              <a:t>中流过电流为</a:t>
            </a:r>
            <a:r>
              <a:rPr lang="en-US" altLang="zh-CN" sz="2400" dirty="0">
                <a:latin typeface="楷体" panose="02010609060101010101" pitchFamily="49" charset="-122"/>
                <a:ea typeface="楷体" panose="02010609060101010101" pitchFamily="49" charset="-122"/>
                <a:sym typeface="+mn-ea"/>
              </a:rPr>
              <a:t>0</a:t>
            </a:r>
            <a:r>
              <a:rPr lang="zh-CN" altLang="zh-CN" sz="2400" dirty="0">
                <a:latin typeface="楷体" panose="02010609060101010101" pitchFamily="49" charset="-122"/>
                <a:ea typeface="楷体" panose="02010609060101010101" pitchFamily="49" charset="-122"/>
                <a:sym typeface="+mn-ea"/>
              </a:rPr>
              <a:t>。</a:t>
            </a:r>
            <a:endParaRPr lang="zh-CN" altLang="zh-CN" sz="2400" dirty="0">
              <a:latin typeface="楷体" panose="02010609060101010101" pitchFamily="49" charset="-122"/>
              <a:ea typeface="楷体" panose="02010609060101010101" pitchFamily="49" charset="-122"/>
            </a:endParaRPr>
          </a:p>
          <a:p>
            <a:pPr fontAlgn="auto"/>
            <a:r>
              <a:rPr lang="zh-CN" altLang="zh-CN" sz="2400" dirty="0">
                <a:latin typeface="楷体" panose="02010609060101010101" pitchFamily="49" charset="-122"/>
                <a:ea typeface="楷体" panose="02010609060101010101" pitchFamily="49" charset="-122"/>
                <a:sym typeface="+mn-ea"/>
              </a:rPr>
              <a:t>实际上，由于两回线路阻抗不完全相等，电流互感器特性也可能不完全一致，</a:t>
            </a:r>
            <a:r>
              <a:rPr lang="en-US" altLang="zh-CN" sz="2400" dirty="0" err="1">
                <a:latin typeface="楷体" panose="02010609060101010101" pitchFamily="49" charset="-122"/>
                <a:ea typeface="楷体" panose="02010609060101010101" pitchFamily="49" charset="-122"/>
                <a:sym typeface="+mn-ea"/>
              </a:rPr>
              <a:t>KAl</a:t>
            </a:r>
            <a:r>
              <a:rPr lang="zh-CN" altLang="zh-CN" sz="2400" dirty="0">
                <a:latin typeface="楷体" panose="02010609060101010101" pitchFamily="49" charset="-122"/>
                <a:ea typeface="楷体" panose="02010609060101010101" pitchFamily="49" charset="-122"/>
                <a:sym typeface="+mn-ea"/>
              </a:rPr>
              <a:t>中会流过不平衡电流。</a:t>
            </a:r>
            <a:endParaRPr lang="zh-CN" altLang="zh-CN" sz="2400" dirty="0">
              <a:latin typeface="楷体" panose="02010609060101010101" pitchFamily="49" charset="-122"/>
              <a:ea typeface="楷体" panose="02010609060101010101" pitchFamily="49" charset="-122"/>
            </a:endParaRPr>
          </a:p>
          <a:p>
            <a:pPr fontAlgn="auto"/>
            <a:r>
              <a:rPr lang="zh-CN" altLang="zh-CN" sz="2400" dirty="0">
                <a:latin typeface="楷体" panose="02010609060101010101" pitchFamily="49" charset="-122"/>
                <a:ea typeface="楷体" panose="02010609060101010101" pitchFamily="49" charset="-122"/>
                <a:sym typeface="+mn-ea"/>
              </a:rPr>
              <a:t>若能使</a:t>
            </a:r>
            <a:r>
              <a:rPr lang="en-US" altLang="zh-CN" sz="2400" dirty="0">
                <a:latin typeface="楷体" panose="02010609060101010101" pitchFamily="49" charset="-122"/>
                <a:ea typeface="楷体" panose="02010609060101010101" pitchFamily="49" charset="-122"/>
                <a:sym typeface="+mn-ea"/>
              </a:rPr>
              <a:t> </a:t>
            </a:r>
            <a:r>
              <a:rPr lang="en-US" altLang="zh-CN" sz="2400" dirty="0" err="1">
                <a:latin typeface="楷体" panose="02010609060101010101" pitchFamily="49" charset="-122"/>
                <a:ea typeface="楷体" panose="02010609060101010101" pitchFamily="49" charset="-122"/>
                <a:sym typeface="+mn-ea"/>
              </a:rPr>
              <a:t>KAl</a:t>
            </a:r>
            <a:r>
              <a:rPr lang="zh-CN" altLang="zh-CN" sz="2400" dirty="0">
                <a:latin typeface="楷体" panose="02010609060101010101" pitchFamily="49" charset="-122"/>
                <a:ea typeface="楷体" panose="02010609060101010101" pitchFamily="49" charset="-122"/>
                <a:sym typeface="+mn-ea"/>
              </a:rPr>
              <a:t>的动作电流大于不平衡电流，则</a:t>
            </a:r>
            <a:r>
              <a:rPr lang="en-US" altLang="zh-CN" sz="2400" dirty="0">
                <a:latin typeface="楷体" panose="02010609060101010101" pitchFamily="49" charset="-122"/>
                <a:ea typeface="楷体" panose="02010609060101010101" pitchFamily="49" charset="-122"/>
                <a:sym typeface="+mn-ea"/>
              </a:rPr>
              <a:t>M</a:t>
            </a:r>
            <a:r>
              <a:rPr lang="zh-CN" altLang="zh-CN" sz="2400" dirty="0">
                <a:latin typeface="楷体" panose="02010609060101010101" pitchFamily="49" charset="-122"/>
                <a:ea typeface="楷体" panose="02010609060101010101" pitchFamily="49" charset="-122"/>
                <a:sym typeface="+mn-ea"/>
              </a:rPr>
              <a:t>侧的电流继电器不会动作，</a:t>
            </a:r>
            <a:r>
              <a:rPr lang="en-US" altLang="zh-CN" sz="2400" dirty="0">
                <a:latin typeface="楷体" panose="02010609060101010101" pitchFamily="49" charset="-122"/>
                <a:ea typeface="楷体" panose="02010609060101010101" pitchFamily="49" charset="-122"/>
                <a:sym typeface="+mn-ea"/>
              </a:rPr>
              <a:t>M</a:t>
            </a:r>
            <a:r>
              <a:rPr lang="zh-CN" altLang="zh-CN" sz="2400" dirty="0">
                <a:latin typeface="楷体" panose="02010609060101010101" pitchFamily="49" charset="-122"/>
                <a:ea typeface="楷体" panose="02010609060101010101" pitchFamily="49" charset="-122"/>
                <a:sym typeface="+mn-ea"/>
              </a:rPr>
              <a:t>侧的整套保护不会起动跳闸，同理</a:t>
            </a:r>
            <a:r>
              <a:rPr lang="en-US" altLang="zh-CN" sz="2400" dirty="0">
                <a:latin typeface="楷体" panose="02010609060101010101" pitchFamily="49" charset="-122"/>
                <a:ea typeface="楷体" panose="02010609060101010101" pitchFamily="49" charset="-122"/>
                <a:sym typeface="+mn-ea"/>
              </a:rPr>
              <a:t>N</a:t>
            </a:r>
            <a:r>
              <a:rPr lang="zh-CN" altLang="zh-CN" sz="2400" dirty="0">
                <a:latin typeface="楷体" panose="02010609060101010101" pitchFamily="49" charset="-122"/>
                <a:ea typeface="楷体" panose="02010609060101010101" pitchFamily="49" charset="-122"/>
                <a:sym typeface="+mn-ea"/>
              </a:rPr>
              <a:t>侧的保护也不会动作。</a:t>
            </a:r>
            <a:endParaRPr lang="zh-CN" altLang="en-US" sz="2400" dirty="0">
              <a:latin typeface="楷体" panose="02010609060101010101" pitchFamily="49" charset="-122"/>
              <a:ea typeface="楷体" panose="02010609060101010101" pitchFamily="49"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3" y="181181"/>
            <a:ext cx="1941297"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pic>
        <p:nvPicPr>
          <p:cNvPr id="9" name="图片 8" descr="4.png"/>
          <p:cNvPicPr/>
          <p:nvPr/>
        </p:nvPicPr>
        <p:blipFill>
          <a:blip r:embed="rId2" cstate="print"/>
          <a:srcRect/>
          <a:stretch>
            <a:fillRect/>
          </a:stretch>
        </p:blipFill>
        <p:spPr bwMode="auto">
          <a:xfrm>
            <a:off x="571472" y="714362"/>
            <a:ext cx="7795256" cy="371220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矩形 9"/>
          <p:cNvSpPr/>
          <p:nvPr/>
        </p:nvSpPr>
        <p:spPr>
          <a:xfrm>
            <a:off x="500034" y="882084"/>
            <a:ext cx="8286808" cy="3046988"/>
          </a:xfrm>
          <a:prstGeom prst="rect">
            <a:avLst/>
          </a:prstGeom>
        </p:spPr>
        <p:txBody>
          <a:bodyPr wrap="square">
            <a:spAutoFit/>
          </a:bodyPr>
          <a:lstStyle/>
          <a:p>
            <a:pPr fontAlgn="auto"/>
            <a:r>
              <a:rPr lang="zh-CN" altLang="en-US" sz="2400" dirty="0">
                <a:latin typeface="楷体" panose="02010609060101010101" pitchFamily="49" charset="-122"/>
                <a:ea typeface="楷体" panose="02010609060101010101" pitchFamily="49" charset="-122"/>
                <a:sym typeface="+mn-ea"/>
              </a:rPr>
              <a:t>（</a:t>
            </a:r>
            <a:r>
              <a:rPr lang="en-US" altLang="zh-CN" sz="2400" dirty="0">
                <a:latin typeface="楷体" panose="02010609060101010101" pitchFamily="49" charset="-122"/>
                <a:ea typeface="楷体" panose="02010609060101010101" pitchFamily="49" charset="-122"/>
                <a:sym typeface="+mn-ea"/>
              </a:rPr>
              <a:t>2</a:t>
            </a:r>
            <a:r>
              <a:rPr lang="zh-CN" altLang="en-US" sz="2400" dirty="0">
                <a:latin typeface="楷体" panose="02010609060101010101" pitchFamily="49" charset="-122"/>
                <a:ea typeface="楷体" panose="02010609060101010101" pitchFamily="49" charset="-122"/>
                <a:sym typeface="+mn-ea"/>
              </a:rPr>
              <a:t>）此电流大于电流继电器的整定值时，电流继电器</a:t>
            </a:r>
            <a:r>
              <a:rPr lang="en-US" altLang="zh-CN" sz="2400" dirty="0" err="1">
                <a:latin typeface="楷体" panose="02010609060101010101" pitchFamily="49" charset="-122"/>
                <a:ea typeface="楷体" panose="02010609060101010101" pitchFamily="49" charset="-122"/>
                <a:sym typeface="+mn-ea"/>
              </a:rPr>
              <a:t>KAl</a:t>
            </a:r>
            <a:r>
              <a:rPr lang="zh-CN" altLang="en-US" sz="2400" dirty="0">
                <a:latin typeface="楷体" panose="02010609060101010101" pitchFamily="49" charset="-122"/>
                <a:ea typeface="楷体" panose="02010609060101010101" pitchFamily="49" charset="-122"/>
                <a:sym typeface="+mn-ea"/>
              </a:rPr>
              <a:t>动作，功率方向继电器是否动作决定于流过功率方向继电器的电流和所加电压间的相位。根据图中标示的极性，当在线路</a:t>
            </a:r>
            <a:r>
              <a:rPr lang="en-US" altLang="zh-CN" sz="2400" dirty="0" err="1">
                <a:latin typeface="楷体" panose="02010609060101010101" pitchFamily="49" charset="-122"/>
                <a:ea typeface="楷体" panose="02010609060101010101" pitchFamily="49" charset="-122"/>
                <a:sym typeface="+mn-ea"/>
              </a:rPr>
              <a:t>Ll</a:t>
            </a:r>
            <a:r>
              <a:rPr lang="zh-CN" altLang="en-US" sz="2400" dirty="0">
                <a:latin typeface="楷体" panose="02010609060101010101" pitchFamily="49" charset="-122"/>
                <a:ea typeface="楷体" panose="02010609060101010101" pitchFamily="49" charset="-122"/>
                <a:sym typeface="+mn-ea"/>
              </a:rPr>
              <a:t>上故障时，功率方向继电器</a:t>
            </a:r>
            <a:r>
              <a:rPr lang="en-US" altLang="zh-CN" sz="2400" dirty="0" err="1">
                <a:latin typeface="楷体" panose="02010609060101010101" pitchFamily="49" charset="-122"/>
                <a:ea typeface="楷体" panose="02010609060101010101" pitchFamily="49" charset="-122"/>
                <a:sym typeface="+mn-ea"/>
              </a:rPr>
              <a:t>KWl</a:t>
            </a:r>
            <a:r>
              <a:rPr lang="zh-CN" altLang="en-US" sz="2400" dirty="0">
                <a:latin typeface="楷体" panose="02010609060101010101" pitchFamily="49" charset="-122"/>
                <a:ea typeface="楷体" panose="02010609060101010101" pitchFamily="49" charset="-122"/>
                <a:sym typeface="+mn-ea"/>
              </a:rPr>
              <a:t>流过的差电流从同极性端子流入，所加的母线残压也是从同极性端子加入，故</a:t>
            </a:r>
            <a:r>
              <a:rPr lang="en-US" altLang="zh-CN" sz="2400" dirty="0" err="1">
                <a:latin typeface="楷体" panose="02010609060101010101" pitchFamily="49" charset="-122"/>
                <a:ea typeface="楷体" panose="02010609060101010101" pitchFamily="49" charset="-122"/>
                <a:sym typeface="+mn-ea"/>
              </a:rPr>
              <a:t>KWl</a:t>
            </a:r>
            <a:r>
              <a:rPr lang="zh-CN" altLang="en-US" sz="2400" dirty="0">
                <a:latin typeface="楷体" panose="02010609060101010101" pitchFamily="49" charset="-122"/>
                <a:ea typeface="楷体" panose="02010609060101010101" pitchFamily="49" charset="-122"/>
                <a:sym typeface="+mn-ea"/>
              </a:rPr>
              <a:t>判别为正方向故障，</a:t>
            </a:r>
            <a:r>
              <a:rPr lang="en-US" altLang="zh-CN" sz="2400" dirty="0" err="1">
                <a:latin typeface="楷体" panose="02010609060101010101" pitchFamily="49" charset="-122"/>
                <a:ea typeface="楷体" panose="02010609060101010101" pitchFamily="49" charset="-122"/>
                <a:sym typeface="+mn-ea"/>
              </a:rPr>
              <a:t>KWl</a:t>
            </a:r>
            <a:r>
              <a:rPr lang="zh-CN" altLang="en-US" sz="2400" dirty="0">
                <a:latin typeface="楷体" panose="02010609060101010101" pitchFamily="49" charset="-122"/>
                <a:ea typeface="楷体" panose="02010609060101010101" pitchFamily="49" charset="-122"/>
                <a:sym typeface="+mn-ea"/>
              </a:rPr>
              <a:t>动作。</a:t>
            </a:r>
            <a:r>
              <a:rPr lang="en-US" altLang="zh-CN" sz="2400" dirty="0">
                <a:latin typeface="楷体" panose="02010609060101010101" pitchFamily="49" charset="-122"/>
                <a:ea typeface="楷体" panose="02010609060101010101" pitchFamily="49" charset="-122"/>
                <a:sym typeface="+mn-ea"/>
              </a:rPr>
              <a:t>KW2 </a:t>
            </a:r>
            <a:r>
              <a:rPr lang="zh-CN" altLang="en-US" sz="2400" dirty="0">
                <a:latin typeface="楷体" panose="02010609060101010101" pitchFamily="49" charset="-122"/>
                <a:ea typeface="楷体" panose="02010609060101010101" pitchFamily="49" charset="-122"/>
                <a:sym typeface="+mn-ea"/>
              </a:rPr>
              <a:t>与</a:t>
            </a:r>
            <a:r>
              <a:rPr lang="en-US" altLang="zh-CN" sz="2400" dirty="0" err="1">
                <a:latin typeface="楷体" panose="02010609060101010101" pitchFamily="49" charset="-122"/>
                <a:ea typeface="楷体" panose="02010609060101010101" pitchFamily="49" charset="-122"/>
                <a:sym typeface="+mn-ea"/>
              </a:rPr>
              <a:t>KWl</a:t>
            </a:r>
            <a:r>
              <a:rPr lang="zh-CN" altLang="en-US" sz="2400" dirty="0">
                <a:latin typeface="楷体" panose="02010609060101010101" pitchFamily="49" charset="-122"/>
                <a:ea typeface="楷体" panose="02010609060101010101" pitchFamily="49" charset="-122"/>
                <a:sym typeface="+mn-ea"/>
              </a:rPr>
              <a:t>流过相同的电流，但所加母线电压的方向是从非极性端子加入的，故</a:t>
            </a:r>
            <a:r>
              <a:rPr lang="en-US" altLang="zh-CN" sz="2400" dirty="0">
                <a:latin typeface="楷体" panose="02010609060101010101" pitchFamily="49" charset="-122"/>
                <a:ea typeface="楷体" panose="02010609060101010101" pitchFamily="49" charset="-122"/>
                <a:sym typeface="+mn-ea"/>
              </a:rPr>
              <a:t>KW2</a:t>
            </a:r>
            <a:r>
              <a:rPr lang="zh-CN" altLang="en-US" sz="2400" dirty="0">
                <a:latin typeface="楷体" panose="02010609060101010101" pitchFamily="49" charset="-122"/>
                <a:ea typeface="楷体" panose="02010609060101010101" pitchFamily="49" charset="-122"/>
                <a:sym typeface="+mn-ea"/>
              </a:rPr>
              <a:t>不动作。因此</a:t>
            </a:r>
            <a:r>
              <a:rPr lang="en-US" altLang="zh-CN" sz="2400" dirty="0">
                <a:latin typeface="楷体" panose="02010609060101010101" pitchFamily="49" charset="-122"/>
                <a:ea typeface="楷体" panose="02010609060101010101" pitchFamily="49" charset="-122"/>
                <a:sym typeface="+mn-ea"/>
              </a:rPr>
              <a:t>M</a:t>
            </a:r>
            <a:r>
              <a:rPr lang="zh-CN" altLang="en-US" sz="2400" dirty="0">
                <a:latin typeface="楷体" panose="02010609060101010101" pitchFamily="49" charset="-122"/>
                <a:ea typeface="楷体" panose="02010609060101010101" pitchFamily="49" charset="-122"/>
                <a:sym typeface="+mn-ea"/>
              </a:rPr>
              <a:t>侧的保护</a:t>
            </a:r>
            <a:r>
              <a:rPr lang="en-US" altLang="zh-CN" sz="2400" dirty="0" err="1">
                <a:latin typeface="楷体" panose="02010609060101010101" pitchFamily="49" charset="-122"/>
                <a:ea typeface="楷体" panose="02010609060101010101" pitchFamily="49" charset="-122"/>
                <a:sym typeface="+mn-ea"/>
              </a:rPr>
              <a:t>KAl</a:t>
            </a:r>
            <a:r>
              <a:rPr lang="zh-CN" altLang="en-US" sz="2400" dirty="0">
                <a:latin typeface="楷体" panose="02010609060101010101" pitchFamily="49" charset="-122"/>
                <a:ea typeface="楷体" panose="02010609060101010101" pitchFamily="49" charset="-122"/>
                <a:sym typeface="+mn-ea"/>
              </a:rPr>
              <a:t>与</a:t>
            </a:r>
            <a:r>
              <a:rPr lang="en-US" altLang="zh-CN" sz="2400" dirty="0" err="1">
                <a:latin typeface="楷体" panose="02010609060101010101" pitchFamily="49" charset="-122"/>
                <a:ea typeface="楷体" panose="02010609060101010101" pitchFamily="49" charset="-122"/>
                <a:sym typeface="+mn-ea"/>
              </a:rPr>
              <a:t>KWl</a:t>
            </a:r>
            <a:r>
              <a:rPr lang="zh-CN" altLang="en-US" sz="2400" dirty="0">
                <a:latin typeface="楷体" panose="02010609060101010101" pitchFamily="49" charset="-122"/>
                <a:ea typeface="楷体" panose="02010609060101010101" pitchFamily="49" charset="-122"/>
                <a:sym typeface="+mn-ea"/>
              </a:rPr>
              <a:t>动作将</a:t>
            </a:r>
            <a:r>
              <a:rPr lang="en-US" altLang="zh-CN" sz="2400" dirty="0" err="1">
                <a:latin typeface="楷体" panose="02010609060101010101" pitchFamily="49" charset="-122"/>
                <a:ea typeface="楷体" panose="02010609060101010101" pitchFamily="49" charset="-122"/>
                <a:sym typeface="+mn-ea"/>
              </a:rPr>
              <a:t>QFl</a:t>
            </a:r>
            <a:r>
              <a:rPr lang="zh-CN" altLang="en-US" sz="2400" dirty="0">
                <a:latin typeface="楷体" panose="02010609060101010101" pitchFamily="49" charset="-122"/>
                <a:ea typeface="楷体" panose="02010609060101010101" pitchFamily="49" charset="-122"/>
                <a:sym typeface="+mn-ea"/>
              </a:rPr>
              <a:t>跳开。</a:t>
            </a:r>
            <a:endParaRPr lang="zh-CN" altLang="en-US" sz="2400" dirty="0">
              <a:latin typeface="楷体" panose="02010609060101010101" pitchFamily="49" charset="-122"/>
              <a:ea typeface="楷体" panose="02010609060101010101" pitchFamily="49" charset="-122"/>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9" name="TextBox 18"/>
          <p:cNvSpPr>
            <a:spLocks noChangeArrowheads="1"/>
          </p:cNvSpPr>
          <p:nvPr/>
        </p:nvSpPr>
        <p:spPr bwMode="auto">
          <a:xfrm>
            <a:off x="6008562" y="2500285"/>
            <a:ext cx="15696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36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11" name="文本框 23555"/>
          <p:cNvSpPr txBox="1"/>
          <p:nvPr/>
        </p:nvSpPr>
        <p:spPr>
          <a:xfrm>
            <a:off x="428913" y="1100762"/>
            <a:ext cx="1368425" cy="457200"/>
          </a:xfrm>
          <a:prstGeom prst="rect">
            <a:avLst/>
          </a:prstGeom>
          <a:noFill/>
          <a:ln w="9525" cap="flat" cmpd="sng">
            <a:solidFill>
              <a:srgbClr val="FF3300"/>
            </a:solidFill>
            <a:prstDash val="solid"/>
            <a:miter/>
            <a:headEnd type="none" w="med" len="med"/>
            <a:tailEnd type="none" w="med" len="med"/>
          </a:ln>
        </p:spPr>
        <p:txBody>
          <a:bodyPr>
            <a:spAutoFit/>
          </a:bodyPr>
          <a:lstStyle/>
          <a:p>
            <a:pPr lvl="0" algn="l">
              <a:spcBef>
                <a:spcPct val="50000"/>
              </a:spcBef>
            </a:pPr>
            <a:r>
              <a:rPr lang="en-US" altLang="zh-CN" sz="2400" dirty="0">
                <a:latin typeface="楷体_GB2312" pitchFamily="49" charset="-122"/>
                <a:ea typeface="楷体_GB2312" pitchFamily="49" charset="-122"/>
              </a:rPr>
              <a:t> </a:t>
            </a:r>
            <a:r>
              <a:rPr lang="zh-CN" altLang="en-US" sz="2400" b="1" dirty="0">
                <a:solidFill>
                  <a:srgbClr val="FF3300"/>
                </a:solidFill>
                <a:latin typeface="楷体_GB2312" pitchFamily="49" charset="-122"/>
                <a:ea typeface="楷体_GB2312" pitchFamily="49" charset="-122"/>
              </a:rPr>
              <a:t>优点：</a:t>
            </a:r>
            <a:r>
              <a:rPr lang="zh-CN" altLang="en-US" sz="2400" dirty="0">
                <a:latin typeface="Times New Roman" panose="02020603050405020304" pitchFamily="18" charset="0"/>
                <a:ea typeface="宋体" panose="02010600030101010101" pitchFamily="2" charset="-122"/>
              </a:rPr>
              <a:t> </a:t>
            </a:r>
            <a:endParaRPr lang="zh-CN" altLang="en-US" sz="2400" dirty="0">
              <a:latin typeface="Times New Roman" panose="02020603050405020304" pitchFamily="18" charset="0"/>
              <a:ea typeface="宋体" panose="02010600030101010101" pitchFamily="2" charset="-122"/>
            </a:endParaRPr>
          </a:p>
        </p:txBody>
      </p:sp>
      <p:sp>
        <p:nvSpPr>
          <p:cNvPr id="12" name="文本框 23557"/>
          <p:cNvSpPr txBox="1"/>
          <p:nvPr/>
        </p:nvSpPr>
        <p:spPr>
          <a:xfrm>
            <a:off x="428596" y="2278052"/>
            <a:ext cx="1204912" cy="457200"/>
          </a:xfrm>
          <a:prstGeom prst="rect">
            <a:avLst/>
          </a:prstGeom>
          <a:noFill/>
          <a:ln w="9525" cap="flat" cmpd="sng">
            <a:solidFill>
              <a:srgbClr val="FF3300"/>
            </a:solidFill>
            <a:prstDash val="solid"/>
            <a:miter/>
            <a:headEnd type="none" w="med" len="med"/>
            <a:tailEnd type="none" w="med" len="med"/>
          </a:ln>
        </p:spPr>
        <p:txBody>
          <a:bodyPr>
            <a:spAutoFit/>
          </a:bodyPr>
          <a:lstStyle/>
          <a:p>
            <a:pPr lvl="0" algn="l">
              <a:spcBef>
                <a:spcPct val="50000"/>
              </a:spcBef>
            </a:pPr>
            <a:r>
              <a:rPr lang="zh-CN" altLang="en-US" sz="2400" b="1" dirty="0">
                <a:solidFill>
                  <a:srgbClr val="FF3300"/>
                </a:solidFill>
                <a:latin typeface="楷体_GB2312" pitchFamily="49" charset="-122"/>
                <a:ea typeface="楷体_GB2312" pitchFamily="49" charset="-122"/>
              </a:rPr>
              <a:t>缺点：</a:t>
            </a:r>
            <a:r>
              <a:rPr lang="zh-CN" altLang="en-US" sz="2400" dirty="0">
                <a:latin typeface="Times New Roman" panose="02020603050405020304" pitchFamily="18" charset="0"/>
                <a:ea typeface="宋体" panose="02010600030101010101" pitchFamily="2" charset="-122"/>
              </a:rPr>
              <a:t> </a:t>
            </a:r>
            <a:endParaRPr lang="zh-CN" altLang="en-US" sz="2400">
              <a:latin typeface="Times New Roman" panose="02020603050405020304" pitchFamily="18" charset="0"/>
              <a:ea typeface="宋体" panose="02010600030101010101" pitchFamily="2" charset="-122"/>
            </a:endParaRPr>
          </a:p>
        </p:txBody>
      </p:sp>
      <p:sp>
        <p:nvSpPr>
          <p:cNvPr id="13" name="文本框 23560"/>
          <p:cNvSpPr txBox="1"/>
          <p:nvPr/>
        </p:nvSpPr>
        <p:spPr>
          <a:xfrm>
            <a:off x="428596" y="4065894"/>
            <a:ext cx="1128712" cy="457200"/>
          </a:xfrm>
          <a:prstGeom prst="rect">
            <a:avLst/>
          </a:prstGeom>
          <a:noFill/>
          <a:ln w="9525" cap="flat" cmpd="sng">
            <a:solidFill>
              <a:schemeClr val="hlink"/>
            </a:solidFill>
            <a:prstDash val="solid"/>
            <a:miter/>
            <a:headEnd type="none" w="med" len="med"/>
            <a:tailEnd type="none" w="med" len="med"/>
          </a:ln>
        </p:spPr>
        <p:txBody>
          <a:bodyPr>
            <a:spAutoFit/>
          </a:bodyPr>
          <a:lstStyle/>
          <a:p>
            <a:pPr lvl="0" algn="l">
              <a:spcBef>
                <a:spcPct val="50000"/>
              </a:spcBef>
            </a:pPr>
            <a:r>
              <a:rPr lang="zh-CN" altLang="en-US" sz="2400" b="1" dirty="0">
                <a:solidFill>
                  <a:schemeClr val="hlink"/>
                </a:solidFill>
                <a:latin typeface="Times New Roman" panose="02020603050405020304" pitchFamily="18" charset="0"/>
                <a:ea typeface="楷体_GB2312" pitchFamily="49" charset="-122"/>
              </a:rPr>
              <a:t>应用：</a:t>
            </a:r>
            <a:endParaRPr lang="zh-CN" altLang="en-US" sz="2400" b="1">
              <a:solidFill>
                <a:schemeClr val="hlink"/>
              </a:solidFill>
              <a:latin typeface="Times New Roman" panose="02020603050405020304" pitchFamily="18" charset="0"/>
              <a:ea typeface="楷体_GB2312" pitchFamily="49" charset="-122"/>
            </a:endParaRPr>
          </a:p>
        </p:txBody>
      </p:sp>
      <p:sp>
        <p:nvSpPr>
          <p:cNvPr id="14" name="文本框 2"/>
          <p:cNvSpPr txBox="1"/>
          <p:nvPr/>
        </p:nvSpPr>
        <p:spPr>
          <a:xfrm>
            <a:off x="2144048" y="1000114"/>
            <a:ext cx="6861175" cy="822960"/>
          </a:xfrm>
          <a:prstGeom prst="rect">
            <a:avLst/>
          </a:prstGeom>
          <a:noFill/>
        </p:spPr>
        <p:txBody>
          <a:bodyPr wrap="square" rtlCol="0" anchor="t">
            <a:spAutoFit/>
          </a:bodyPr>
          <a:lstStyle/>
          <a:p>
            <a:r>
              <a:rPr lang="zh-CN" altLang="en-US" sz="2400" dirty="0">
                <a:latin typeface="楷体" panose="02010609060101010101" pitchFamily="49" charset="-122"/>
                <a:ea typeface="楷体" panose="02010609060101010101" pitchFamily="49" charset="-122"/>
                <a:sym typeface="+mn-ea"/>
              </a:rPr>
              <a:t>能够迅速而有选择性地切除平行线路上的故障，实现起来简单、经济，不受系统振荡的影响。</a:t>
            </a:r>
            <a:endParaRPr lang="zh-CN" altLang="en-US" sz="2400" dirty="0">
              <a:latin typeface="楷体" panose="02010609060101010101" pitchFamily="49" charset="-122"/>
              <a:ea typeface="楷体" panose="02010609060101010101" pitchFamily="49" charset="-122"/>
            </a:endParaRPr>
          </a:p>
        </p:txBody>
      </p:sp>
      <p:sp>
        <p:nvSpPr>
          <p:cNvPr id="15" name="文本框 4"/>
          <p:cNvSpPr txBox="1"/>
          <p:nvPr/>
        </p:nvSpPr>
        <p:spPr>
          <a:xfrm>
            <a:off x="2220883" y="2045959"/>
            <a:ext cx="6219825" cy="1554480"/>
          </a:xfrm>
          <a:prstGeom prst="rect">
            <a:avLst/>
          </a:prstGeom>
          <a:noFill/>
        </p:spPr>
        <p:txBody>
          <a:bodyPr wrap="square" rtlCol="0" anchor="t">
            <a:spAutoFit/>
          </a:bodyPr>
          <a:lstStyle/>
          <a:p>
            <a:r>
              <a:rPr lang="zh-CN" altLang="en-US" sz="2400" dirty="0">
                <a:latin typeface="楷体" panose="02010609060101010101" pitchFamily="49" charset="-122"/>
                <a:ea typeface="楷体" panose="02010609060101010101" pitchFamily="49" charset="-122"/>
                <a:sym typeface="+mn-ea"/>
              </a:rPr>
              <a:t>存在相继动作区，当故障发生在相继动作区时，切除故障的时间增加</a:t>
            </a:r>
            <a:r>
              <a:rPr lang="en-US" altLang="zh-CN" sz="2400" dirty="0">
                <a:latin typeface="楷体" panose="02010609060101010101" pitchFamily="49" charset="-122"/>
                <a:ea typeface="楷体" panose="02010609060101010101" pitchFamily="49" charset="-122"/>
                <a:sym typeface="+mn-ea"/>
              </a:rPr>
              <a:t>1</a:t>
            </a:r>
            <a:r>
              <a:rPr lang="zh-CN" altLang="en-US" sz="2400" dirty="0">
                <a:latin typeface="楷体" panose="02010609060101010101" pitchFamily="49" charset="-122"/>
                <a:ea typeface="楷体" panose="02010609060101010101" pitchFamily="49" charset="-122"/>
                <a:sym typeface="+mn-ea"/>
              </a:rPr>
              <a:t>倍。保护装置还存在死区。需加装单回线运行时线路的主保护和后备保护。</a:t>
            </a:r>
            <a:endParaRPr lang="zh-CN" altLang="en-US" sz="2400" dirty="0">
              <a:latin typeface="楷体" panose="02010609060101010101" pitchFamily="49" charset="-122"/>
              <a:ea typeface="楷体" panose="02010609060101010101" pitchFamily="49" charset="-122"/>
            </a:endParaRPr>
          </a:p>
        </p:txBody>
      </p:sp>
      <p:sp>
        <p:nvSpPr>
          <p:cNvPr id="16" name="文本框 5"/>
          <p:cNvSpPr txBox="1"/>
          <p:nvPr/>
        </p:nvSpPr>
        <p:spPr>
          <a:xfrm>
            <a:off x="2220883" y="4157334"/>
            <a:ext cx="4754880" cy="457200"/>
          </a:xfrm>
          <a:prstGeom prst="rect">
            <a:avLst/>
          </a:prstGeom>
          <a:noFill/>
        </p:spPr>
        <p:txBody>
          <a:bodyPr wrap="none" rtlCol="0" anchor="t">
            <a:spAutoFit/>
          </a:bodyPr>
          <a:lstStyle/>
          <a:p>
            <a:r>
              <a:rPr lang="zh-CN" altLang="en-US" sz="2400" dirty="0">
                <a:latin typeface="楷体" panose="02010609060101010101" pitchFamily="49" charset="-122"/>
                <a:ea typeface="楷体" panose="02010609060101010101" pitchFamily="49" charset="-122"/>
                <a:sym typeface="+mn-ea"/>
              </a:rPr>
              <a:t>适用于</a:t>
            </a:r>
            <a:r>
              <a:rPr lang="en-US" altLang="zh-CN" sz="2400" dirty="0">
                <a:latin typeface="楷体" panose="02010609060101010101" pitchFamily="49" charset="-122"/>
                <a:ea typeface="楷体" panose="02010609060101010101" pitchFamily="49" charset="-122"/>
                <a:sym typeface="+mn-ea"/>
              </a:rPr>
              <a:t>66kV</a:t>
            </a:r>
            <a:r>
              <a:rPr lang="zh-CN" altLang="en-US" sz="2400" dirty="0">
                <a:latin typeface="楷体" panose="02010609060101010101" pitchFamily="49" charset="-122"/>
                <a:ea typeface="楷体" panose="02010609060101010101" pitchFamily="49" charset="-122"/>
                <a:sym typeface="+mn-ea"/>
              </a:rPr>
              <a:t>及以下的平行线路上。</a:t>
            </a:r>
            <a:endParaRPr lang="zh-CN" altLang="en-US" sz="2400">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slide(fromBottom)">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58" name="矩形 57"/>
          <p:cNvSpPr/>
          <p:nvPr/>
        </p:nvSpPr>
        <p:spPr>
          <a:xfrm>
            <a:off x="571472" y="798504"/>
            <a:ext cx="8215370" cy="2677656"/>
          </a:xfrm>
          <a:prstGeom prst="rect">
            <a:avLst/>
          </a:prstGeom>
        </p:spPr>
        <p:txBody>
          <a:bodyPr wrap="square">
            <a:spAutoFit/>
          </a:bodyPr>
          <a:lstStyle/>
          <a:p>
            <a:r>
              <a:rPr lang="zh-CN" altLang="en-US" sz="2400" dirty="0">
                <a:latin typeface="楷体" panose="02010609060101010101" pitchFamily="49" charset="-122"/>
                <a:ea typeface="楷体" panose="02010609060101010101" pitchFamily="49" charset="-122"/>
                <a:sym typeface="+mn-ea"/>
              </a:rPr>
              <a:t>前面学习的电流保护、方向电流保护、零序电流保护、距离保护均为“单侧测量”保护。所谓单侧测量保护是指保护仅测量线路某一侧的母线电压、线路电流等电气量，即保护判据均来自线路一侧的电流、电压。 </a:t>
            </a:r>
            <a:endParaRPr lang="zh-CN" altLang="en-US" sz="2400" dirty="0">
              <a:latin typeface="楷体" panose="02010609060101010101" pitchFamily="49" charset="-122"/>
              <a:ea typeface="楷体" panose="02010609060101010101" pitchFamily="49" charset="-122"/>
            </a:endParaRPr>
          </a:p>
          <a:p>
            <a:r>
              <a:rPr lang="zh-CN" altLang="en-US" sz="2400" dirty="0">
                <a:latin typeface="楷体" panose="02010609060101010101" pitchFamily="49" charset="-122"/>
                <a:ea typeface="楷体" panose="02010609060101010101" pitchFamily="49" charset="-122"/>
                <a:sym typeface="+mn-ea"/>
              </a:rPr>
              <a:t>    根据故障点远近不同，电气量值不同。比如I和U，根据I</a:t>
            </a:r>
            <a:r>
              <a:rPr lang="zh-CN" altLang="en-US" sz="2400" baseline="-25000" dirty="0">
                <a:latin typeface="楷体" panose="02010609060101010101" pitchFamily="49" charset="-122"/>
                <a:ea typeface="楷体" panose="02010609060101010101" pitchFamily="49" charset="-122"/>
                <a:sym typeface="+mn-ea"/>
              </a:rPr>
              <a:t>K</a:t>
            </a:r>
            <a:r>
              <a:rPr lang="zh-CN" altLang="en-US" sz="2400" dirty="0">
                <a:latin typeface="楷体" panose="02010609060101010101" pitchFamily="49" charset="-122"/>
                <a:ea typeface="楷体" panose="02010609060101010101" pitchFamily="49" charset="-122"/>
                <a:sym typeface="+mn-ea"/>
              </a:rPr>
              <a:t>的大小，可以判断出故障点的远近。比如正常运行时电压较高，为额定电压，正常110KV线路，额定线电压为110KV；</a:t>
            </a:r>
            <a:endParaRPr lang="zh-CN" altLang="en-US" sz="2400" dirty="0">
              <a:latin typeface="楷体" panose="02010609060101010101" pitchFamily="49" charset="-122"/>
              <a:ea typeface="楷体" panose="02010609060101010101" pitchFamily="49"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矩形 1024"/>
          <p:cNvSpPr>
            <a:spLocks noChangeAspect="1"/>
          </p:cNvSpPr>
          <p:nvPr/>
        </p:nvSpPr>
        <p:spPr>
          <a:xfrm>
            <a:off x="2160508" y="1714500"/>
            <a:ext cx="4633913" cy="2522935"/>
          </a:xfrm>
          <a:prstGeom prst="rect">
            <a:avLst/>
          </a:prstGeom>
          <a:noFill/>
          <a:ln w="9525">
            <a:noFill/>
          </a:ln>
        </p:spPr>
      </p:sp>
      <p:sp>
        <p:nvSpPr>
          <p:cNvPr id="6" name="标题 22"/>
          <p:cNvSpPr txBox="1"/>
          <p:nvPr/>
        </p:nvSpPr>
        <p:spPr>
          <a:xfrm>
            <a:off x="369332" y="179070"/>
            <a:ext cx="3859530" cy="431959"/>
          </a:xfrm>
          <a:prstGeom prst="rect">
            <a:avLst/>
          </a:prstGeom>
        </p:spPr>
        <p:txBody>
          <a:bodyPr>
            <a:noAutofit/>
          </a:bodyPr>
          <a:lstStyle/>
          <a:p>
            <a:pPr>
              <a:spcBef>
                <a:spcPct val="0"/>
              </a:spcBef>
              <a:defRPr/>
            </a:pPr>
            <a:r>
              <a:rPr lang="zh-CN" altLang="en-US" sz="2100" b="1" dirty="0">
                <a:solidFill>
                  <a:schemeClr val="tx2"/>
                </a:solidFill>
                <a:latin typeface="楷体" panose="02010609060101010101" pitchFamily="49" charset="-122"/>
                <a:ea typeface="楷体" panose="02010609060101010101" pitchFamily="49" charset="-122"/>
                <a:sym typeface="+mn-ea"/>
              </a:rPr>
              <a:t>相差高频保护的工作原理</a:t>
            </a:r>
            <a:endParaRPr lang="zh-CN" altLang="en-US" sz="2100" b="1" dirty="0">
              <a:solidFill>
                <a:schemeClr val="tx2"/>
              </a:solidFill>
              <a:latin typeface="楷体" panose="02010609060101010101" pitchFamily="49" charset="-122"/>
              <a:ea typeface="楷体" panose="02010609060101010101" pitchFamily="49" charset="-122"/>
              <a:cs typeface="+mj-cs"/>
              <a:sym typeface="+mn-ea"/>
            </a:endParaRPr>
          </a:p>
        </p:txBody>
      </p:sp>
      <p:grpSp>
        <p:nvGrpSpPr>
          <p:cNvPr id="6147" name="组合 8"/>
          <p:cNvGrpSpPr/>
          <p:nvPr/>
        </p:nvGrpSpPr>
        <p:grpSpPr>
          <a:xfrm>
            <a:off x="274558" y="638890"/>
            <a:ext cx="5613797" cy="2163365"/>
            <a:chOff x="1350" y="114"/>
            <a:chExt cx="17093" cy="8340"/>
          </a:xfrm>
        </p:grpSpPr>
        <p:grpSp>
          <p:nvGrpSpPr>
            <p:cNvPr id="6148" name="组合 4"/>
            <p:cNvGrpSpPr/>
            <p:nvPr/>
          </p:nvGrpSpPr>
          <p:grpSpPr>
            <a:xfrm>
              <a:off x="1755" y="1558"/>
              <a:ext cx="780" cy="662"/>
              <a:chOff x="736" y="1091"/>
              <a:chExt cx="1020" cy="1004"/>
            </a:xfrm>
          </p:grpSpPr>
          <p:sp>
            <p:nvSpPr>
              <p:cNvPr id="7" name="椭圆 6"/>
              <p:cNvSpPr/>
              <p:nvPr/>
            </p:nvSpPr>
            <p:spPr>
              <a:xfrm>
                <a:off x="736" y="1091"/>
                <a:ext cx="1021" cy="1004"/>
              </a:xfrm>
              <a:prstGeom prst="ellipse">
                <a:avLst/>
              </a:pr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i="1" strike="noStrike" noProof="1"/>
              </a:p>
            </p:txBody>
          </p:sp>
          <p:sp>
            <p:nvSpPr>
              <p:cNvPr id="8" name="任意多边形 7"/>
              <p:cNvSpPr/>
              <p:nvPr/>
            </p:nvSpPr>
            <p:spPr>
              <a:xfrm>
                <a:off x="855" y="1389"/>
                <a:ext cx="783" cy="425"/>
              </a:xfrm>
              <a:custGeom>
                <a:avLst/>
                <a:gdLst>
                  <a:gd name="connisteX0" fmla="*/ 0 w 362585"/>
                  <a:gd name="connsiteY0" fmla="*/ 248920 h 259302"/>
                  <a:gd name="connisteX1" fmla="*/ 93345 w 362585"/>
                  <a:gd name="connsiteY1" fmla="*/ 41275 h 259302"/>
                  <a:gd name="connisteX2" fmla="*/ 279400 w 362585"/>
                  <a:gd name="connsiteY2" fmla="*/ 259080 h 259302"/>
                  <a:gd name="connisteX3" fmla="*/ 362585 w 362585"/>
                  <a:gd name="connsiteY3" fmla="*/ 0 h 259302"/>
                  <a:gd name="connisteX4" fmla="*/ 497205 w 362585"/>
                  <a:gd name="connsiteY4" fmla="*/ -62230 h 259302"/>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362585" h="259303">
                    <a:moveTo>
                      <a:pt x="0" y="248920"/>
                    </a:moveTo>
                    <a:cubicBezTo>
                      <a:pt x="15240" y="203200"/>
                      <a:pt x="37465" y="39370"/>
                      <a:pt x="93345" y="41275"/>
                    </a:cubicBezTo>
                    <a:cubicBezTo>
                      <a:pt x="149225" y="43180"/>
                      <a:pt x="225425" y="267335"/>
                      <a:pt x="279400" y="259080"/>
                    </a:cubicBezTo>
                    <a:cubicBezTo>
                      <a:pt x="333375" y="250825"/>
                      <a:pt x="318770" y="64135"/>
                      <a:pt x="362585" y="0"/>
                    </a:cubicBezTo>
                  </a:path>
                </a:pathLst>
              </a:cu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i="1" strike="noStrike" noProof="1"/>
              </a:p>
            </p:txBody>
          </p:sp>
        </p:grpSp>
        <p:cxnSp>
          <p:nvCxnSpPr>
            <p:cNvPr id="9" name="直接连接符 8"/>
            <p:cNvCxnSpPr/>
            <p:nvPr/>
          </p:nvCxnSpPr>
          <p:spPr>
            <a:xfrm>
              <a:off x="2535" y="1895"/>
              <a:ext cx="80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903" y="1445"/>
              <a:ext cx="0" cy="9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椭圆 82"/>
            <p:cNvSpPr/>
            <p:nvPr/>
          </p:nvSpPr>
          <p:spPr>
            <a:xfrm>
              <a:off x="2845" y="1830"/>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cxnSp>
          <p:nvCxnSpPr>
            <p:cNvPr id="11" name="直接连接符 10"/>
            <p:cNvCxnSpPr/>
            <p:nvPr/>
          </p:nvCxnSpPr>
          <p:spPr>
            <a:xfrm flipV="1">
              <a:off x="3340" y="1673"/>
              <a:ext cx="373" cy="2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55" name="组合 25"/>
            <p:cNvGrpSpPr/>
            <p:nvPr/>
          </p:nvGrpSpPr>
          <p:grpSpPr>
            <a:xfrm>
              <a:off x="3713" y="1780"/>
              <a:ext cx="252" cy="228"/>
              <a:chOff x="7061" y="5513"/>
              <a:chExt cx="252" cy="226"/>
            </a:xfrm>
          </p:grpSpPr>
          <p:cxnSp>
            <p:nvCxnSpPr>
              <p:cNvPr id="25" name="直接连接符 24"/>
              <p:cNvCxnSpPr/>
              <p:nvPr/>
            </p:nvCxnSpPr>
            <p:spPr>
              <a:xfrm flipH="1">
                <a:off x="7086" y="5513"/>
                <a:ext cx="227" cy="227"/>
              </a:xfrm>
              <a:prstGeom prst="line">
                <a:avLst/>
              </a:prstGeom>
              <a:ln w="25400" cmpd="sng">
                <a:solidFill>
                  <a:schemeClr val="tx1"/>
                </a:solidFill>
              </a:ln>
            </p:spPr>
            <p:style>
              <a:lnRef idx="1">
                <a:schemeClr val="dk1"/>
              </a:lnRef>
              <a:fillRef idx="0">
                <a:schemeClr val="dk1"/>
              </a:fillRef>
              <a:effectRef idx="0">
                <a:schemeClr val="dk1"/>
              </a:effectRef>
              <a:fontRef idx="minor">
                <a:schemeClr val="tx1"/>
              </a:fontRef>
            </p:style>
          </p:cxnSp>
          <p:cxnSp>
            <p:nvCxnSpPr>
              <p:cNvPr id="26" name="直接连接符 25"/>
              <p:cNvCxnSpPr/>
              <p:nvPr/>
            </p:nvCxnSpPr>
            <p:spPr>
              <a:xfrm>
                <a:off x="7061" y="5513"/>
                <a:ext cx="252" cy="227"/>
              </a:xfrm>
              <a:prstGeom prst="line">
                <a:avLst/>
              </a:prstGeom>
              <a:ln w="25400" cmpd="sng">
                <a:solidFill>
                  <a:schemeClr val="tx1"/>
                </a:solidFill>
              </a:ln>
            </p:spPr>
            <p:style>
              <a:lnRef idx="1">
                <a:schemeClr val="dk1"/>
              </a:lnRef>
              <a:fillRef idx="0">
                <a:schemeClr val="dk1"/>
              </a:fillRef>
              <a:effectRef idx="0">
                <a:schemeClr val="dk1"/>
              </a:effectRef>
              <a:fontRef idx="minor">
                <a:schemeClr val="tx1"/>
              </a:fontRef>
            </p:style>
          </p:cxnSp>
        </p:grpSp>
        <p:cxnSp>
          <p:nvCxnSpPr>
            <p:cNvPr id="12" name="直接连接符 11"/>
            <p:cNvCxnSpPr/>
            <p:nvPr/>
          </p:nvCxnSpPr>
          <p:spPr>
            <a:xfrm>
              <a:off x="3965" y="1890"/>
              <a:ext cx="552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59" name="组合 14"/>
            <p:cNvGrpSpPr/>
            <p:nvPr/>
          </p:nvGrpSpPr>
          <p:grpSpPr>
            <a:xfrm>
              <a:off x="7790" y="1628"/>
              <a:ext cx="1135" cy="1272"/>
              <a:chOff x="5376" y="2228"/>
              <a:chExt cx="1134" cy="1273"/>
            </a:xfrm>
          </p:grpSpPr>
          <p:grpSp>
            <p:nvGrpSpPr>
              <p:cNvPr id="6160" name="组合 23"/>
              <p:cNvGrpSpPr/>
              <p:nvPr/>
            </p:nvGrpSpPr>
            <p:grpSpPr>
              <a:xfrm rot="5400000">
                <a:off x="5616" y="2076"/>
                <a:ext cx="615" cy="917"/>
                <a:chOff x="2458" y="6966"/>
                <a:chExt cx="618" cy="1300"/>
              </a:xfrm>
            </p:grpSpPr>
            <p:sp>
              <p:nvSpPr>
                <p:cNvPr id="59" name="弧形 58"/>
                <p:cNvSpPr/>
                <p:nvPr/>
              </p:nvSpPr>
              <p:spPr>
                <a:xfrm rot="16200000">
                  <a:off x="2435" y="7625"/>
                  <a:ext cx="650" cy="619"/>
                </a:xfrm>
                <a:prstGeom prst="arc">
                  <a:avLst>
                    <a:gd name="adj1" fmla="val 10588867"/>
                    <a:gd name="adj2" fmla="val 34110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endParaRPr sz="1350">
                    <a:latin typeface="Garamond" panose="02020404030301010803" pitchFamily="18" charset="0"/>
                  </a:endParaRPr>
                </a:p>
              </p:txBody>
            </p:sp>
            <p:sp>
              <p:nvSpPr>
                <p:cNvPr id="60" name="弧形 59"/>
                <p:cNvSpPr/>
                <p:nvPr/>
              </p:nvSpPr>
              <p:spPr>
                <a:xfrm rot="16200000">
                  <a:off x="2435" y="6975"/>
                  <a:ext cx="650" cy="619"/>
                </a:xfrm>
                <a:prstGeom prst="arc">
                  <a:avLst>
                    <a:gd name="adj1" fmla="val 11082791"/>
                    <a:gd name="adj2" fmla="val 34110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endParaRPr sz="1350">
                    <a:latin typeface="Garamond" panose="02020404030301010803" pitchFamily="18" charset="0"/>
                  </a:endParaRPr>
                </a:p>
              </p:txBody>
            </p:sp>
          </p:grpSp>
          <p:cxnSp>
            <p:nvCxnSpPr>
              <p:cNvPr id="13" name="直接连接符 12"/>
              <p:cNvCxnSpPr/>
              <p:nvPr/>
            </p:nvCxnSpPr>
            <p:spPr>
              <a:xfrm>
                <a:off x="6387" y="2549"/>
                <a:ext cx="0" cy="2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376" y="2821"/>
                <a:ext cx="1134" cy="6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i="1" strike="noStrike" noProof="1"/>
              </a:p>
            </p:txBody>
          </p:sp>
          <p:cxnSp>
            <p:nvCxnSpPr>
              <p:cNvPr id="15" name="直接连接符 14"/>
              <p:cNvCxnSpPr/>
              <p:nvPr/>
            </p:nvCxnSpPr>
            <p:spPr>
              <a:xfrm>
                <a:off x="5469" y="2549"/>
                <a:ext cx="0" cy="2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椭圆 15"/>
            <p:cNvSpPr/>
            <p:nvPr/>
          </p:nvSpPr>
          <p:spPr>
            <a:xfrm>
              <a:off x="4285" y="1660"/>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sp>
          <p:nvSpPr>
            <p:cNvPr id="17" name="椭圆 16"/>
            <p:cNvSpPr/>
            <p:nvPr/>
          </p:nvSpPr>
          <p:spPr>
            <a:xfrm>
              <a:off x="4285" y="2034"/>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grpSp>
          <p:nvGrpSpPr>
            <p:cNvPr id="6168" name="组合 66"/>
            <p:cNvGrpSpPr/>
            <p:nvPr/>
          </p:nvGrpSpPr>
          <p:grpSpPr>
            <a:xfrm rot="1200000">
              <a:off x="6485" y="1117"/>
              <a:ext cx="437" cy="792"/>
              <a:chOff x="12297" y="2378"/>
              <a:chExt cx="572" cy="983"/>
            </a:xfrm>
          </p:grpSpPr>
          <p:cxnSp>
            <p:nvCxnSpPr>
              <p:cNvPr id="62" name="直接连接符 61"/>
              <p:cNvCxnSpPr/>
              <p:nvPr/>
            </p:nvCxnSpPr>
            <p:spPr>
              <a:xfrm flipH="1">
                <a:off x="12304" y="2378"/>
                <a:ext cx="352" cy="4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170" name="组合 65"/>
              <p:cNvGrpSpPr/>
              <p:nvPr/>
            </p:nvGrpSpPr>
            <p:grpSpPr>
              <a:xfrm>
                <a:off x="12297" y="2681"/>
                <a:ext cx="572" cy="680"/>
                <a:chOff x="12410" y="2565"/>
                <a:chExt cx="572" cy="680"/>
              </a:xfrm>
            </p:grpSpPr>
            <p:cxnSp>
              <p:nvCxnSpPr>
                <p:cNvPr id="64" name="直接连接符 63"/>
                <p:cNvCxnSpPr/>
                <p:nvPr/>
              </p:nvCxnSpPr>
              <p:spPr>
                <a:xfrm flipH="1">
                  <a:off x="12410" y="2565"/>
                  <a:ext cx="573" cy="20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接箭头连接符 64"/>
                <p:cNvCxnSpPr/>
                <p:nvPr/>
              </p:nvCxnSpPr>
              <p:spPr>
                <a:xfrm flipH="1">
                  <a:off x="12756" y="2565"/>
                  <a:ext cx="227" cy="68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6173" name="组合 18"/>
            <p:cNvGrpSpPr/>
            <p:nvPr/>
          </p:nvGrpSpPr>
          <p:grpSpPr>
            <a:xfrm>
              <a:off x="4403" y="1613"/>
              <a:ext cx="1132" cy="1272"/>
              <a:chOff x="5376" y="2228"/>
              <a:chExt cx="1134" cy="1273"/>
            </a:xfrm>
          </p:grpSpPr>
          <p:grpSp>
            <p:nvGrpSpPr>
              <p:cNvPr id="6174" name="组合 23"/>
              <p:cNvGrpSpPr/>
              <p:nvPr/>
            </p:nvGrpSpPr>
            <p:grpSpPr>
              <a:xfrm rot="5400000">
                <a:off x="5614" y="2073"/>
                <a:ext cx="615" cy="918"/>
                <a:chOff x="2458" y="6966"/>
                <a:chExt cx="618" cy="1300"/>
              </a:xfrm>
            </p:grpSpPr>
            <p:sp>
              <p:nvSpPr>
                <p:cNvPr id="21" name="弧形 20"/>
                <p:cNvSpPr/>
                <p:nvPr/>
              </p:nvSpPr>
              <p:spPr>
                <a:xfrm rot="16200000">
                  <a:off x="2435" y="7625"/>
                  <a:ext cx="650" cy="619"/>
                </a:xfrm>
                <a:prstGeom prst="arc">
                  <a:avLst>
                    <a:gd name="adj1" fmla="val 10588867"/>
                    <a:gd name="adj2" fmla="val 34110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endParaRPr sz="1350">
                    <a:latin typeface="Garamond" panose="02020404030301010803" pitchFamily="18" charset="0"/>
                  </a:endParaRPr>
                </a:p>
              </p:txBody>
            </p:sp>
            <p:sp>
              <p:nvSpPr>
                <p:cNvPr id="22" name="弧形 21"/>
                <p:cNvSpPr/>
                <p:nvPr/>
              </p:nvSpPr>
              <p:spPr>
                <a:xfrm rot="16200000">
                  <a:off x="2435" y="6975"/>
                  <a:ext cx="650" cy="619"/>
                </a:xfrm>
                <a:prstGeom prst="arc">
                  <a:avLst>
                    <a:gd name="adj1" fmla="val 11082791"/>
                    <a:gd name="adj2" fmla="val 34110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endParaRPr sz="1350">
                    <a:latin typeface="Garamond" panose="02020404030301010803" pitchFamily="18" charset="0"/>
                  </a:endParaRPr>
                </a:p>
              </p:txBody>
            </p:sp>
          </p:grpSp>
          <p:cxnSp>
            <p:nvCxnSpPr>
              <p:cNvPr id="23" name="直接连接符 22"/>
              <p:cNvCxnSpPr/>
              <p:nvPr/>
            </p:nvCxnSpPr>
            <p:spPr>
              <a:xfrm>
                <a:off x="6387" y="2549"/>
                <a:ext cx="0" cy="2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376" y="2821"/>
                <a:ext cx="1134" cy="68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i="1" strike="noStrike" noProof="1"/>
              </a:p>
            </p:txBody>
          </p:sp>
          <p:cxnSp>
            <p:nvCxnSpPr>
              <p:cNvPr id="27" name="直接连接符 26"/>
              <p:cNvCxnSpPr/>
              <p:nvPr/>
            </p:nvCxnSpPr>
            <p:spPr>
              <a:xfrm>
                <a:off x="5469" y="2549"/>
                <a:ext cx="0" cy="27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椭圆 27"/>
            <p:cNvSpPr/>
            <p:nvPr/>
          </p:nvSpPr>
          <p:spPr>
            <a:xfrm>
              <a:off x="8925" y="2059"/>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sp>
          <p:nvSpPr>
            <p:cNvPr id="29" name="椭圆 28"/>
            <p:cNvSpPr/>
            <p:nvPr/>
          </p:nvSpPr>
          <p:spPr>
            <a:xfrm>
              <a:off x="8925" y="1660"/>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cxnSp>
          <p:nvCxnSpPr>
            <p:cNvPr id="30" name="直接连接符 29"/>
            <p:cNvCxnSpPr/>
            <p:nvPr/>
          </p:nvCxnSpPr>
          <p:spPr>
            <a:xfrm flipV="1">
              <a:off x="9490" y="1650"/>
              <a:ext cx="425" cy="24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020" y="1895"/>
              <a:ext cx="1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768" y="1445"/>
              <a:ext cx="0" cy="9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10708" y="1830"/>
              <a:ext cx="118" cy="120"/>
            </a:xfrm>
            <a:prstGeom prst="ellipse">
              <a:avLst/>
            </a:prstGeom>
            <a:solidFill>
              <a:schemeClr val="tx1"/>
            </a:solidFill>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Garamond" panose="02020404030301010803" pitchFamily="18" charset="0"/>
                  <a:ea typeface="宋体" panose="02010600030101010101" pitchFamily="2" charset="-122"/>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Garamond" panose="02020404030301010803" pitchFamily="18" charset="0"/>
                  <a:ea typeface="宋体" panose="02010600030101010101" pitchFamily="2" charset="-122"/>
                  <a:cs typeface="+mn-cs"/>
                </a:defRPr>
              </a:lvl5pPr>
            </a:lstStyle>
            <a:p>
              <a:pPr lvl="0" indent="0" algn="ctr"/>
              <a:endParaRPr lang="zh-CN" altLang="en-US" sz="1350" i="1">
                <a:latin typeface="华文仿宋" panose="02010600040101010101" charset="-122"/>
                <a:ea typeface="华文仿宋" panose="02010600040101010101" charset="-122"/>
              </a:endParaRPr>
            </a:p>
          </p:txBody>
        </p:sp>
        <p:grpSp>
          <p:nvGrpSpPr>
            <p:cNvPr id="6186" name="组合 4"/>
            <p:cNvGrpSpPr/>
            <p:nvPr/>
          </p:nvGrpSpPr>
          <p:grpSpPr>
            <a:xfrm>
              <a:off x="11125" y="1583"/>
              <a:ext cx="780" cy="662"/>
              <a:chOff x="736" y="1091"/>
              <a:chExt cx="1020" cy="1004"/>
            </a:xfrm>
          </p:grpSpPr>
          <p:sp>
            <p:nvSpPr>
              <p:cNvPr id="36" name="椭圆 35"/>
              <p:cNvSpPr/>
              <p:nvPr/>
            </p:nvSpPr>
            <p:spPr>
              <a:xfrm>
                <a:off x="736" y="1091"/>
                <a:ext cx="1021" cy="1004"/>
              </a:xfrm>
              <a:prstGeom prst="ellipse">
                <a:avLst/>
              </a:pr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i="1" strike="noStrike" noProof="1"/>
              </a:p>
            </p:txBody>
          </p:sp>
          <p:sp>
            <p:nvSpPr>
              <p:cNvPr id="37" name="任意多边形 36"/>
              <p:cNvSpPr/>
              <p:nvPr/>
            </p:nvSpPr>
            <p:spPr>
              <a:xfrm>
                <a:off x="855" y="1389"/>
                <a:ext cx="783" cy="425"/>
              </a:xfrm>
              <a:custGeom>
                <a:avLst/>
                <a:gdLst>
                  <a:gd name="connisteX0" fmla="*/ 0 w 362585"/>
                  <a:gd name="connsiteY0" fmla="*/ 248920 h 259302"/>
                  <a:gd name="connisteX1" fmla="*/ 93345 w 362585"/>
                  <a:gd name="connsiteY1" fmla="*/ 41275 h 259302"/>
                  <a:gd name="connisteX2" fmla="*/ 279400 w 362585"/>
                  <a:gd name="connsiteY2" fmla="*/ 259080 h 259302"/>
                  <a:gd name="connisteX3" fmla="*/ 362585 w 362585"/>
                  <a:gd name="connsiteY3" fmla="*/ 0 h 259302"/>
                  <a:gd name="connisteX4" fmla="*/ 497205 w 362585"/>
                  <a:gd name="connsiteY4" fmla="*/ -62230 h 259302"/>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362585" h="259303">
                    <a:moveTo>
                      <a:pt x="0" y="248920"/>
                    </a:moveTo>
                    <a:cubicBezTo>
                      <a:pt x="15240" y="203200"/>
                      <a:pt x="37465" y="39370"/>
                      <a:pt x="93345" y="41275"/>
                    </a:cubicBezTo>
                    <a:cubicBezTo>
                      <a:pt x="149225" y="43180"/>
                      <a:pt x="225425" y="267335"/>
                      <a:pt x="279400" y="259080"/>
                    </a:cubicBezTo>
                    <a:cubicBezTo>
                      <a:pt x="333375" y="250825"/>
                      <a:pt x="318770" y="64135"/>
                      <a:pt x="362585" y="0"/>
                    </a:cubicBezTo>
                  </a:path>
                </a:pathLst>
              </a:custGeom>
              <a:ln w="25400" cmpd="sng">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i="1" strike="noStrike" noProof="1"/>
              </a:p>
            </p:txBody>
          </p:sp>
        </p:grpSp>
        <p:grpSp>
          <p:nvGrpSpPr>
            <p:cNvPr id="6189" name="组合 25"/>
            <p:cNvGrpSpPr/>
            <p:nvPr/>
          </p:nvGrpSpPr>
          <p:grpSpPr>
            <a:xfrm>
              <a:off x="9915" y="1805"/>
              <a:ext cx="253" cy="228"/>
              <a:chOff x="7061" y="5513"/>
              <a:chExt cx="252" cy="226"/>
            </a:xfrm>
          </p:grpSpPr>
          <p:cxnSp>
            <p:nvCxnSpPr>
              <p:cNvPr id="39" name="直接连接符 38"/>
              <p:cNvCxnSpPr/>
              <p:nvPr/>
            </p:nvCxnSpPr>
            <p:spPr>
              <a:xfrm flipH="1">
                <a:off x="7086" y="5513"/>
                <a:ext cx="227" cy="227"/>
              </a:xfrm>
              <a:prstGeom prst="line">
                <a:avLst/>
              </a:prstGeom>
              <a:ln w="25400" cmpd="sng">
                <a:solidFill>
                  <a:schemeClr val="tx1"/>
                </a:solidFill>
              </a:ln>
            </p:spPr>
            <p:style>
              <a:lnRef idx="1">
                <a:schemeClr val="dk1"/>
              </a:lnRef>
              <a:fillRef idx="0">
                <a:schemeClr val="dk1"/>
              </a:fillRef>
              <a:effectRef idx="0">
                <a:schemeClr val="dk1"/>
              </a:effectRef>
              <a:fontRef idx="minor">
                <a:schemeClr val="tx1"/>
              </a:fontRef>
            </p:style>
          </p:cxnSp>
          <p:cxnSp>
            <p:nvCxnSpPr>
              <p:cNvPr id="40" name="直接连接符 39"/>
              <p:cNvCxnSpPr/>
              <p:nvPr/>
            </p:nvCxnSpPr>
            <p:spPr>
              <a:xfrm>
                <a:off x="7061" y="5513"/>
                <a:ext cx="252" cy="227"/>
              </a:xfrm>
              <a:prstGeom prst="line">
                <a:avLst/>
              </a:prstGeom>
              <a:ln w="25400" cmpd="sng">
                <a:solidFill>
                  <a:schemeClr val="tx1"/>
                </a:solidFill>
              </a:ln>
            </p:spPr>
            <p:style>
              <a:lnRef idx="1">
                <a:schemeClr val="dk1"/>
              </a:lnRef>
              <a:fillRef idx="0">
                <a:schemeClr val="dk1"/>
              </a:fillRef>
              <a:effectRef idx="0">
                <a:schemeClr val="dk1"/>
              </a:effectRef>
              <a:fontRef idx="minor">
                <a:schemeClr val="tx1"/>
              </a:fontRef>
            </p:style>
          </p:cxnSp>
        </p:grpSp>
        <p:cxnSp>
          <p:nvCxnSpPr>
            <p:cNvPr id="41" name="直接箭头连接符 40"/>
            <p:cNvCxnSpPr/>
            <p:nvPr/>
          </p:nvCxnSpPr>
          <p:spPr>
            <a:xfrm>
              <a:off x="3220" y="1295"/>
              <a:ext cx="65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a:off x="9490" y="1295"/>
              <a:ext cx="65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94" name="文本框 43"/>
            <p:cNvSpPr txBox="1"/>
            <p:nvPr/>
          </p:nvSpPr>
          <p:spPr>
            <a:xfrm>
              <a:off x="2588" y="865"/>
              <a:ext cx="632" cy="1153"/>
            </a:xfrm>
            <a:prstGeom prst="rect">
              <a:avLst/>
            </a:prstGeom>
            <a:noFill/>
            <a:ln w="9525">
              <a:noFill/>
            </a:ln>
          </p:spPr>
          <p:txBody>
            <a:bodyPr wrap="square" anchor="t">
              <a:spAutoFit/>
            </a:bodyPr>
            <a:lstStyle/>
            <a:p>
              <a:r>
                <a:rPr lang="en-US" altLang="zh-CN" sz="1350" i="1">
                  <a:latin typeface="Arial" panose="020B0604020202020204" pitchFamily="34" charset="0"/>
                </a:rPr>
                <a:t>A</a:t>
              </a:r>
              <a:endParaRPr lang="en-US" altLang="zh-CN" sz="1350" i="1">
                <a:latin typeface="Arial" panose="020B0604020202020204" pitchFamily="34" charset="0"/>
              </a:endParaRPr>
            </a:p>
          </p:txBody>
        </p:sp>
        <p:sp>
          <p:nvSpPr>
            <p:cNvPr id="6195" name="文本框 45"/>
            <p:cNvSpPr txBox="1"/>
            <p:nvPr/>
          </p:nvSpPr>
          <p:spPr>
            <a:xfrm>
              <a:off x="6298" y="487"/>
              <a:ext cx="860" cy="1953"/>
            </a:xfrm>
            <a:prstGeom prst="rect">
              <a:avLst/>
            </a:prstGeom>
            <a:noFill/>
            <a:ln w="9525">
              <a:noFill/>
            </a:ln>
          </p:spPr>
          <p:txBody>
            <a:bodyPr wrap="square" anchor="t">
              <a:spAutoFit/>
            </a:bodyPr>
            <a:lstStyle/>
            <a:p>
              <a:r>
                <a:rPr lang="en-US" altLang="zh-CN" sz="1350" i="1">
                  <a:latin typeface="Arial" panose="020B0604020202020204" pitchFamily="34" charset="0"/>
                </a:rPr>
                <a:t>k1</a:t>
              </a:r>
              <a:endParaRPr lang="en-US" altLang="zh-CN" sz="1350" i="1">
                <a:latin typeface="Arial" panose="020B0604020202020204" pitchFamily="34" charset="0"/>
              </a:endParaRPr>
            </a:p>
          </p:txBody>
        </p:sp>
        <p:sp>
          <p:nvSpPr>
            <p:cNvPr id="6196" name="文本框 46"/>
            <p:cNvSpPr txBox="1"/>
            <p:nvPr/>
          </p:nvSpPr>
          <p:spPr>
            <a:xfrm>
              <a:off x="7320" y="1063"/>
              <a:ext cx="675" cy="1672"/>
            </a:xfrm>
            <a:prstGeom prst="rect">
              <a:avLst/>
            </a:prstGeom>
            <a:noFill/>
            <a:ln w="9525">
              <a:noFill/>
            </a:ln>
          </p:spPr>
          <p:txBody>
            <a:bodyPr wrap="square" anchor="t">
              <a:spAutoFit/>
            </a:bodyPr>
            <a:lstStyle/>
            <a:p>
              <a:r>
                <a:rPr lang="en-US" altLang="zh-CN" sz="1350" i="1">
                  <a:latin typeface="Arial" panose="020B0604020202020204" pitchFamily="34" charset="0"/>
                </a:rPr>
                <a:t>i</a:t>
              </a:r>
              <a:r>
                <a:rPr lang="en-US" altLang="zh-CN" sz="1350" i="1" baseline="-25000">
                  <a:latin typeface="Arial" panose="020B0604020202020204" pitchFamily="34" charset="0"/>
                </a:rPr>
                <a:t>N</a:t>
              </a:r>
              <a:endParaRPr lang="en-US" altLang="zh-CN" sz="1350" i="1" baseline="-25000">
                <a:latin typeface="Arial" panose="020B0604020202020204" pitchFamily="34" charset="0"/>
              </a:endParaRPr>
            </a:p>
          </p:txBody>
        </p:sp>
        <p:sp>
          <p:nvSpPr>
            <p:cNvPr id="6197" name="文本框 47"/>
            <p:cNvSpPr txBox="1"/>
            <p:nvPr/>
          </p:nvSpPr>
          <p:spPr>
            <a:xfrm>
              <a:off x="10493" y="865"/>
              <a:ext cx="547" cy="1153"/>
            </a:xfrm>
            <a:prstGeom prst="rect">
              <a:avLst/>
            </a:prstGeom>
            <a:noFill/>
            <a:ln w="9525">
              <a:noFill/>
            </a:ln>
          </p:spPr>
          <p:txBody>
            <a:bodyPr wrap="square" anchor="t">
              <a:spAutoFit/>
            </a:bodyPr>
            <a:lstStyle/>
            <a:p>
              <a:r>
                <a:rPr lang="en-US" altLang="zh-CN" sz="1350" i="1">
                  <a:latin typeface="Arial" panose="020B0604020202020204" pitchFamily="34" charset="0"/>
                </a:rPr>
                <a:t>B</a:t>
              </a:r>
              <a:endParaRPr lang="en-US" altLang="zh-CN" sz="1350" i="1">
                <a:latin typeface="Arial" panose="020B0604020202020204" pitchFamily="34" charset="0"/>
              </a:endParaRPr>
            </a:p>
          </p:txBody>
        </p:sp>
        <p:sp>
          <p:nvSpPr>
            <p:cNvPr id="6198" name="文本框 9"/>
            <p:cNvSpPr txBox="1"/>
            <p:nvPr/>
          </p:nvSpPr>
          <p:spPr>
            <a:xfrm>
              <a:off x="4494" y="2305"/>
              <a:ext cx="1204" cy="1953"/>
            </a:xfrm>
            <a:prstGeom prst="rect">
              <a:avLst/>
            </a:prstGeom>
            <a:noFill/>
            <a:ln w="9525">
              <a:noFill/>
            </a:ln>
          </p:spPr>
          <p:txBody>
            <a:bodyPr wrap="square" anchor="t">
              <a:spAutoFit/>
            </a:bodyPr>
            <a:lstStyle/>
            <a:p>
              <a:r>
                <a:rPr lang="zh-CN" altLang="en-US" sz="1350">
                  <a:latin typeface="Garamond" panose="02020404030301010803" pitchFamily="18" charset="0"/>
                </a:rPr>
                <a:t>保护</a:t>
              </a:r>
              <a:endParaRPr lang="zh-CN" altLang="en-US" sz="1350">
                <a:latin typeface="Garamond" panose="02020404030301010803" pitchFamily="18" charset="0"/>
              </a:endParaRPr>
            </a:p>
          </p:txBody>
        </p:sp>
        <p:graphicFrame>
          <p:nvGraphicFramePr>
            <p:cNvPr id="6199" name="对象 10"/>
            <p:cNvGraphicFramePr/>
            <p:nvPr/>
          </p:nvGraphicFramePr>
          <p:xfrm>
            <a:off x="2972" y="114"/>
            <a:ext cx="1186" cy="1080"/>
          </p:xfrm>
          <a:graphic>
            <a:graphicData uri="http://schemas.openxmlformats.org/presentationml/2006/ole">
              <mc:AlternateContent xmlns:mc="http://schemas.openxmlformats.org/markup-compatibility/2006">
                <mc:Choice xmlns:v="urn:schemas-microsoft-com:vml" Requires="v">
                  <p:oleObj spid="_x0000_s3128" name="" r:id="rId1" imgW="508000" imgH="519430" progId="Equation.KSEE3">
                    <p:embed/>
                  </p:oleObj>
                </mc:Choice>
                <mc:Fallback>
                  <p:oleObj name="" r:id="rId1" imgW="508000" imgH="519430" progId="Equation.KSEE3">
                    <p:embed/>
                    <p:pic>
                      <p:nvPicPr>
                        <p:cNvPr id="0" name="图片 3110"/>
                        <p:cNvPicPr/>
                        <p:nvPr/>
                      </p:nvPicPr>
                      <p:blipFill>
                        <a:blip r:embed="rId2"/>
                        <a:stretch>
                          <a:fillRect/>
                        </a:stretch>
                      </p:blipFill>
                      <p:spPr>
                        <a:xfrm>
                          <a:off x="2972" y="114"/>
                          <a:ext cx="1186" cy="1080"/>
                        </a:xfrm>
                        <a:prstGeom prst="rect">
                          <a:avLst/>
                        </a:prstGeom>
                        <a:noFill/>
                        <a:ln w="38100">
                          <a:noFill/>
                          <a:miter/>
                        </a:ln>
                      </p:spPr>
                    </p:pic>
                  </p:oleObj>
                </mc:Fallback>
              </mc:AlternateContent>
            </a:graphicData>
          </a:graphic>
        </p:graphicFrame>
        <p:cxnSp>
          <p:nvCxnSpPr>
            <p:cNvPr id="18" name="直接箭头连接符 17"/>
            <p:cNvCxnSpPr/>
            <p:nvPr/>
          </p:nvCxnSpPr>
          <p:spPr>
            <a:xfrm>
              <a:off x="3220" y="2782"/>
              <a:ext cx="65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201" name="对象 18"/>
            <p:cNvGraphicFramePr/>
            <p:nvPr/>
          </p:nvGraphicFramePr>
          <p:xfrm>
            <a:off x="9472" y="390"/>
            <a:ext cx="722" cy="804"/>
          </p:xfrm>
          <a:graphic>
            <a:graphicData uri="http://schemas.openxmlformats.org/presentationml/2006/ole">
              <mc:AlternateContent xmlns:mc="http://schemas.openxmlformats.org/markup-compatibility/2006">
                <mc:Choice xmlns:v="urn:schemas-microsoft-com:vml" Requires="v">
                  <p:oleObj spid="_x0000_s3129" name="" r:id="rId3" imgW="396240" imgH="519430" progId="Equation.KSEE3">
                    <p:embed/>
                  </p:oleObj>
                </mc:Choice>
                <mc:Fallback>
                  <p:oleObj name="" r:id="rId3" imgW="396240" imgH="519430" progId="Equation.KSEE3">
                    <p:embed/>
                    <p:pic>
                      <p:nvPicPr>
                        <p:cNvPr id="0" name="图片 3111"/>
                        <p:cNvPicPr/>
                        <p:nvPr/>
                      </p:nvPicPr>
                      <p:blipFill>
                        <a:blip r:embed="rId4"/>
                        <a:stretch>
                          <a:fillRect/>
                        </a:stretch>
                      </p:blipFill>
                      <p:spPr>
                        <a:xfrm>
                          <a:off x="9472" y="390"/>
                          <a:ext cx="722" cy="804"/>
                        </a:xfrm>
                        <a:prstGeom prst="rect">
                          <a:avLst/>
                        </a:prstGeom>
                        <a:noFill/>
                        <a:ln w="38100">
                          <a:noFill/>
                          <a:miter/>
                        </a:ln>
                      </p:spPr>
                    </p:pic>
                  </p:oleObj>
                </mc:Fallback>
              </mc:AlternateContent>
            </a:graphicData>
          </a:graphic>
        </p:graphicFrame>
        <p:graphicFrame>
          <p:nvGraphicFramePr>
            <p:cNvPr id="6202" name="对象 31"/>
            <p:cNvGraphicFramePr/>
            <p:nvPr/>
          </p:nvGraphicFramePr>
          <p:xfrm>
            <a:off x="9440" y="2950"/>
            <a:ext cx="580" cy="620"/>
          </p:xfrm>
          <a:graphic>
            <a:graphicData uri="http://schemas.openxmlformats.org/presentationml/2006/ole">
              <mc:AlternateContent xmlns:mc="http://schemas.openxmlformats.org/markup-compatibility/2006">
                <mc:Choice xmlns:v="urn:schemas-microsoft-com:vml" Requires="v">
                  <p:oleObj spid="_x0000_s3130" name="" r:id="rId5" imgW="368300" imgH="393700" progId="Equation.KSEE3">
                    <p:embed/>
                  </p:oleObj>
                </mc:Choice>
                <mc:Fallback>
                  <p:oleObj name="" r:id="rId5" imgW="368300" imgH="393700" progId="Equation.KSEE3">
                    <p:embed/>
                    <p:pic>
                      <p:nvPicPr>
                        <p:cNvPr id="0" name="图片 3112"/>
                        <p:cNvPicPr/>
                        <p:nvPr/>
                      </p:nvPicPr>
                      <p:blipFill>
                        <a:blip r:embed="rId6"/>
                        <a:stretch>
                          <a:fillRect/>
                        </a:stretch>
                      </p:blipFill>
                      <p:spPr>
                        <a:xfrm>
                          <a:off x="9440" y="2950"/>
                          <a:ext cx="580" cy="620"/>
                        </a:xfrm>
                        <a:prstGeom prst="rect">
                          <a:avLst/>
                        </a:prstGeom>
                        <a:noFill/>
                        <a:ln w="38100">
                          <a:noFill/>
                          <a:miter/>
                        </a:ln>
                      </p:spPr>
                    </p:pic>
                  </p:oleObj>
                </mc:Fallback>
              </mc:AlternateContent>
            </a:graphicData>
          </a:graphic>
        </p:graphicFrame>
        <p:graphicFrame>
          <p:nvGraphicFramePr>
            <p:cNvPr id="6203" name="对象 37"/>
            <p:cNvGraphicFramePr/>
            <p:nvPr/>
          </p:nvGraphicFramePr>
          <p:xfrm>
            <a:off x="3133" y="2885"/>
            <a:ext cx="580" cy="620"/>
          </p:xfrm>
          <a:graphic>
            <a:graphicData uri="http://schemas.openxmlformats.org/presentationml/2006/ole">
              <mc:AlternateContent xmlns:mc="http://schemas.openxmlformats.org/markup-compatibility/2006">
                <mc:Choice xmlns:v="urn:schemas-microsoft-com:vml" Requires="v">
                  <p:oleObj spid="_x0000_s3131" name="" r:id="rId7" imgW="368300" imgH="393700" progId="Equation.KSEE3">
                    <p:embed/>
                  </p:oleObj>
                </mc:Choice>
                <mc:Fallback>
                  <p:oleObj name="" r:id="rId7" imgW="368300" imgH="393700" progId="Equation.KSEE3">
                    <p:embed/>
                    <p:pic>
                      <p:nvPicPr>
                        <p:cNvPr id="0" name="图片 3113"/>
                        <p:cNvPicPr/>
                        <p:nvPr/>
                      </p:nvPicPr>
                      <p:blipFill>
                        <a:blip r:embed="rId8"/>
                        <a:stretch>
                          <a:fillRect/>
                        </a:stretch>
                      </p:blipFill>
                      <p:spPr>
                        <a:xfrm>
                          <a:off x="3133" y="2885"/>
                          <a:ext cx="580" cy="620"/>
                        </a:xfrm>
                        <a:prstGeom prst="rect">
                          <a:avLst/>
                        </a:prstGeom>
                        <a:noFill/>
                        <a:ln w="38100">
                          <a:noFill/>
                          <a:miter/>
                        </a:ln>
                      </p:spPr>
                    </p:pic>
                  </p:oleObj>
                </mc:Fallback>
              </mc:AlternateContent>
            </a:graphicData>
          </a:graphic>
        </p:graphicFrame>
        <p:cxnSp>
          <p:nvCxnSpPr>
            <p:cNvPr id="44" name="直接箭头连接符 43"/>
            <p:cNvCxnSpPr/>
            <p:nvPr/>
          </p:nvCxnSpPr>
          <p:spPr>
            <a:xfrm flipH="1">
              <a:off x="9365" y="2782"/>
              <a:ext cx="65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05" name="文本框 44"/>
            <p:cNvSpPr txBox="1"/>
            <p:nvPr/>
          </p:nvSpPr>
          <p:spPr>
            <a:xfrm>
              <a:off x="7756" y="2305"/>
              <a:ext cx="1204" cy="1953"/>
            </a:xfrm>
            <a:prstGeom prst="rect">
              <a:avLst/>
            </a:prstGeom>
            <a:noFill/>
            <a:ln w="9525">
              <a:noFill/>
            </a:ln>
          </p:spPr>
          <p:txBody>
            <a:bodyPr wrap="square" anchor="t">
              <a:spAutoFit/>
            </a:bodyPr>
            <a:lstStyle/>
            <a:p>
              <a:r>
                <a:rPr lang="zh-CN" altLang="en-US" sz="1350">
                  <a:latin typeface="Garamond" panose="02020404030301010803" pitchFamily="18" charset="0"/>
                </a:rPr>
                <a:t>保护</a:t>
              </a:r>
              <a:endParaRPr lang="zh-CN" altLang="en-US" sz="1350">
                <a:latin typeface="Garamond" panose="02020404030301010803" pitchFamily="18" charset="0"/>
              </a:endParaRPr>
            </a:p>
          </p:txBody>
        </p:sp>
        <p:cxnSp>
          <p:nvCxnSpPr>
            <p:cNvPr id="47" name="直接箭头连接符 46"/>
            <p:cNvCxnSpPr/>
            <p:nvPr/>
          </p:nvCxnSpPr>
          <p:spPr>
            <a:xfrm flipV="1">
              <a:off x="2170" y="3501"/>
              <a:ext cx="0" cy="495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2170" y="6798"/>
              <a:ext cx="10516"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V="1">
              <a:off x="12767" y="4177"/>
              <a:ext cx="0" cy="239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V="1">
              <a:off x="13088" y="4611"/>
              <a:ext cx="0" cy="191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任意多边形 51"/>
            <p:cNvSpPr/>
            <p:nvPr/>
          </p:nvSpPr>
          <p:spPr>
            <a:xfrm>
              <a:off x="2170" y="4494"/>
              <a:ext cx="8361" cy="3632"/>
            </a:xfrm>
            <a:custGeom>
              <a:avLst/>
              <a:gdLst>
                <a:gd name="connisteX0" fmla="*/ 0 w 5309235"/>
                <a:gd name="connsiteY0" fmla="*/ 1431616 h 2306004"/>
                <a:gd name="connisteX1" fmla="*/ 969645 w 5309235"/>
                <a:gd name="connsiteY1" fmla="*/ 12391 h 2306004"/>
                <a:gd name="connisteX2" fmla="*/ 2011045 w 5309235"/>
                <a:gd name="connsiteY2" fmla="*/ 2177106 h 2306004"/>
                <a:gd name="connisteX3" fmla="*/ 3288030 w 5309235"/>
                <a:gd name="connsiteY3" fmla="*/ 53666 h 2306004"/>
                <a:gd name="connisteX4" fmla="*/ 4400550 w 5309235"/>
                <a:gd name="connsiteY4" fmla="*/ 2248861 h 2306004"/>
                <a:gd name="connisteX5" fmla="*/ 5309235 w 5309235"/>
                <a:gd name="connsiteY5" fmla="*/ 1472891 h 2306004"/>
                <a:gd name="connisteX6" fmla="*/ 5809615 w 5309235"/>
                <a:gd name="connsiteY6" fmla="*/ 1227781 h 230600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Lst>
              <a:rect l="l" t="t" r="r" b="b"/>
              <a:pathLst>
                <a:path w="5309235" h="2306004">
                  <a:moveTo>
                    <a:pt x="0" y="1431617"/>
                  </a:moveTo>
                  <a:cubicBezTo>
                    <a:pt x="173355" y="1104592"/>
                    <a:pt x="567690" y="-136833"/>
                    <a:pt x="969645" y="12392"/>
                  </a:cubicBezTo>
                  <a:cubicBezTo>
                    <a:pt x="1371600" y="161617"/>
                    <a:pt x="1547495" y="2168852"/>
                    <a:pt x="2011045" y="2177107"/>
                  </a:cubicBezTo>
                  <a:cubicBezTo>
                    <a:pt x="2474595" y="2185362"/>
                    <a:pt x="2809875" y="39062"/>
                    <a:pt x="3288030" y="53667"/>
                  </a:cubicBezTo>
                  <a:cubicBezTo>
                    <a:pt x="3766185" y="68272"/>
                    <a:pt x="3996055" y="1965017"/>
                    <a:pt x="4400550" y="2248862"/>
                  </a:cubicBezTo>
                  <a:cubicBezTo>
                    <a:pt x="4805045" y="2532707"/>
                    <a:pt x="5027295" y="1677362"/>
                    <a:pt x="5309235" y="1472892"/>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54" name="任意多边形 53"/>
            <p:cNvSpPr/>
            <p:nvPr/>
          </p:nvSpPr>
          <p:spPr>
            <a:xfrm>
              <a:off x="2154" y="5125"/>
              <a:ext cx="8361" cy="2686"/>
            </a:xfrm>
            <a:custGeom>
              <a:avLst/>
              <a:gdLst>
                <a:gd name="connisteX0" fmla="*/ 0 w 5309235"/>
                <a:gd name="connsiteY0" fmla="*/ 1031277 h 1705668"/>
                <a:gd name="connisteX1" fmla="*/ 918845 w 5309235"/>
                <a:gd name="connsiteY1" fmla="*/ 37 h 1705668"/>
                <a:gd name="connisteX2" fmla="*/ 1572260 w 5309235"/>
                <a:gd name="connsiteY2" fmla="*/ 1062392 h 1705668"/>
                <a:gd name="connisteX3" fmla="*/ 1990725 w 5309235"/>
                <a:gd name="connsiteY3" fmla="*/ 1562772 h 1705668"/>
                <a:gd name="connisteX4" fmla="*/ 2491105 w 5309235"/>
                <a:gd name="connsiteY4" fmla="*/ 1072552 h 1705668"/>
                <a:gd name="connisteX5" fmla="*/ 3298190 w 5309235"/>
                <a:gd name="connsiteY5" fmla="*/ 31152 h 1705668"/>
                <a:gd name="connisteX6" fmla="*/ 3992245 w 5309235"/>
                <a:gd name="connsiteY6" fmla="*/ 1052232 h 1705668"/>
                <a:gd name="connisteX7" fmla="*/ 4482465 w 5309235"/>
                <a:gd name="connsiteY7" fmla="*/ 1705647 h 1705668"/>
                <a:gd name="connisteX8" fmla="*/ 5309235 w 5309235"/>
                <a:gd name="connsiteY8" fmla="*/ 1072552 h 1705668"/>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Lst>
              <a:rect l="l" t="t" r="r" b="b"/>
              <a:pathLst>
                <a:path w="5309235" h="1705669">
                  <a:moveTo>
                    <a:pt x="0" y="1031277"/>
                  </a:moveTo>
                  <a:cubicBezTo>
                    <a:pt x="170815" y="803947"/>
                    <a:pt x="604520" y="-6313"/>
                    <a:pt x="918845" y="37"/>
                  </a:cubicBezTo>
                  <a:cubicBezTo>
                    <a:pt x="1233170" y="6387"/>
                    <a:pt x="1357630" y="749972"/>
                    <a:pt x="1572260" y="1062392"/>
                  </a:cubicBezTo>
                  <a:cubicBezTo>
                    <a:pt x="1786890" y="1374812"/>
                    <a:pt x="1807210" y="1560867"/>
                    <a:pt x="1990725" y="1562772"/>
                  </a:cubicBezTo>
                  <a:cubicBezTo>
                    <a:pt x="2174240" y="1564677"/>
                    <a:pt x="2229485" y="1378622"/>
                    <a:pt x="2491105" y="1072552"/>
                  </a:cubicBezTo>
                  <a:cubicBezTo>
                    <a:pt x="2752725" y="766482"/>
                    <a:pt x="2997835" y="34962"/>
                    <a:pt x="3298190" y="31152"/>
                  </a:cubicBezTo>
                  <a:cubicBezTo>
                    <a:pt x="3598545" y="27342"/>
                    <a:pt x="3755390" y="717587"/>
                    <a:pt x="3992245" y="1052232"/>
                  </a:cubicBezTo>
                  <a:cubicBezTo>
                    <a:pt x="4229100" y="1386877"/>
                    <a:pt x="4218940" y="1701837"/>
                    <a:pt x="4482465" y="1705647"/>
                  </a:cubicBezTo>
                  <a:cubicBezTo>
                    <a:pt x="4745990" y="1709457"/>
                    <a:pt x="5153660" y="1212252"/>
                    <a:pt x="5309235" y="1072552"/>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6212" name="文本框 54"/>
            <p:cNvSpPr txBox="1"/>
            <p:nvPr/>
          </p:nvSpPr>
          <p:spPr>
            <a:xfrm>
              <a:off x="13579" y="1277"/>
              <a:ext cx="4124" cy="1153"/>
            </a:xfrm>
            <a:prstGeom prst="rect">
              <a:avLst/>
            </a:prstGeom>
            <a:noFill/>
            <a:ln w="9525">
              <a:noFill/>
            </a:ln>
          </p:spPr>
          <p:txBody>
            <a:bodyPr wrap="square" anchor="t">
              <a:spAutoFit/>
            </a:bodyPr>
            <a:lstStyle/>
            <a:p>
              <a:r>
                <a:rPr lang="en-US" altLang="zh-CN" sz="1350">
                  <a:latin typeface="Garamond" panose="02020404030301010803" pitchFamily="18" charset="0"/>
                </a:rPr>
                <a:t>(a)</a:t>
              </a:r>
              <a:r>
                <a:rPr lang="zh-CN" altLang="en-US" sz="1350">
                  <a:latin typeface="Garamond" panose="02020404030301010803" pitchFamily="18" charset="0"/>
                </a:rPr>
                <a:t>接点示意图</a:t>
              </a:r>
              <a:endParaRPr lang="zh-CN" altLang="en-US" sz="1350">
                <a:latin typeface="Garamond" panose="02020404030301010803" pitchFamily="18" charset="0"/>
              </a:endParaRPr>
            </a:p>
          </p:txBody>
        </p:sp>
        <p:sp>
          <p:nvSpPr>
            <p:cNvPr id="6213" name="文本框 55"/>
            <p:cNvSpPr txBox="1"/>
            <p:nvPr/>
          </p:nvSpPr>
          <p:spPr>
            <a:xfrm>
              <a:off x="1350" y="6556"/>
              <a:ext cx="659" cy="1153"/>
            </a:xfrm>
            <a:prstGeom prst="rect">
              <a:avLst/>
            </a:prstGeom>
            <a:noFill/>
            <a:ln w="9525">
              <a:noFill/>
            </a:ln>
          </p:spPr>
          <p:txBody>
            <a:bodyPr wrap="square" anchor="t">
              <a:spAutoFit/>
            </a:bodyPr>
            <a:lstStyle/>
            <a:p>
              <a:r>
                <a:rPr lang="en-US" altLang="zh-CN" sz="1350">
                  <a:latin typeface="Garamond" panose="02020404030301010803" pitchFamily="18" charset="0"/>
                </a:rPr>
                <a:t>O</a:t>
              </a:r>
              <a:endParaRPr lang="en-US" altLang="zh-CN" sz="1350">
                <a:latin typeface="Garamond" panose="02020404030301010803" pitchFamily="18" charset="0"/>
              </a:endParaRPr>
            </a:p>
          </p:txBody>
        </p:sp>
        <p:graphicFrame>
          <p:nvGraphicFramePr>
            <p:cNvPr id="6214" name="对象 57"/>
            <p:cNvGraphicFramePr/>
            <p:nvPr/>
          </p:nvGraphicFramePr>
          <p:xfrm>
            <a:off x="1399" y="3025"/>
            <a:ext cx="817" cy="988"/>
          </p:xfrm>
          <a:graphic>
            <a:graphicData uri="http://schemas.openxmlformats.org/presentationml/2006/ole">
              <mc:AlternateContent xmlns:mc="http://schemas.openxmlformats.org/markup-compatibility/2006">
                <mc:Choice xmlns:v="urn:schemas-microsoft-com:vml" Requires="v">
                  <p:oleObj spid="_x0000_s3132" name="" r:id="rId9" imgW="256540" imgH="408940" progId="Equation.KSEE3">
                    <p:embed/>
                  </p:oleObj>
                </mc:Choice>
                <mc:Fallback>
                  <p:oleObj name="" r:id="rId9" imgW="256540" imgH="408940" progId="Equation.KSEE3">
                    <p:embed/>
                    <p:pic>
                      <p:nvPicPr>
                        <p:cNvPr id="0" name="图片 3114"/>
                        <p:cNvPicPr/>
                        <p:nvPr/>
                      </p:nvPicPr>
                      <p:blipFill>
                        <a:blip r:embed="rId10"/>
                        <a:stretch>
                          <a:fillRect/>
                        </a:stretch>
                      </p:blipFill>
                      <p:spPr>
                        <a:xfrm>
                          <a:off x="1399" y="3025"/>
                          <a:ext cx="817" cy="988"/>
                        </a:xfrm>
                        <a:prstGeom prst="rect">
                          <a:avLst/>
                        </a:prstGeom>
                        <a:noFill/>
                        <a:ln w="38100">
                          <a:noFill/>
                          <a:miter/>
                        </a:ln>
                      </p:spPr>
                    </p:pic>
                  </p:oleObj>
                </mc:Fallback>
              </mc:AlternateContent>
            </a:graphicData>
          </a:graphic>
        </p:graphicFrame>
        <p:graphicFrame>
          <p:nvGraphicFramePr>
            <p:cNvPr id="6215" name="对象 62"/>
            <p:cNvGraphicFramePr/>
            <p:nvPr/>
          </p:nvGraphicFramePr>
          <p:xfrm>
            <a:off x="4226" y="4045"/>
            <a:ext cx="726" cy="1080"/>
          </p:xfrm>
          <a:graphic>
            <a:graphicData uri="http://schemas.openxmlformats.org/presentationml/2006/ole">
              <mc:AlternateContent xmlns:mc="http://schemas.openxmlformats.org/markup-compatibility/2006">
                <mc:Choice xmlns:v="urn:schemas-microsoft-com:vml" Requires="v">
                  <p:oleObj spid="_x0000_s3133" name="" r:id="rId11" imgW="508000" imgH="519430" progId="Equation.KSEE3">
                    <p:embed/>
                  </p:oleObj>
                </mc:Choice>
                <mc:Fallback>
                  <p:oleObj name="" r:id="rId11" imgW="508000" imgH="519430" progId="Equation.KSEE3">
                    <p:embed/>
                    <p:pic>
                      <p:nvPicPr>
                        <p:cNvPr id="0" name="图片 3115"/>
                        <p:cNvPicPr/>
                        <p:nvPr/>
                      </p:nvPicPr>
                      <p:blipFill>
                        <a:blip r:embed="rId2"/>
                        <a:stretch>
                          <a:fillRect/>
                        </a:stretch>
                      </p:blipFill>
                      <p:spPr>
                        <a:xfrm>
                          <a:off x="4226" y="4045"/>
                          <a:ext cx="726" cy="1080"/>
                        </a:xfrm>
                        <a:prstGeom prst="rect">
                          <a:avLst/>
                        </a:prstGeom>
                        <a:noFill/>
                        <a:ln w="38100">
                          <a:noFill/>
                          <a:miter/>
                        </a:ln>
                      </p:spPr>
                    </p:pic>
                  </p:oleObj>
                </mc:Fallback>
              </mc:AlternateContent>
            </a:graphicData>
          </a:graphic>
        </p:graphicFrame>
        <p:graphicFrame>
          <p:nvGraphicFramePr>
            <p:cNvPr id="6216" name="对象 66"/>
            <p:cNvGraphicFramePr/>
            <p:nvPr/>
          </p:nvGraphicFramePr>
          <p:xfrm>
            <a:off x="2250" y="7007"/>
            <a:ext cx="722" cy="804"/>
          </p:xfrm>
          <a:graphic>
            <a:graphicData uri="http://schemas.openxmlformats.org/presentationml/2006/ole">
              <mc:AlternateContent xmlns:mc="http://schemas.openxmlformats.org/markup-compatibility/2006">
                <mc:Choice xmlns:v="urn:schemas-microsoft-com:vml" Requires="v">
                  <p:oleObj spid="_x0000_s3134" name="" r:id="rId12" imgW="396240" imgH="519430" progId="Equation.KSEE3">
                    <p:embed/>
                  </p:oleObj>
                </mc:Choice>
                <mc:Fallback>
                  <p:oleObj name="" r:id="rId12" imgW="396240" imgH="519430" progId="Equation.KSEE3">
                    <p:embed/>
                    <p:pic>
                      <p:nvPicPr>
                        <p:cNvPr id="0" name="图片 3116"/>
                        <p:cNvPicPr/>
                        <p:nvPr/>
                      </p:nvPicPr>
                      <p:blipFill>
                        <a:blip r:embed="rId4"/>
                        <a:stretch>
                          <a:fillRect/>
                        </a:stretch>
                      </p:blipFill>
                      <p:spPr>
                        <a:xfrm>
                          <a:off x="2250" y="7007"/>
                          <a:ext cx="722" cy="804"/>
                        </a:xfrm>
                        <a:prstGeom prst="rect">
                          <a:avLst/>
                        </a:prstGeom>
                        <a:noFill/>
                        <a:ln w="38100">
                          <a:noFill/>
                          <a:miter/>
                        </a:ln>
                      </p:spPr>
                    </p:pic>
                  </p:oleObj>
                </mc:Fallback>
              </mc:AlternateContent>
            </a:graphicData>
          </a:graphic>
        </p:graphicFrame>
        <p:graphicFrame>
          <p:nvGraphicFramePr>
            <p:cNvPr id="6217" name="对象 68"/>
            <p:cNvGraphicFramePr/>
            <p:nvPr/>
          </p:nvGraphicFramePr>
          <p:xfrm>
            <a:off x="12254" y="2885"/>
            <a:ext cx="834" cy="1080"/>
          </p:xfrm>
          <a:graphic>
            <a:graphicData uri="http://schemas.openxmlformats.org/presentationml/2006/ole">
              <mc:AlternateContent xmlns:mc="http://schemas.openxmlformats.org/markup-compatibility/2006">
                <mc:Choice xmlns:v="urn:schemas-microsoft-com:vml" Requires="v">
                  <p:oleObj spid="_x0000_s3135" name="" r:id="rId13" imgW="508000" imgH="519430" progId="Equation.KSEE3">
                    <p:embed/>
                  </p:oleObj>
                </mc:Choice>
                <mc:Fallback>
                  <p:oleObj name="" r:id="rId13" imgW="508000" imgH="519430" progId="Equation.KSEE3">
                    <p:embed/>
                    <p:pic>
                      <p:nvPicPr>
                        <p:cNvPr id="0" name="图片 3119"/>
                        <p:cNvPicPr/>
                        <p:nvPr/>
                      </p:nvPicPr>
                      <p:blipFill>
                        <a:blip r:embed="rId2"/>
                        <a:stretch>
                          <a:fillRect/>
                        </a:stretch>
                      </p:blipFill>
                      <p:spPr>
                        <a:xfrm>
                          <a:off x="12254" y="2885"/>
                          <a:ext cx="834" cy="1080"/>
                        </a:xfrm>
                        <a:prstGeom prst="rect">
                          <a:avLst/>
                        </a:prstGeom>
                        <a:noFill/>
                        <a:ln w="38100">
                          <a:noFill/>
                          <a:miter/>
                        </a:ln>
                      </p:spPr>
                    </p:pic>
                  </p:oleObj>
                </mc:Fallback>
              </mc:AlternateContent>
            </a:graphicData>
          </a:graphic>
        </p:graphicFrame>
        <p:graphicFrame>
          <p:nvGraphicFramePr>
            <p:cNvPr id="6218" name="对象 70"/>
            <p:cNvGraphicFramePr/>
            <p:nvPr/>
          </p:nvGraphicFramePr>
          <p:xfrm>
            <a:off x="13255" y="3690"/>
            <a:ext cx="722" cy="804"/>
          </p:xfrm>
          <a:graphic>
            <a:graphicData uri="http://schemas.openxmlformats.org/presentationml/2006/ole">
              <mc:AlternateContent xmlns:mc="http://schemas.openxmlformats.org/markup-compatibility/2006">
                <mc:Choice xmlns:v="urn:schemas-microsoft-com:vml" Requires="v">
                  <p:oleObj spid="_x0000_s3136" name="" r:id="rId14" imgW="396240" imgH="519430" progId="Equation.KSEE3">
                    <p:embed/>
                  </p:oleObj>
                </mc:Choice>
                <mc:Fallback>
                  <p:oleObj name="" r:id="rId14" imgW="396240" imgH="519430" progId="Equation.KSEE3">
                    <p:embed/>
                    <p:pic>
                      <p:nvPicPr>
                        <p:cNvPr id="0" name="图片 3121"/>
                        <p:cNvPicPr/>
                        <p:nvPr/>
                      </p:nvPicPr>
                      <p:blipFill>
                        <a:blip r:embed="rId4"/>
                        <a:stretch>
                          <a:fillRect/>
                        </a:stretch>
                      </p:blipFill>
                      <p:spPr>
                        <a:xfrm>
                          <a:off x="13255" y="3690"/>
                          <a:ext cx="722" cy="804"/>
                        </a:xfrm>
                        <a:prstGeom prst="rect">
                          <a:avLst/>
                        </a:prstGeom>
                        <a:noFill/>
                        <a:ln w="38100">
                          <a:noFill/>
                          <a:miter/>
                        </a:ln>
                      </p:spPr>
                    </p:pic>
                  </p:oleObj>
                </mc:Fallback>
              </mc:AlternateContent>
            </a:graphicData>
          </a:graphic>
        </p:graphicFrame>
        <p:sp>
          <p:nvSpPr>
            <p:cNvPr id="6219" name="文本框 72"/>
            <p:cNvSpPr txBox="1"/>
            <p:nvPr/>
          </p:nvSpPr>
          <p:spPr>
            <a:xfrm>
              <a:off x="14134" y="5766"/>
              <a:ext cx="4309" cy="1953"/>
            </a:xfrm>
            <a:prstGeom prst="rect">
              <a:avLst/>
            </a:prstGeom>
            <a:noFill/>
            <a:ln w="9525">
              <a:noFill/>
            </a:ln>
          </p:spPr>
          <p:txBody>
            <a:bodyPr wrap="square" anchor="t">
              <a:spAutoFit/>
            </a:bodyPr>
            <a:lstStyle/>
            <a:p>
              <a:r>
                <a:rPr lang="zh-CN" altLang="en-US" sz="1350">
                  <a:latin typeface="Garamond" panose="02020404030301010803" pitchFamily="18" charset="0"/>
                </a:rPr>
                <a:t>（</a:t>
              </a:r>
              <a:r>
                <a:rPr lang="en-US" altLang="zh-CN" sz="1350">
                  <a:latin typeface="Garamond" panose="02020404030301010803" pitchFamily="18" charset="0"/>
                </a:rPr>
                <a:t>b</a:t>
              </a:r>
              <a:r>
                <a:rPr lang="zh-CN" altLang="en-US" sz="1350">
                  <a:latin typeface="Garamond" panose="02020404030301010803" pitchFamily="18" charset="0"/>
                </a:rPr>
                <a:t>）</a:t>
              </a:r>
              <a:r>
                <a:rPr lang="en-US" altLang="zh-CN" sz="1350">
                  <a:latin typeface="Garamond" panose="02020404030301010803" pitchFamily="18" charset="0"/>
                </a:rPr>
                <a:t>K1</a:t>
              </a:r>
              <a:r>
                <a:rPr lang="zh-CN" altLang="en-US" sz="1350">
                  <a:latin typeface="Garamond" panose="02020404030301010803" pitchFamily="18" charset="0"/>
                </a:rPr>
                <a:t>点内部故障时电流相位</a:t>
              </a:r>
              <a:endParaRPr lang="zh-CN" altLang="en-US" sz="1350">
                <a:latin typeface="Garamond" panose="02020404030301010803" pitchFamily="18" charset="0"/>
              </a:endParaRPr>
            </a:p>
          </p:txBody>
        </p:sp>
        <p:sp>
          <p:nvSpPr>
            <p:cNvPr id="6220" name="文本框 75"/>
            <p:cNvSpPr txBox="1"/>
            <p:nvPr/>
          </p:nvSpPr>
          <p:spPr>
            <a:xfrm>
              <a:off x="12274" y="6798"/>
              <a:ext cx="814" cy="1153"/>
            </a:xfrm>
            <a:prstGeom prst="rect">
              <a:avLst/>
            </a:prstGeom>
            <a:noFill/>
            <a:ln w="9525">
              <a:noFill/>
            </a:ln>
          </p:spPr>
          <p:txBody>
            <a:bodyPr wrap="square" anchor="t">
              <a:spAutoFit/>
            </a:bodyPr>
            <a:lstStyle/>
            <a:p>
              <a:r>
                <a:rPr lang="en-US" altLang="zh-CN" sz="1350">
                  <a:latin typeface="Garamond" panose="02020404030301010803" pitchFamily="18" charset="0"/>
                </a:rPr>
                <a:t>t</a:t>
              </a:r>
              <a:endParaRPr lang="en-US" altLang="zh-CN" sz="1350">
                <a:latin typeface="Garamond" panose="02020404030301010803" pitchFamily="18" charset="0"/>
              </a:endParaRPr>
            </a:p>
          </p:txBody>
        </p:sp>
      </p:grpSp>
      <p:grpSp>
        <p:nvGrpSpPr>
          <p:cNvPr id="6221" name="组合 155"/>
          <p:cNvGrpSpPr/>
          <p:nvPr/>
        </p:nvGrpSpPr>
        <p:grpSpPr>
          <a:xfrm>
            <a:off x="350520" y="2892028"/>
            <a:ext cx="5859679" cy="1318022"/>
            <a:chOff x="3318" y="2921"/>
            <a:chExt cx="15966" cy="6174"/>
          </a:xfrm>
        </p:grpSpPr>
        <p:cxnSp>
          <p:nvCxnSpPr>
            <p:cNvPr id="157" name="直接箭头连接符 156"/>
            <p:cNvCxnSpPr/>
            <p:nvPr/>
          </p:nvCxnSpPr>
          <p:spPr>
            <a:xfrm>
              <a:off x="13014" y="4290"/>
              <a:ext cx="0" cy="4243"/>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8" name="椭圆 157"/>
            <p:cNvSpPr/>
            <p:nvPr/>
          </p:nvSpPr>
          <p:spPr>
            <a:xfrm>
              <a:off x="12901" y="6297"/>
              <a:ext cx="225" cy="225"/>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59" name="弧形 158"/>
            <p:cNvSpPr/>
            <p:nvPr/>
          </p:nvSpPr>
          <p:spPr>
            <a:xfrm>
              <a:off x="12389" y="5872"/>
              <a:ext cx="1248" cy="1250"/>
            </a:xfrm>
            <a:prstGeom prst="arc">
              <a:avLst>
                <a:gd name="adj1" fmla="val 16211080"/>
                <a:gd name="adj2" fmla="val 5416514"/>
              </a:avLst>
            </a:prstGeom>
            <a:ln w="25400">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graphicFrame>
          <p:nvGraphicFramePr>
            <p:cNvPr id="6225" name="对象 159"/>
            <p:cNvGraphicFramePr/>
            <p:nvPr/>
          </p:nvGraphicFramePr>
          <p:xfrm>
            <a:off x="13401" y="4290"/>
            <a:ext cx="905" cy="1005"/>
          </p:xfrm>
          <a:graphic>
            <a:graphicData uri="http://schemas.openxmlformats.org/presentationml/2006/ole">
              <mc:AlternateContent xmlns:mc="http://schemas.openxmlformats.org/markup-compatibility/2006">
                <mc:Choice xmlns:v="urn:schemas-microsoft-com:vml" Requires="v">
                  <p:oleObj spid="_x0000_s3137" name="" r:id="rId15" imgW="368300" imgH="393700" progId="Equation.KSEE3">
                    <p:embed/>
                  </p:oleObj>
                </mc:Choice>
                <mc:Fallback>
                  <p:oleObj name="" r:id="rId15" imgW="368300" imgH="393700" progId="Equation.KSEE3">
                    <p:embed/>
                    <p:pic>
                      <p:nvPicPr>
                        <p:cNvPr id="0" name="图片 3117"/>
                        <p:cNvPicPr/>
                        <p:nvPr/>
                      </p:nvPicPr>
                      <p:blipFill>
                        <a:blip r:embed="rId16"/>
                        <a:stretch>
                          <a:fillRect/>
                        </a:stretch>
                      </p:blipFill>
                      <p:spPr>
                        <a:xfrm>
                          <a:off x="13401" y="4290"/>
                          <a:ext cx="905" cy="1005"/>
                        </a:xfrm>
                        <a:prstGeom prst="rect">
                          <a:avLst/>
                        </a:prstGeom>
                        <a:noFill/>
                        <a:ln w="38100">
                          <a:noFill/>
                          <a:miter/>
                        </a:ln>
                      </p:spPr>
                    </p:pic>
                  </p:oleObj>
                </mc:Fallback>
              </mc:AlternateContent>
            </a:graphicData>
          </a:graphic>
        </p:graphicFrame>
        <p:graphicFrame>
          <p:nvGraphicFramePr>
            <p:cNvPr id="6226" name="对象 161"/>
            <p:cNvGraphicFramePr/>
            <p:nvPr/>
          </p:nvGraphicFramePr>
          <p:xfrm>
            <a:off x="13302" y="7136"/>
            <a:ext cx="1004" cy="1102"/>
          </p:xfrm>
          <a:graphic>
            <a:graphicData uri="http://schemas.openxmlformats.org/presentationml/2006/ole">
              <mc:AlternateContent xmlns:mc="http://schemas.openxmlformats.org/markup-compatibility/2006">
                <mc:Choice xmlns:v="urn:schemas-microsoft-com:vml" Requires="v">
                  <p:oleObj spid="_x0000_s3138" name="" r:id="rId17" imgW="368300" imgH="393700" progId="Equation.KSEE3">
                    <p:embed/>
                  </p:oleObj>
                </mc:Choice>
                <mc:Fallback>
                  <p:oleObj name="" r:id="rId17" imgW="368300" imgH="393700" progId="Equation.KSEE3">
                    <p:embed/>
                    <p:pic>
                      <p:nvPicPr>
                        <p:cNvPr id="0" name="图片 3118"/>
                        <p:cNvPicPr/>
                        <p:nvPr/>
                      </p:nvPicPr>
                      <p:blipFill>
                        <a:blip r:embed="rId6"/>
                        <a:stretch>
                          <a:fillRect/>
                        </a:stretch>
                      </p:blipFill>
                      <p:spPr>
                        <a:xfrm>
                          <a:off x="13302" y="7136"/>
                          <a:ext cx="1004" cy="1102"/>
                        </a:xfrm>
                        <a:prstGeom prst="rect">
                          <a:avLst/>
                        </a:prstGeom>
                        <a:noFill/>
                        <a:ln w="38100">
                          <a:noFill/>
                          <a:miter/>
                        </a:ln>
                      </p:spPr>
                    </p:pic>
                  </p:oleObj>
                </mc:Fallback>
              </mc:AlternateContent>
            </a:graphicData>
          </a:graphic>
        </p:graphicFrame>
        <p:graphicFrame>
          <p:nvGraphicFramePr>
            <p:cNvPr id="6227" name="对象 163"/>
            <p:cNvGraphicFramePr/>
            <p:nvPr/>
          </p:nvGraphicFramePr>
          <p:xfrm>
            <a:off x="13940" y="6297"/>
            <a:ext cx="2369" cy="650"/>
          </p:xfrm>
          <a:graphic>
            <a:graphicData uri="http://schemas.openxmlformats.org/presentationml/2006/ole">
              <mc:AlternateContent xmlns:mc="http://schemas.openxmlformats.org/markup-compatibility/2006">
                <mc:Choice xmlns:v="urn:schemas-microsoft-com:vml" Requires="v">
                  <p:oleObj spid="_x0000_s3139" name="" r:id="rId18" imgW="1282065" imgH="434340" progId="Equation.KSEE3">
                    <p:embed/>
                  </p:oleObj>
                </mc:Choice>
                <mc:Fallback>
                  <p:oleObj name="" r:id="rId18" imgW="1282065" imgH="434340" progId="Equation.KSEE3">
                    <p:embed/>
                    <p:pic>
                      <p:nvPicPr>
                        <p:cNvPr id="0" name="图片 3120"/>
                        <p:cNvPicPr/>
                        <p:nvPr/>
                      </p:nvPicPr>
                      <p:blipFill>
                        <a:blip r:embed="rId19"/>
                        <a:stretch>
                          <a:fillRect/>
                        </a:stretch>
                      </p:blipFill>
                      <p:spPr>
                        <a:xfrm>
                          <a:off x="13940" y="6297"/>
                          <a:ext cx="2369" cy="650"/>
                        </a:xfrm>
                        <a:prstGeom prst="rect">
                          <a:avLst/>
                        </a:prstGeom>
                        <a:noFill/>
                        <a:ln w="38100">
                          <a:noFill/>
                          <a:miter/>
                        </a:ln>
                      </p:spPr>
                    </p:pic>
                  </p:oleObj>
                </mc:Fallback>
              </mc:AlternateContent>
            </a:graphicData>
          </a:graphic>
        </p:graphicFrame>
        <p:cxnSp>
          <p:nvCxnSpPr>
            <p:cNvPr id="166" name="直接箭头连接符 165"/>
            <p:cNvCxnSpPr/>
            <p:nvPr/>
          </p:nvCxnSpPr>
          <p:spPr>
            <a:xfrm flipV="1">
              <a:off x="4138" y="3501"/>
              <a:ext cx="0" cy="552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7" name="直接箭头连接符 166"/>
            <p:cNvCxnSpPr/>
            <p:nvPr/>
          </p:nvCxnSpPr>
          <p:spPr>
            <a:xfrm>
              <a:off x="4138" y="6798"/>
              <a:ext cx="7985"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30" name="文本框 167"/>
            <p:cNvSpPr txBox="1"/>
            <p:nvPr/>
          </p:nvSpPr>
          <p:spPr>
            <a:xfrm>
              <a:off x="3318" y="6556"/>
              <a:ext cx="659" cy="1401"/>
            </a:xfrm>
            <a:prstGeom prst="rect">
              <a:avLst/>
            </a:prstGeom>
            <a:noFill/>
            <a:ln w="9525">
              <a:noFill/>
            </a:ln>
          </p:spPr>
          <p:txBody>
            <a:bodyPr wrap="square" anchor="t">
              <a:spAutoFit/>
            </a:bodyPr>
            <a:lstStyle/>
            <a:p>
              <a:r>
                <a:rPr lang="en-US" altLang="zh-CN" sz="1350">
                  <a:latin typeface="Garamond" panose="02020404030301010803" pitchFamily="18" charset="0"/>
                </a:rPr>
                <a:t>O</a:t>
              </a:r>
              <a:endParaRPr lang="en-US" altLang="zh-CN" sz="1350">
                <a:latin typeface="Garamond" panose="02020404030301010803" pitchFamily="18" charset="0"/>
              </a:endParaRPr>
            </a:p>
          </p:txBody>
        </p:sp>
        <p:graphicFrame>
          <p:nvGraphicFramePr>
            <p:cNvPr id="6231" name="对象 168"/>
            <p:cNvGraphicFramePr/>
            <p:nvPr/>
          </p:nvGraphicFramePr>
          <p:xfrm>
            <a:off x="3367" y="3025"/>
            <a:ext cx="817" cy="988"/>
          </p:xfrm>
          <a:graphic>
            <a:graphicData uri="http://schemas.openxmlformats.org/presentationml/2006/ole">
              <mc:AlternateContent xmlns:mc="http://schemas.openxmlformats.org/markup-compatibility/2006">
                <mc:Choice xmlns:v="urn:schemas-microsoft-com:vml" Requires="v">
                  <p:oleObj spid="_x0000_s3140" name="" r:id="rId20" imgW="256540" imgH="408940" progId="Equation.KSEE3">
                    <p:embed/>
                  </p:oleObj>
                </mc:Choice>
                <mc:Fallback>
                  <p:oleObj name="" r:id="rId20" imgW="256540" imgH="408940" progId="Equation.KSEE3">
                    <p:embed/>
                    <p:pic>
                      <p:nvPicPr>
                        <p:cNvPr id="0" name="图片 3123"/>
                        <p:cNvPicPr/>
                        <p:nvPr/>
                      </p:nvPicPr>
                      <p:blipFill>
                        <a:blip r:embed="rId10"/>
                        <a:stretch>
                          <a:fillRect/>
                        </a:stretch>
                      </p:blipFill>
                      <p:spPr>
                        <a:xfrm>
                          <a:off x="3367" y="3025"/>
                          <a:ext cx="817" cy="988"/>
                        </a:xfrm>
                        <a:prstGeom prst="rect">
                          <a:avLst/>
                        </a:prstGeom>
                        <a:noFill/>
                        <a:ln w="38100">
                          <a:noFill/>
                          <a:miter/>
                        </a:ln>
                      </p:spPr>
                    </p:pic>
                  </p:oleObj>
                </mc:Fallback>
              </mc:AlternateContent>
            </a:graphicData>
          </a:graphic>
        </p:graphicFrame>
        <p:sp>
          <p:nvSpPr>
            <p:cNvPr id="171" name="任意多边形 170"/>
            <p:cNvSpPr/>
            <p:nvPr/>
          </p:nvSpPr>
          <p:spPr>
            <a:xfrm>
              <a:off x="4152" y="4561"/>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2" name="任意多边形 171"/>
            <p:cNvSpPr/>
            <p:nvPr/>
          </p:nvSpPr>
          <p:spPr>
            <a:xfrm rot="10800000">
              <a:off x="4138" y="6792"/>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3" name="任意多边形 172"/>
            <p:cNvSpPr/>
            <p:nvPr/>
          </p:nvSpPr>
          <p:spPr>
            <a:xfrm>
              <a:off x="5968" y="4633"/>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4" name="任意多边形 173"/>
            <p:cNvSpPr/>
            <p:nvPr/>
          </p:nvSpPr>
          <p:spPr>
            <a:xfrm rot="10800000">
              <a:off x="5962" y="6798"/>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5" name="任意多边形 174"/>
            <p:cNvSpPr/>
            <p:nvPr/>
          </p:nvSpPr>
          <p:spPr>
            <a:xfrm>
              <a:off x="7792" y="4633"/>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6" name="任意多边形 175"/>
            <p:cNvSpPr/>
            <p:nvPr/>
          </p:nvSpPr>
          <p:spPr>
            <a:xfrm rot="10800000">
              <a:off x="7778" y="6864"/>
              <a:ext cx="1824"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7" name="任意多边形 176"/>
            <p:cNvSpPr/>
            <p:nvPr/>
          </p:nvSpPr>
          <p:spPr>
            <a:xfrm>
              <a:off x="9602" y="4633"/>
              <a:ext cx="1710" cy="2231"/>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178" name="任意多边形 177"/>
            <p:cNvSpPr/>
            <p:nvPr/>
          </p:nvSpPr>
          <p:spPr>
            <a:xfrm rot="10800000">
              <a:off x="9588" y="6792"/>
              <a:ext cx="1725" cy="2303"/>
            </a:xfrm>
            <a:custGeom>
              <a:avLst/>
              <a:gdLst>
                <a:gd name="connisteX0" fmla="*/ 0 w 1158240"/>
                <a:gd name="connsiteY0" fmla="*/ 1405892 h 1416687"/>
                <a:gd name="connisteX1" fmla="*/ 579120 w 1158240"/>
                <a:gd name="connsiteY1" fmla="*/ 2 h 1416687"/>
                <a:gd name="connisteX2" fmla="*/ 1158240 w 1158240"/>
                <a:gd name="connsiteY2" fmla="*/ 1416687 h 1416687"/>
                <a:gd name="connisteX3" fmla="*/ 1292225 w 1158240"/>
                <a:gd name="connsiteY3" fmla="*/ 1313182 h 1416687"/>
              </a:gdLst>
              <a:ahLst/>
              <a:cxnLst>
                <a:cxn ang="0">
                  <a:pos x="connisteX0" y="connsiteY0"/>
                </a:cxn>
                <a:cxn ang="0">
                  <a:pos x="connisteX1" y="connsiteY1"/>
                </a:cxn>
                <a:cxn ang="0">
                  <a:pos x="connisteX2" y="connsiteY2"/>
                </a:cxn>
                <a:cxn ang="0">
                  <a:pos x="connisteX3" y="connsiteY3"/>
                </a:cxn>
              </a:cxnLst>
              <a:rect l="l" t="t" r="r" b="b"/>
              <a:pathLst>
                <a:path w="1158240" h="1416687">
                  <a:moveTo>
                    <a:pt x="0" y="1405892"/>
                  </a:moveTo>
                  <a:cubicBezTo>
                    <a:pt x="104140" y="1096647"/>
                    <a:pt x="347345" y="-1903"/>
                    <a:pt x="579120" y="2"/>
                  </a:cubicBezTo>
                  <a:cubicBezTo>
                    <a:pt x="810895" y="1907"/>
                    <a:pt x="1015365" y="1153797"/>
                    <a:pt x="1158240" y="1416687"/>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graphicFrame>
          <p:nvGraphicFramePr>
            <p:cNvPr id="6240" name="对象 178"/>
            <p:cNvGraphicFramePr/>
            <p:nvPr/>
          </p:nvGraphicFramePr>
          <p:xfrm>
            <a:off x="4810" y="3199"/>
            <a:ext cx="791" cy="1091"/>
          </p:xfrm>
          <a:graphic>
            <a:graphicData uri="http://schemas.openxmlformats.org/presentationml/2006/ole">
              <mc:AlternateContent xmlns:mc="http://schemas.openxmlformats.org/markup-compatibility/2006">
                <mc:Choice xmlns:v="urn:schemas-microsoft-com:vml" Requires="v">
                  <p:oleObj spid="_x0000_s3141" name="" r:id="rId21" imgW="368300" imgH="393700" progId="Equation.KSEE3">
                    <p:embed/>
                  </p:oleObj>
                </mc:Choice>
                <mc:Fallback>
                  <p:oleObj name="" r:id="rId21" imgW="368300" imgH="393700" progId="Equation.KSEE3">
                    <p:embed/>
                    <p:pic>
                      <p:nvPicPr>
                        <p:cNvPr id="0" name="图片 3124"/>
                        <p:cNvPicPr/>
                        <p:nvPr/>
                      </p:nvPicPr>
                      <p:blipFill>
                        <a:blip r:embed="rId8"/>
                        <a:stretch>
                          <a:fillRect/>
                        </a:stretch>
                      </p:blipFill>
                      <p:spPr>
                        <a:xfrm>
                          <a:off x="4810" y="3199"/>
                          <a:ext cx="791" cy="1091"/>
                        </a:xfrm>
                        <a:prstGeom prst="rect">
                          <a:avLst/>
                        </a:prstGeom>
                        <a:noFill/>
                        <a:ln w="38100">
                          <a:noFill/>
                          <a:miter/>
                        </a:ln>
                      </p:spPr>
                    </p:pic>
                  </p:oleObj>
                </mc:Fallback>
              </mc:AlternateContent>
            </a:graphicData>
          </a:graphic>
        </p:graphicFrame>
        <p:graphicFrame>
          <p:nvGraphicFramePr>
            <p:cNvPr id="6241" name="对象 180"/>
            <p:cNvGraphicFramePr/>
            <p:nvPr/>
          </p:nvGraphicFramePr>
          <p:xfrm>
            <a:off x="6297" y="3372"/>
            <a:ext cx="857" cy="952"/>
          </p:xfrm>
          <a:graphic>
            <a:graphicData uri="http://schemas.openxmlformats.org/presentationml/2006/ole">
              <mc:AlternateContent xmlns:mc="http://schemas.openxmlformats.org/markup-compatibility/2006">
                <mc:Choice xmlns:v="urn:schemas-microsoft-com:vml" Requires="v">
                  <p:oleObj spid="_x0000_s3142" name="" r:id="rId22" imgW="368300" imgH="393700" progId="Equation.KSEE3">
                    <p:embed/>
                  </p:oleObj>
                </mc:Choice>
                <mc:Fallback>
                  <p:oleObj name="" r:id="rId22" imgW="368300" imgH="393700" progId="Equation.KSEE3">
                    <p:embed/>
                    <p:pic>
                      <p:nvPicPr>
                        <p:cNvPr id="0" name="图片 3122"/>
                        <p:cNvPicPr/>
                        <p:nvPr/>
                      </p:nvPicPr>
                      <p:blipFill>
                        <a:blip r:embed="rId6"/>
                        <a:stretch>
                          <a:fillRect/>
                        </a:stretch>
                      </p:blipFill>
                      <p:spPr>
                        <a:xfrm>
                          <a:off x="6297" y="3372"/>
                          <a:ext cx="857" cy="952"/>
                        </a:xfrm>
                        <a:prstGeom prst="rect">
                          <a:avLst/>
                        </a:prstGeom>
                        <a:noFill/>
                        <a:ln w="38100">
                          <a:noFill/>
                          <a:miter/>
                        </a:ln>
                      </p:spPr>
                    </p:pic>
                  </p:oleObj>
                </mc:Fallback>
              </mc:AlternateContent>
            </a:graphicData>
          </a:graphic>
        </p:graphicFrame>
        <p:sp>
          <p:nvSpPr>
            <p:cNvPr id="6242" name="文本框 182"/>
            <p:cNvSpPr txBox="1"/>
            <p:nvPr/>
          </p:nvSpPr>
          <p:spPr>
            <a:xfrm>
              <a:off x="11789" y="7036"/>
              <a:ext cx="1612" cy="1401"/>
            </a:xfrm>
            <a:prstGeom prst="rect">
              <a:avLst/>
            </a:prstGeom>
            <a:noFill/>
            <a:ln w="9525">
              <a:noFill/>
            </a:ln>
          </p:spPr>
          <p:txBody>
            <a:bodyPr wrap="square" anchor="t">
              <a:spAutoFit/>
            </a:bodyPr>
            <a:lstStyle/>
            <a:p>
              <a:r>
                <a:rPr lang="en-US" altLang="zh-CN" sz="1350">
                  <a:latin typeface="Garamond" panose="02020404030301010803" pitchFamily="18" charset="0"/>
                </a:rPr>
                <a:t>t</a:t>
              </a:r>
              <a:endParaRPr lang="en-US" altLang="zh-CN" sz="1350">
                <a:latin typeface="Garamond" panose="02020404030301010803" pitchFamily="18" charset="0"/>
              </a:endParaRPr>
            </a:p>
          </p:txBody>
        </p:sp>
        <p:sp>
          <p:nvSpPr>
            <p:cNvPr id="6243" name="文本框 183"/>
            <p:cNvSpPr txBox="1"/>
            <p:nvPr/>
          </p:nvSpPr>
          <p:spPr>
            <a:xfrm>
              <a:off x="14550" y="2921"/>
              <a:ext cx="4734" cy="2374"/>
            </a:xfrm>
            <a:prstGeom prst="rect">
              <a:avLst/>
            </a:prstGeom>
            <a:noFill/>
            <a:ln w="9525">
              <a:noFill/>
            </a:ln>
          </p:spPr>
          <p:txBody>
            <a:bodyPr wrap="square" anchor="t">
              <a:spAutoFit/>
            </a:bodyPr>
            <a:lstStyle/>
            <a:p>
              <a:r>
                <a:rPr lang="en-US" altLang="zh-CN" sz="1350">
                  <a:latin typeface="Garamond" panose="02020404030301010803" pitchFamily="18" charset="0"/>
                </a:rPr>
                <a:t>(c)K2</a:t>
              </a:r>
              <a:r>
                <a:rPr lang="zh-CN" altLang="en-US" sz="1350">
                  <a:latin typeface="Garamond" panose="02020404030301010803" pitchFamily="18" charset="0"/>
                </a:rPr>
                <a:t>外部故障时的电流相位</a:t>
              </a:r>
              <a:endParaRPr lang="zh-CN" altLang="en-US" sz="1350">
                <a:latin typeface="Garamond" panose="02020404030301010803" pitchFamily="18" charset="0"/>
              </a:endParaRPr>
            </a:p>
          </p:txBody>
        </p:sp>
      </p:grpSp>
      <p:sp>
        <p:nvSpPr>
          <p:cNvPr id="6145" name="Text Box 6"/>
          <p:cNvSpPr txBox="1"/>
          <p:nvPr/>
        </p:nvSpPr>
        <p:spPr>
          <a:xfrm>
            <a:off x="1780699" y="4362212"/>
            <a:ext cx="4698206" cy="783590"/>
          </a:xfrm>
          <a:prstGeom prst="rect">
            <a:avLst/>
          </a:prstGeom>
          <a:noFill/>
          <a:ln w="9525">
            <a:noFill/>
          </a:ln>
        </p:spPr>
        <p:txBody>
          <a:bodyPr anchor="t">
            <a:spAutoFit/>
          </a:bodyPr>
          <a:lstStyle/>
          <a:p>
            <a:pPr algn="ctr"/>
            <a:r>
              <a:rPr lang="zh-CN" altLang="en-US" sz="1500" dirty="0">
                <a:latin typeface="楷体" panose="02010609060101010101" pitchFamily="49" charset="-122"/>
                <a:ea typeface="楷体" panose="02010609060101010101" pitchFamily="49" charset="-122"/>
              </a:rPr>
              <a:t>相差动高频保护工作的基本原理</a:t>
            </a:r>
            <a:endParaRPr lang="zh-CN" altLang="en-US" sz="1500" dirty="0">
              <a:latin typeface="楷体" panose="02010609060101010101" pitchFamily="49" charset="-122"/>
              <a:ea typeface="楷体" panose="02010609060101010101" pitchFamily="49" charset="-122"/>
            </a:endParaRPr>
          </a:p>
          <a:p>
            <a:pPr algn="ctr"/>
            <a:r>
              <a:rPr lang="en-US" altLang="zh-CN" sz="1500" dirty="0">
                <a:latin typeface="楷体" panose="02010609060101010101" pitchFamily="49" charset="-122"/>
                <a:ea typeface="楷体" panose="02010609060101010101" pitchFamily="49" charset="-122"/>
              </a:rPr>
              <a:t>(a)</a:t>
            </a:r>
            <a:r>
              <a:rPr lang="zh-CN" altLang="en-US" sz="1500" dirty="0">
                <a:latin typeface="楷体" panose="02010609060101010101" pitchFamily="49" charset="-122"/>
                <a:ea typeface="楷体" panose="02010609060101010101" pitchFamily="49" charset="-122"/>
              </a:rPr>
              <a:t>接点示意图  </a:t>
            </a:r>
            <a:r>
              <a:rPr lang="en-US" altLang="zh-CN" sz="1500" dirty="0">
                <a:latin typeface="楷体" panose="02010609060101010101" pitchFamily="49" charset="-122"/>
                <a:ea typeface="楷体" panose="02010609060101010101" pitchFamily="49" charset="-122"/>
              </a:rPr>
              <a:t>(b)K</a:t>
            </a:r>
            <a:r>
              <a:rPr lang="en-US" altLang="zh-CN" sz="1500" baseline="-25000" dirty="0">
                <a:latin typeface="楷体" panose="02010609060101010101" pitchFamily="49" charset="-122"/>
                <a:ea typeface="楷体" panose="02010609060101010101" pitchFamily="49" charset="-122"/>
              </a:rPr>
              <a:t>1</a:t>
            </a:r>
            <a:r>
              <a:rPr lang="zh-CN" altLang="en-US" sz="1500" dirty="0">
                <a:latin typeface="楷体" panose="02010609060101010101" pitchFamily="49" charset="-122"/>
                <a:ea typeface="楷体" panose="02010609060101010101" pitchFamily="49" charset="-122"/>
              </a:rPr>
              <a:t>点内部故障时的电流相位</a:t>
            </a:r>
            <a:endParaRPr lang="zh-CN" altLang="en-US" sz="1500" dirty="0">
              <a:latin typeface="楷体" panose="02010609060101010101" pitchFamily="49" charset="-122"/>
              <a:ea typeface="楷体" panose="02010609060101010101" pitchFamily="49" charset="-122"/>
            </a:endParaRPr>
          </a:p>
          <a:p>
            <a:pPr algn="ctr"/>
            <a:r>
              <a:rPr lang="en-US" altLang="zh-CN" sz="1500" dirty="0">
                <a:latin typeface="楷体" panose="02010609060101010101" pitchFamily="49" charset="-122"/>
                <a:ea typeface="楷体" panose="02010609060101010101" pitchFamily="49" charset="-122"/>
              </a:rPr>
              <a:t>(c)K</a:t>
            </a:r>
            <a:r>
              <a:rPr lang="en-US" altLang="zh-CN" sz="1500" baseline="-25000" dirty="0">
                <a:latin typeface="楷体" panose="02010609060101010101" pitchFamily="49" charset="-122"/>
                <a:ea typeface="楷体" panose="02010609060101010101" pitchFamily="49" charset="-122"/>
              </a:rPr>
              <a:t>2</a:t>
            </a:r>
            <a:r>
              <a:rPr lang="zh-CN" altLang="en-US" sz="1500" dirty="0">
                <a:latin typeface="楷体" panose="02010609060101010101" pitchFamily="49" charset="-122"/>
                <a:ea typeface="楷体" panose="02010609060101010101" pitchFamily="49" charset="-122"/>
              </a:rPr>
              <a:t>外部故障时的电流相位</a:t>
            </a:r>
            <a:endParaRPr lang="en-US" altLang="zh-CN" sz="1500" dirty="0">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a:blip r:embed="rId23"/>
          <a:stretch>
            <a:fillRect/>
          </a:stretch>
        </p:blipFill>
        <p:spPr>
          <a:xfrm>
            <a:off x="6363917" y="1836885"/>
            <a:ext cx="1902929" cy="1420619"/>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组合 1"/>
          <p:cNvGrpSpPr/>
          <p:nvPr/>
        </p:nvGrpSpPr>
        <p:grpSpPr>
          <a:xfrm>
            <a:off x="1033780" y="715010"/>
            <a:ext cx="6578600" cy="2630170"/>
            <a:chOff x="2776" y="2370"/>
            <a:chExt cx="13662" cy="8552"/>
          </a:xfrm>
        </p:grpSpPr>
        <p:cxnSp>
          <p:nvCxnSpPr>
            <p:cNvPr id="18" name="直接连接符 17"/>
            <p:cNvCxnSpPr/>
            <p:nvPr/>
          </p:nvCxnSpPr>
          <p:spPr>
            <a:xfrm flipV="1">
              <a:off x="3675" y="5250"/>
              <a:ext cx="79" cy="1104"/>
            </a:xfrm>
            <a:prstGeom prst="line">
              <a:avLst/>
            </a:prstGeom>
          </p:spPr>
          <p:style>
            <a:lnRef idx="2">
              <a:schemeClr val="dk1"/>
            </a:lnRef>
            <a:fillRef idx="0">
              <a:schemeClr val="dk1"/>
            </a:fillRef>
            <a:effectRef idx="1">
              <a:schemeClr val="dk1"/>
            </a:effectRef>
            <a:fontRef idx="minor">
              <a:schemeClr val="tx1"/>
            </a:fontRef>
          </p:style>
        </p:cxnSp>
        <p:cxnSp>
          <p:nvCxnSpPr>
            <p:cNvPr id="19" name="直接连接符 18"/>
            <p:cNvCxnSpPr/>
            <p:nvPr/>
          </p:nvCxnSpPr>
          <p:spPr>
            <a:xfrm>
              <a:off x="3738" y="5250"/>
              <a:ext cx="173" cy="1088"/>
            </a:xfrm>
            <a:prstGeom prst="line">
              <a:avLst/>
            </a:prstGeom>
          </p:spPr>
          <p:style>
            <a:lnRef idx="2">
              <a:schemeClr val="dk1"/>
            </a:lnRef>
            <a:fillRef idx="0">
              <a:schemeClr val="dk1"/>
            </a:fillRef>
            <a:effectRef idx="1">
              <a:schemeClr val="dk1"/>
            </a:effectRef>
            <a:fontRef idx="minor">
              <a:schemeClr val="tx1"/>
            </a:fontRef>
          </p:style>
        </p:cxnSp>
        <p:cxnSp>
          <p:nvCxnSpPr>
            <p:cNvPr id="20" name="直接连接符 19"/>
            <p:cNvCxnSpPr/>
            <p:nvPr/>
          </p:nvCxnSpPr>
          <p:spPr>
            <a:xfrm flipV="1">
              <a:off x="3896" y="5250"/>
              <a:ext cx="94" cy="1120"/>
            </a:xfrm>
            <a:prstGeom prst="line">
              <a:avLst/>
            </a:prstGeom>
          </p:spPr>
          <p:style>
            <a:lnRef idx="2">
              <a:schemeClr val="dk1"/>
            </a:lnRef>
            <a:fillRef idx="0">
              <a:schemeClr val="dk1"/>
            </a:fillRef>
            <a:effectRef idx="1">
              <a:schemeClr val="dk1"/>
            </a:effectRef>
            <a:fontRef idx="minor">
              <a:schemeClr val="tx1"/>
            </a:fontRef>
          </p:style>
        </p:cxnSp>
        <p:cxnSp>
          <p:nvCxnSpPr>
            <p:cNvPr id="21" name="直接连接符 20"/>
            <p:cNvCxnSpPr/>
            <p:nvPr/>
          </p:nvCxnSpPr>
          <p:spPr>
            <a:xfrm>
              <a:off x="3990" y="5234"/>
              <a:ext cx="127" cy="1136"/>
            </a:xfrm>
            <a:prstGeom prst="line">
              <a:avLst/>
            </a:prstGeom>
          </p:spPr>
          <p:style>
            <a:lnRef idx="2">
              <a:schemeClr val="dk1"/>
            </a:lnRef>
            <a:fillRef idx="0">
              <a:schemeClr val="dk1"/>
            </a:fillRef>
            <a:effectRef idx="1">
              <a:schemeClr val="dk1"/>
            </a:effectRef>
            <a:fontRef idx="minor">
              <a:schemeClr val="tx1"/>
            </a:fontRef>
          </p:style>
        </p:cxnSp>
        <p:cxnSp>
          <p:nvCxnSpPr>
            <p:cNvPr id="26" name="直接连接符 25"/>
            <p:cNvCxnSpPr/>
            <p:nvPr/>
          </p:nvCxnSpPr>
          <p:spPr>
            <a:xfrm flipV="1">
              <a:off x="4101" y="5250"/>
              <a:ext cx="173" cy="1136"/>
            </a:xfrm>
            <a:prstGeom prst="line">
              <a:avLst/>
            </a:prstGeom>
          </p:spPr>
          <p:style>
            <a:lnRef idx="2">
              <a:schemeClr val="dk1"/>
            </a:lnRef>
            <a:fillRef idx="0">
              <a:schemeClr val="dk1"/>
            </a:fillRef>
            <a:effectRef idx="1">
              <a:schemeClr val="dk1"/>
            </a:effectRef>
            <a:fontRef idx="minor">
              <a:schemeClr val="tx1"/>
            </a:fontRef>
          </p:style>
        </p:cxnSp>
        <p:sp>
          <p:nvSpPr>
            <p:cNvPr id="27" name="矩形 26"/>
            <p:cNvSpPr/>
            <p:nvPr/>
          </p:nvSpPr>
          <p:spPr>
            <a:xfrm>
              <a:off x="3643" y="5234"/>
              <a:ext cx="632" cy="11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cxnSp>
          <p:nvCxnSpPr>
            <p:cNvPr id="38" name="直接连接符 37"/>
            <p:cNvCxnSpPr/>
            <p:nvPr/>
          </p:nvCxnSpPr>
          <p:spPr>
            <a:xfrm>
              <a:off x="5000" y="5266"/>
              <a:ext cx="95" cy="1104"/>
            </a:xfrm>
            <a:prstGeom prst="line">
              <a:avLst/>
            </a:prstGeom>
          </p:spPr>
          <p:style>
            <a:lnRef idx="2">
              <a:schemeClr val="dk1"/>
            </a:lnRef>
            <a:fillRef idx="0">
              <a:schemeClr val="dk1"/>
            </a:fillRef>
            <a:effectRef idx="1">
              <a:schemeClr val="dk1"/>
            </a:effectRef>
            <a:fontRef idx="minor">
              <a:schemeClr val="tx1"/>
            </a:fontRef>
          </p:style>
        </p:cxnSp>
        <p:cxnSp>
          <p:nvCxnSpPr>
            <p:cNvPr id="66" name="直接连接符 65"/>
            <p:cNvCxnSpPr/>
            <p:nvPr/>
          </p:nvCxnSpPr>
          <p:spPr>
            <a:xfrm flipV="1">
              <a:off x="5095" y="5250"/>
              <a:ext cx="110" cy="1120"/>
            </a:xfrm>
            <a:prstGeom prst="line">
              <a:avLst/>
            </a:prstGeom>
          </p:spPr>
          <p:style>
            <a:lnRef idx="2">
              <a:schemeClr val="dk1"/>
            </a:lnRef>
            <a:fillRef idx="0">
              <a:schemeClr val="dk1"/>
            </a:fillRef>
            <a:effectRef idx="1">
              <a:schemeClr val="dk1"/>
            </a:effectRef>
            <a:fontRef idx="minor">
              <a:schemeClr val="tx1"/>
            </a:fontRef>
          </p:style>
        </p:cxnSp>
        <p:cxnSp>
          <p:nvCxnSpPr>
            <p:cNvPr id="67" name="直接连接符 66"/>
            <p:cNvCxnSpPr/>
            <p:nvPr/>
          </p:nvCxnSpPr>
          <p:spPr>
            <a:xfrm>
              <a:off x="5205" y="5234"/>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69" name="直接连接符 68"/>
            <p:cNvCxnSpPr/>
            <p:nvPr/>
          </p:nvCxnSpPr>
          <p:spPr>
            <a:xfrm flipV="1">
              <a:off x="5331" y="5250"/>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70" name="直接连接符 69"/>
            <p:cNvCxnSpPr/>
            <p:nvPr/>
          </p:nvCxnSpPr>
          <p:spPr>
            <a:xfrm>
              <a:off x="5410" y="5234"/>
              <a:ext cx="111" cy="1136"/>
            </a:xfrm>
            <a:prstGeom prst="line">
              <a:avLst/>
            </a:prstGeom>
          </p:spPr>
          <p:style>
            <a:lnRef idx="2">
              <a:schemeClr val="dk1"/>
            </a:lnRef>
            <a:fillRef idx="0">
              <a:schemeClr val="dk1"/>
            </a:fillRef>
            <a:effectRef idx="1">
              <a:schemeClr val="dk1"/>
            </a:effectRef>
            <a:fontRef idx="minor">
              <a:schemeClr val="tx1"/>
            </a:fontRef>
          </p:style>
        </p:cxnSp>
        <p:cxnSp>
          <p:nvCxnSpPr>
            <p:cNvPr id="73" name="直接连接符 72"/>
            <p:cNvCxnSpPr/>
            <p:nvPr/>
          </p:nvCxnSpPr>
          <p:spPr>
            <a:xfrm flipV="1">
              <a:off x="5505" y="5266"/>
              <a:ext cx="126" cy="1120"/>
            </a:xfrm>
            <a:prstGeom prst="line">
              <a:avLst/>
            </a:prstGeom>
          </p:spPr>
          <p:style>
            <a:lnRef idx="2">
              <a:schemeClr val="dk1"/>
            </a:lnRef>
            <a:fillRef idx="0">
              <a:schemeClr val="dk1"/>
            </a:fillRef>
            <a:effectRef idx="1">
              <a:schemeClr val="dk1"/>
            </a:effectRef>
            <a:fontRef idx="minor">
              <a:schemeClr val="tx1"/>
            </a:fontRef>
          </p:style>
        </p:cxnSp>
        <p:sp>
          <p:nvSpPr>
            <p:cNvPr id="74" name="矩形 73"/>
            <p:cNvSpPr/>
            <p:nvPr/>
          </p:nvSpPr>
          <p:spPr>
            <a:xfrm>
              <a:off x="5000" y="5250"/>
              <a:ext cx="631" cy="113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75" name="直接连接符 74"/>
            <p:cNvCxnSpPr/>
            <p:nvPr/>
          </p:nvCxnSpPr>
          <p:spPr>
            <a:xfrm>
              <a:off x="6357" y="5250"/>
              <a:ext cx="63" cy="1120"/>
            </a:xfrm>
            <a:prstGeom prst="line">
              <a:avLst/>
            </a:prstGeom>
          </p:spPr>
          <p:style>
            <a:lnRef idx="2">
              <a:schemeClr val="dk1"/>
            </a:lnRef>
            <a:fillRef idx="0">
              <a:schemeClr val="dk1"/>
            </a:fillRef>
            <a:effectRef idx="1">
              <a:schemeClr val="dk1"/>
            </a:effectRef>
            <a:fontRef idx="minor">
              <a:schemeClr val="tx1"/>
            </a:fontRef>
          </p:style>
        </p:cxnSp>
        <p:cxnSp>
          <p:nvCxnSpPr>
            <p:cNvPr id="76" name="直接连接符 75"/>
            <p:cNvCxnSpPr/>
            <p:nvPr/>
          </p:nvCxnSpPr>
          <p:spPr>
            <a:xfrm flipV="1">
              <a:off x="6404" y="5250"/>
              <a:ext cx="174" cy="1120"/>
            </a:xfrm>
            <a:prstGeom prst="line">
              <a:avLst/>
            </a:prstGeom>
          </p:spPr>
          <p:style>
            <a:lnRef idx="2">
              <a:schemeClr val="dk1"/>
            </a:lnRef>
            <a:fillRef idx="0">
              <a:schemeClr val="dk1"/>
            </a:fillRef>
            <a:effectRef idx="1">
              <a:schemeClr val="dk1"/>
            </a:effectRef>
            <a:fontRef idx="minor">
              <a:schemeClr val="tx1"/>
            </a:fontRef>
          </p:style>
        </p:cxnSp>
        <p:cxnSp>
          <p:nvCxnSpPr>
            <p:cNvPr id="77" name="直接连接符 76"/>
            <p:cNvCxnSpPr/>
            <p:nvPr/>
          </p:nvCxnSpPr>
          <p:spPr>
            <a:xfrm>
              <a:off x="6562" y="5234"/>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78" name="直接连接符 77"/>
            <p:cNvCxnSpPr/>
            <p:nvPr/>
          </p:nvCxnSpPr>
          <p:spPr>
            <a:xfrm flipV="1">
              <a:off x="6688" y="5250"/>
              <a:ext cx="158" cy="1120"/>
            </a:xfrm>
            <a:prstGeom prst="line">
              <a:avLst/>
            </a:prstGeom>
          </p:spPr>
          <p:style>
            <a:lnRef idx="2">
              <a:schemeClr val="dk1"/>
            </a:lnRef>
            <a:fillRef idx="0">
              <a:schemeClr val="dk1"/>
            </a:fillRef>
            <a:effectRef idx="1">
              <a:schemeClr val="dk1"/>
            </a:effectRef>
            <a:fontRef idx="minor">
              <a:schemeClr val="tx1"/>
            </a:fontRef>
          </p:style>
        </p:cxnSp>
        <p:cxnSp>
          <p:nvCxnSpPr>
            <p:cNvPr id="79" name="直接连接符 78"/>
            <p:cNvCxnSpPr/>
            <p:nvPr/>
          </p:nvCxnSpPr>
          <p:spPr>
            <a:xfrm>
              <a:off x="6846" y="5234"/>
              <a:ext cx="142" cy="1136"/>
            </a:xfrm>
            <a:prstGeom prst="line">
              <a:avLst/>
            </a:prstGeom>
          </p:spPr>
          <p:style>
            <a:lnRef idx="2">
              <a:schemeClr val="dk1"/>
            </a:lnRef>
            <a:fillRef idx="0">
              <a:schemeClr val="dk1"/>
            </a:fillRef>
            <a:effectRef idx="1">
              <a:schemeClr val="dk1"/>
            </a:effectRef>
            <a:fontRef idx="minor">
              <a:schemeClr val="tx1"/>
            </a:fontRef>
          </p:style>
        </p:cxnSp>
        <p:sp>
          <p:nvSpPr>
            <p:cNvPr id="80" name="矩形 79"/>
            <p:cNvSpPr/>
            <p:nvPr/>
          </p:nvSpPr>
          <p:spPr>
            <a:xfrm>
              <a:off x="6357" y="5250"/>
              <a:ext cx="647" cy="112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07" name="直接连接符 106"/>
            <p:cNvCxnSpPr/>
            <p:nvPr/>
          </p:nvCxnSpPr>
          <p:spPr>
            <a:xfrm flipV="1">
              <a:off x="7698" y="5234"/>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10" name="直接连接符 109"/>
            <p:cNvCxnSpPr/>
            <p:nvPr/>
          </p:nvCxnSpPr>
          <p:spPr>
            <a:xfrm>
              <a:off x="7824" y="5218"/>
              <a:ext cx="111" cy="1152"/>
            </a:xfrm>
            <a:prstGeom prst="line">
              <a:avLst/>
            </a:prstGeom>
          </p:spPr>
          <p:style>
            <a:lnRef idx="2">
              <a:schemeClr val="dk1"/>
            </a:lnRef>
            <a:fillRef idx="0">
              <a:schemeClr val="dk1"/>
            </a:fillRef>
            <a:effectRef idx="1">
              <a:schemeClr val="dk1"/>
            </a:effectRef>
            <a:fontRef idx="minor">
              <a:schemeClr val="tx1"/>
            </a:fontRef>
          </p:style>
        </p:cxnSp>
        <p:cxnSp>
          <p:nvCxnSpPr>
            <p:cNvPr id="113" name="直接连接符 112"/>
            <p:cNvCxnSpPr/>
            <p:nvPr/>
          </p:nvCxnSpPr>
          <p:spPr>
            <a:xfrm flipV="1">
              <a:off x="7919" y="5250"/>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14" name="直接连接符 113"/>
            <p:cNvCxnSpPr/>
            <p:nvPr/>
          </p:nvCxnSpPr>
          <p:spPr>
            <a:xfrm>
              <a:off x="8045" y="5234"/>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116" name="直接连接符 115"/>
            <p:cNvCxnSpPr/>
            <p:nvPr/>
          </p:nvCxnSpPr>
          <p:spPr>
            <a:xfrm flipV="1">
              <a:off x="8124" y="5250"/>
              <a:ext cx="110" cy="1136"/>
            </a:xfrm>
            <a:prstGeom prst="line">
              <a:avLst/>
            </a:prstGeom>
          </p:spPr>
          <p:style>
            <a:lnRef idx="2">
              <a:schemeClr val="dk1"/>
            </a:lnRef>
            <a:fillRef idx="0">
              <a:schemeClr val="dk1"/>
            </a:fillRef>
            <a:effectRef idx="1">
              <a:schemeClr val="dk1"/>
            </a:effectRef>
            <a:fontRef idx="minor">
              <a:schemeClr val="tx1"/>
            </a:fontRef>
          </p:style>
        </p:cxnSp>
        <p:cxnSp>
          <p:nvCxnSpPr>
            <p:cNvPr id="117" name="直接连接符 116"/>
            <p:cNvCxnSpPr/>
            <p:nvPr/>
          </p:nvCxnSpPr>
          <p:spPr>
            <a:xfrm>
              <a:off x="8218" y="5234"/>
              <a:ext cx="111" cy="1120"/>
            </a:xfrm>
            <a:prstGeom prst="line">
              <a:avLst/>
            </a:prstGeom>
          </p:spPr>
          <p:style>
            <a:lnRef idx="2">
              <a:schemeClr val="dk1"/>
            </a:lnRef>
            <a:fillRef idx="0">
              <a:schemeClr val="dk1"/>
            </a:fillRef>
            <a:effectRef idx="1">
              <a:schemeClr val="dk1"/>
            </a:effectRef>
            <a:fontRef idx="minor">
              <a:schemeClr val="tx1"/>
            </a:fontRef>
          </p:style>
        </p:cxnSp>
        <p:sp>
          <p:nvSpPr>
            <p:cNvPr id="118" name="矩形 117"/>
            <p:cNvSpPr/>
            <p:nvPr/>
          </p:nvSpPr>
          <p:spPr>
            <a:xfrm>
              <a:off x="7682" y="5250"/>
              <a:ext cx="678" cy="115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19" name="直接连接符 118"/>
            <p:cNvCxnSpPr/>
            <p:nvPr/>
          </p:nvCxnSpPr>
          <p:spPr>
            <a:xfrm flipV="1">
              <a:off x="4369" y="6764"/>
              <a:ext cx="189" cy="884"/>
            </a:xfrm>
            <a:prstGeom prst="line">
              <a:avLst/>
            </a:prstGeom>
          </p:spPr>
          <p:style>
            <a:lnRef idx="2">
              <a:schemeClr val="dk1"/>
            </a:lnRef>
            <a:fillRef idx="0">
              <a:schemeClr val="dk1"/>
            </a:fillRef>
            <a:effectRef idx="1">
              <a:schemeClr val="dk1"/>
            </a:effectRef>
            <a:fontRef idx="minor">
              <a:schemeClr val="tx1"/>
            </a:fontRef>
          </p:style>
        </p:cxnSp>
        <p:cxnSp>
          <p:nvCxnSpPr>
            <p:cNvPr id="120" name="直接连接符 119"/>
            <p:cNvCxnSpPr/>
            <p:nvPr/>
          </p:nvCxnSpPr>
          <p:spPr>
            <a:xfrm>
              <a:off x="4543" y="6749"/>
              <a:ext cx="142" cy="899"/>
            </a:xfrm>
            <a:prstGeom prst="line">
              <a:avLst/>
            </a:prstGeom>
          </p:spPr>
          <p:style>
            <a:lnRef idx="2">
              <a:schemeClr val="dk1"/>
            </a:lnRef>
            <a:fillRef idx="0">
              <a:schemeClr val="dk1"/>
            </a:fillRef>
            <a:effectRef idx="1">
              <a:schemeClr val="dk1"/>
            </a:effectRef>
            <a:fontRef idx="minor">
              <a:schemeClr val="tx1"/>
            </a:fontRef>
          </p:style>
        </p:cxnSp>
        <p:cxnSp>
          <p:nvCxnSpPr>
            <p:cNvPr id="121" name="直接连接符 120"/>
            <p:cNvCxnSpPr/>
            <p:nvPr/>
          </p:nvCxnSpPr>
          <p:spPr>
            <a:xfrm flipV="1">
              <a:off x="4685" y="6749"/>
              <a:ext cx="126" cy="899"/>
            </a:xfrm>
            <a:prstGeom prst="line">
              <a:avLst/>
            </a:prstGeom>
          </p:spPr>
          <p:style>
            <a:lnRef idx="2">
              <a:schemeClr val="dk1"/>
            </a:lnRef>
            <a:fillRef idx="0">
              <a:schemeClr val="dk1"/>
            </a:fillRef>
            <a:effectRef idx="1">
              <a:schemeClr val="dk1"/>
            </a:effectRef>
            <a:fontRef idx="minor">
              <a:schemeClr val="tx1"/>
            </a:fontRef>
          </p:style>
        </p:cxnSp>
        <p:cxnSp>
          <p:nvCxnSpPr>
            <p:cNvPr id="122" name="直接连接符 121"/>
            <p:cNvCxnSpPr/>
            <p:nvPr/>
          </p:nvCxnSpPr>
          <p:spPr>
            <a:xfrm>
              <a:off x="4795" y="6733"/>
              <a:ext cx="205" cy="931"/>
            </a:xfrm>
            <a:prstGeom prst="line">
              <a:avLst/>
            </a:prstGeom>
          </p:spPr>
          <p:style>
            <a:lnRef idx="2">
              <a:schemeClr val="dk1"/>
            </a:lnRef>
            <a:fillRef idx="0">
              <a:schemeClr val="dk1"/>
            </a:fillRef>
            <a:effectRef idx="1">
              <a:schemeClr val="dk1"/>
            </a:effectRef>
            <a:fontRef idx="minor">
              <a:schemeClr val="tx1"/>
            </a:fontRef>
          </p:style>
        </p:cxnSp>
        <p:sp>
          <p:nvSpPr>
            <p:cNvPr id="123" name="矩形 122"/>
            <p:cNvSpPr/>
            <p:nvPr/>
          </p:nvSpPr>
          <p:spPr>
            <a:xfrm>
              <a:off x="4369" y="6764"/>
              <a:ext cx="647" cy="9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24" name="直接连接符 123"/>
            <p:cNvCxnSpPr/>
            <p:nvPr/>
          </p:nvCxnSpPr>
          <p:spPr>
            <a:xfrm flipV="1">
              <a:off x="5726" y="6748"/>
              <a:ext cx="189" cy="884"/>
            </a:xfrm>
            <a:prstGeom prst="line">
              <a:avLst/>
            </a:prstGeom>
          </p:spPr>
          <p:style>
            <a:lnRef idx="2">
              <a:schemeClr val="dk1"/>
            </a:lnRef>
            <a:fillRef idx="0">
              <a:schemeClr val="dk1"/>
            </a:fillRef>
            <a:effectRef idx="1">
              <a:schemeClr val="dk1"/>
            </a:effectRef>
            <a:fontRef idx="minor">
              <a:schemeClr val="tx1"/>
            </a:fontRef>
          </p:style>
        </p:cxnSp>
        <p:cxnSp>
          <p:nvCxnSpPr>
            <p:cNvPr id="125" name="直接连接符 124"/>
            <p:cNvCxnSpPr/>
            <p:nvPr/>
          </p:nvCxnSpPr>
          <p:spPr>
            <a:xfrm>
              <a:off x="5900" y="6733"/>
              <a:ext cx="142" cy="899"/>
            </a:xfrm>
            <a:prstGeom prst="line">
              <a:avLst/>
            </a:prstGeom>
          </p:spPr>
          <p:style>
            <a:lnRef idx="2">
              <a:schemeClr val="dk1"/>
            </a:lnRef>
            <a:fillRef idx="0">
              <a:schemeClr val="dk1"/>
            </a:fillRef>
            <a:effectRef idx="1">
              <a:schemeClr val="dk1"/>
            </a:effectRef>
            <a:fontRef idx="minor">
              <a:schemeClr val="tx1"/>
            </a:fontRef>
          </p:style>
        </p:cxnSp>
        <p:cxnSp>
          <p:nvCxnSpPr>
            <p:cNvPr id="126" name="直接连接符 125"/>
            <p:cNvCxnSpPr/>
            <p:nvPr/>
          </p:nvCxnSpPr>
          <p:spPr>
            <a:xfrm flipV="1">
              <a:off x="6042" y="6733"/>
              <a:ext cx="126" cy="899"/>
            </a:xfrm>
            <a:prstGeom prst="line">
              <a:avLst/>
            </a:prstGeom>
          </p:spPr>
          <p:style>
            <a:lnRef idx="2">
              <a:schemeClr val="dk1"/>
            </a:lnRef>
            <a:fillRef idx="0">
              <a:schemeClr val="dk1"/>
            </a:fillRef>
            <a:effectRef idx="1">
              <a:schemeClr val="dk1"/>
            </a:effectRef>
            <a:fontRef idx="minor">
              <a:schemeClr val="tx1"/>
            </a:fontRef>
          </p:style>
        </p:cxnSp>
        <p:cxnSp>
          <p:nvCxnSpPr>
            <p:cNvPr id="127" name="直接连接符 126"/>
            <p:cNvCxnSpPr/>
            <p:nvPr/>
          </p:nvCxnSpPr>
          <p:spPr>
            <a:xfrm>
              <a:off x="6152" y="6717"/>
              <a:ext cx="205" cy="931"/>
            </a:xfrm>
            <a:prstGeom prst="line">
              <a:avLst/>
            </a:prstGeom>
          </p:spPr>
          <p:style>
            <a:lnRef idx="2">
              <a:schemeClr val="dk1"/>
            </a:lnRef>
            <a:fillRef idx="0">
              <a:schemeClr val="dk1"/>
            </a:fillRef>
            <a:effectRef idx="1">
              <a:schemeClr val="dk1"/>
            </a:effectRef>
            <a:fontRef idx="minor">
              <a:schemeClr val="tx1"/>
            </a:fontRef>
          </p:style>
        </p:cxnSp>
        <p:sp>
          <p:nvSpPr>
            <p:cNvPr id="128" name="矩形 127"/>
            <p:cNvSpPr/>
            <p:nvPr/>
          </p:nvSpPr>
          <p:spPr>
            <a:xfrm>
              <a:off x="5726" y="6748"/>
              <a:ext cx="647" cy="9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29" name="直接连接符 128"/>
            <p:cNvCxnSpPr/>
            <p:nvPr/>
          </p:nvCxnSpPr>
          <p:spPr>
            <a:xfrm flipV="1">
              <a:off x="8408" y="6764"/>
              <a:ext cx="110" cy="474"/>
            </a:xfrm>
            <a:prstGeom prst="line">
              <a:avLst/>
            </a:prstGeom>
          </p:spPr>
          <p:style>
            <a:lnRef idx="2">
              <a:schemeClr val="dk1"/>
            </a:lnRef>
            <a:fillRef idx="0">
              <a:schemeClr val="dk1"/>
            </a:fillRef>
            <a:effectRef idx="1">
              <a:schemeClr val="dk1"/>
            </a:effectRef>
            <a:fontRef idx="minor">
              <a:schemeClr val="tx1"/>
            </a:fontRef>
          </p:style>
        </p:cxnSp>
        <p:cxnSp>
          <p:nvCxnSpPr>
            <p:cNvPr id="130" name="直接连接符 129"/>
            <p:cNvCxnSpPr/>
            <p:nvPr/>
          </p:nvCxnSpPr>
          <p:spPr>
            <a:xfrm>
              <a:off x="8518" y="6749"/>
              <a:ext cx="95" cy="899"/>
            </a:xfrm>
            <a:prstGeom prst="line">
              <a:avLst/>
            </a:prstGeom>
          </p:spPr>
          <p:style>
            <a:lnRef idx="2">
              <a:schemeClr val="dk1"/>
            </a:lnRef>
            <a:fillRef idx="0">
              <a:schemeClr val="dk1"/>
            </a:fillRef>
            <a:effectRef idx="1">
              <a:schemeClr val="dk1"/>
            </a:effectRef>
            <a:fontRef idx="minor">
              <a:schemeClr val="tx1"/>
            </a:fontRef>
          </p:style>
        </p:cxnSp>
        <p:cxnSp>
          <p:nvCxnSpPr>
            <p:cNvPr id="131" name="直接连接符 130"/>
            <p:cNvCxnSpPr/>
            <p:nvPr/>
          </p:nvCxnSpPr>
          <p:spPr>
            <a:xfrm flipV="1">
              <a:off x="8597" y="6764"/>
              <a:ext cx="142" cy="900"/>
            </a:xfrm>
            <a:prstGeom prst="line">
              <a:avLst/>
            </a:prstGeom>
          </p:spPr>
          <p:style>
            <a:lnRef idx="2">
              <a:schemeClr val="dk1"/>
            </a:lnRef>
            <a:fillRef idx="0">
              <a:schemeClr val="dk1"/>
            </a:fillRef>
            <a:effectRef idx="1">
              <a:schemeClr val="dk1"/>
            </a:effectRef>
            <a:fontRef idx="minor">
              <a:schemeClr val="tx1"/>
            </a:fontRef>
          </p:style>
        </p:cxnSp>
        <p:cxnSp>
          <p:nvCxnSpPr>
            <p:cNvPr id="132" name="直接连接符 131"/>
            <p:cNvCxnSpPr/>
            <p:nvPr/>
          </p:nvCxnSpPr>
          <p:spPr>
            <a:xfrm>
              <a:off x="8739" y="6749"/>
              <a:ext cx="79" cy="915"/>
            </a:xfrm>
            <a:prstGeom prst="line">
              <a:avLst/>
            </a:prstGeom>
          </p:spPr>
          <p:style>
            <a:lnRef idx="2">
              <a:schemeClr val="dk1"/>
            </a:lnRef>
            <a:fillRef idx="0">
              <a:schemeClr val="dk1"/>
            </a:fillRef>
            <a:effectRef idx="1">
              <a:schemeClr val="dk1"/>
            </a:effectRef>
            <a:fontRef idx="minor">
              <a:schemeClr val="tx1"/>
            </a:fontRef>
          </p:style>
        </p:cxnSp>
        <p:cxnSp>
          <p:nvCxnSpPr>
            <p:cNvPr id="133" name="直接连接符 132"/>
            <p:cNvCxnSpPr/>
            <p:nvPr/>
          </p:nvCxnSpPr>
          <p:spPr>
            <a:xfrm flipV="1">
              <a:off x="8818" y="6796"/>
              <a:ext cx="95" cy="868"/>
            </a:xfrm>
            <a:prstGeom prst="line">
              <a:avLst/>
            </a:prstGeom>
          </p:spPr>
          <p:style>
            <a:lnRef idx="2">
              <a:schemeClr val="dk1"/>
            </a:lnRef>
            <a:fillRef idx="0">
              <a:schemeClr val="dk1"/>
            </a:fillRef>
            <a:effectRef idx="1">
              <a:schemeClr val="dk1"/>
            </a:effectRef>
            <a:fontRef idx="minor">
              <a:schemeClr val="tx1"/>
            </a:fontRef>
          </p:style>
        </p:cxnSp>
        <p:cxnSp>
          <p:nvCxnSpPr>
            <p:cNvPr id="134" name="直接连接符 133"/>
            <p:cNvCxnSpPr/>
            <p:nvPr/>
          </p:nvCxnSpPr>
          <p:spPr>
            <a:xfrm>
              <a:off x="8897" y="6749"/>
              <a:ext cx="158" cy="899"/>
            </a:xfrm>
            <a:prstGeom prst="line">
              <a:avLst/>
            </a:prstGeom>
          </p:spPr>
          <p:style>
            <a:lnRef idx="2">
              <a:schemeClr val="dk1"/>
            </a:lnRef>
            <a:fillRef idx="0">
              <a:schemeClr val="dk1"/>
            </a:fillRef>
            <a:effectRef idx="1">
              <a:schemeClr val="dk1"/>
            </a:effectRef>
            <a:fontRef idx="minor">
              <a:schemeClr val="tx1"/>
            </a:fontRef>
          </p:style>
        </p:cxnSp>
        <p:sp>
          <p:nvSpPr>
            <p:cNvPr id="135" name="矩形 134"/>
            <p:cNvSpPr/>
            <p:nvPr/>
          </p:nvSpPr>
          <p:spPr>
            <a:xfrm>
              <a:off x="8424" y="6764"/>
              <a:ext cx="631" cy="88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36" name="直接连接符 135"/>
            <p:cNvCxnSpPr/>
            <p:nvPr/>
          </p:nvCxnSpPr>
          <p:spPr>
            <a:xfrm flipV="1">
              <a:off x="7066" y="6788"/>
              <a:ext cx="110" cy="474"/>
            </a:xfrm>
            <a:prstGeom prst="line">
              <a:avLst/>
            </a:prstGeom>
          </p:spPr>
          <p:style>
            <a:lnRef idx="2">
              <a:schemeClr val="dk1"/>
            </a:lnRef>
            <a:fillRef idx="0">
              <a:schemeClr val="dk1"/>
            </a:fillRef>
            <a:effectRef idx="1">
              <a:schemeClr val="dk1"/>
            </a:effectRef>
            <a:fontRef idx="minor">
              <a:schemeClr val="tx1"/>
            </a:fontRef>
          </p:style>
        </p:cxnSp>
        <p:cxnSp>
          <p:nvCxnSpPr>
            <p:cNvPr id="137" name="直接连接符 136"/>
            <p:cNvCxnSpPr/>
            <p:nvPr/>
          </p:nvCxnSpPr>
          <p:spPr>
            <a:xfrm>
              <a:off x="7176" y="6773"/>
              <a:ext cx="95" cy="899"/>
            </a:xfrm>
            <a:prstGeom prst="line">
              <a:avLst/>
            </a:prstGeom>
          </p:spPr>
          <p:style>
            <a:lnRef idx="2">
              <a:schemeClr val="dk1"/>
            </a:lnRef>
            <a:fillRef idx="0">
              <a:schemeClr val="dk1"/>
            </a:fillRef>
            <a:effectRef idx="1">
              <a:schemeClr val="dk1"/>
            </a:effectRef>
            <a:fontRef idx="minor">
              <a:schemeClr val="tx1"/>
            </a:fontRef>
          </p:style>
        </p:cxnSp>
        <p:cxnSp>
          <p:nvCxnSpPr>
            <p:cNvPr id="138" name="直接连接符 137"/>
            <p:cNvCxnSpPr/>
            <p:nvPr/>
          </p:nvCxnSpPr>
          <p:spPr>
            <a:xfrm flipV="1">
              <a:off x="7255" y="6788"/>
              <a:ext cx="142" cy="900"/>
            </a:xfrm>
            <a:prstGeom prst="line">
              <a:avLst/>
            </a:prstGeom>
          </p:spPr>
          <p:style>
            <a:lnRef idx="2">
              <a:schemeClr val="dk1"/>
            </a:lnRef>
            <a:fillRef idx="0">
              <a:schemeClr val="dk1"/>
            </a:fillRef>
            <a:effectRef idx="1">
              <a:schemeClr val="dk1"/>
            </a:effectRef>
            <a:fontRef idx="minor">
              <a:schemeClr val="tx1"/>
            </a:fontRef>
          </p:style>
        </p:cxnSp>
        <p:cxnSp>
          <p:nvCxnSpPr>
            <p:cNvPr id="139" name="直接连接符 138"/>
            <p:cNvCxnSpPr/>
            <p:nvPr/>
          </p:nvCxnSpPr>
          <p:spPr>
            <a:xfrm>
              <a:off x="7397" y="6773"/>
              <a:ext cx="79" cy="915"/>
            </a:xfrm>
            <a:prstGeom prst="line">
              <a:avLst/>
            </a:prstGeom>
          </p:spPr>
          <p:style>
            <a:lnRef idx="2">
              <a:schemeClr val="dk1"/>
            </a:lnRef>
            <a:fillRef idx="0">
              <a:schemeClr val="dk1"/>
            </a:fillRef>
            <a:effectRef idx="1">
              <a:schemeClr val="dk1"/>
            </a:effectRef>
            <a:fontRef idx="minor">
              <a:schemeClr val="tx1"/>
            </a:fontRef>
          </p:style>
        </p:cxnSp>
        <p:cxnSp>
          <p:nvCxnSpPr>
            <p:cNvPr id="140" name="直接连接符 139"/>
            <p:cNvCxnSpPr/>
            <p:nvPr/>
          </p:nvCxnSpPr>
          <p:spPr>
            <a:xfrm flipV="1">
              <a:off x="7476" y="6820"/>
              <a:ext cx="95" cy="868"/>
            </a:xfrm>
            <a:prstGeom prst="line">
              <a:avLst/>
            </a:prstGeom>
          </p:spPr>
          <p:style>
            <a:lnRef idx="2">
              <a:schemeClr val="dk1"/>
            </a:lnRef>
            <a:fillRef idx="0">
              <a:schemeClr val="dk1"/>
            </a:fillRef>
            <a:effectRef idx="1">
              <a:schemeClr val="dk1"/>
            </a:effectRef>
            <a:fontRef idx="minor">
              <a:schemeClr val="tx1"/>
            </a:fontRef>
          </p:style>
        </p:cxnSp>
        <p:cxnSp>
          <p:nvCxnSpPr>
            <p:cNvPr id="141" name="直接连接符 140"/>
            <p:cNvCxnSpPr/>
            <p:nvPr/>
          </p:nvCxnSpPr>
          <p:spPr>
            <a:xfrm>
              <a:off x="7555" y="6773"/>
              <a:ext cx="158" cy="899"/>
            </a:xfrm>
            <a:prstGeom prst="line">
              <a:avLst/>
            </a:prstGeom>
          </p:spPr>
          <p:style>
            <a:lnRef idx="2">
              <a:schemeClr val="dk1"/>
            </a:lnRef>
            <a:fillRef idx="0">
              <a:schemeClr val="dk1"/>
            </a:fillRef>
            <a:effectRef idx="1">
              <a:schemeClr val="dk1"/>
            </a:effectRef>
            <a:fontRef idx="minor">
              <a:schemeClr val="tx1"/>
            </a:fontRef>
          </p:style>
        </p:cxnSp>
        <p:sp>
          <p:nvSpPr>
            <p:cNvPr id="142" name="矩形 141"/>
            <p:cNvSpPr/>
            <p:nvPr/>
          </p:nvSpPr>
          <p:spPr>
            <a:xfrm>
              <a:off x="7082" y="6788"/>
              <a:ext cx="631" cy="88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43" name="直接连接符 142"/>
            <p:cNvCxnSpPr/>
            <p:nvPr/>
          </p:nvCxnSpPr>
          <p:spPr>
            <a:xfrm flipV="1">
              <a:off x="3705" y="8289"/>
              <a:ext cx="79" cy="1104"/>
            </a:xfrm>
            <a:prstGeom prst="line">
              <a:avLst/>
            </a:prstGeom>
          </p:spPr>
          <p:style>
            <a:lnRef idx="2">
              <a:schemeClr val="dk1"/>
            </a:lnRef>
            <a:fillRef idx="0">
              <a:schemeClr val="dk1"/>
            </a:fillRef>
            <a:effectRef idx="1">
              <a:schemeClr val="dk1"/>
            </a:effectRef>
            <a:fontRef idx="minor">
              <a:schemeClr val="tx1"/>
            </a:fontRef>
          </p:style>
        </p:cxnSp>
        <p:cxnSp>
          <p:nvCxnSpPr>
            <p:cNvPr id="144" name="直接连接符 143"/>
            <p:cNvCxnSpPr/>
            <p:nvPr/>
          </p:nvCxnSpPr>
          <p:spPr>
            <a:xfrm>
              <a:off x="3768" y="8289"/>
              <a:ext cx="173" cy="1088"/>
            </a:xfrm>
            <a:prstGeom prst="line">
              <a:avLst/>
            </a:prstGeom>
          </p:spPr>
          <p:style>
            <a:lnRef idx="2">
              <a:schemeClr val="dk1"/>
            </a:lnRef>
            <a:fillRef idx="0">
              <a:schemeClr val="dk1"/>
            </a:fillRef>
            <a:effectRef idx="1">
              <a:schemeClr val="dk1"/>
            </a:effectRef>
            <a:fontRef idx="minor">
              <a:schemeClr val="tx1"/>
            </a:fontRef>
          </p:style>
        </p:cxnSp>
        <p:cxnSp>
          <p:nvCxnSpPr>
            <p:cNvPr id="145" name="直接连接符 144"/>
            <p:cNvCxnSpPr/>
            <p:nvPr/>
          </p:nvCxnSpPr>
          <p:spPr>
            <a:xfrm flipV="1">
              <a:off x="3926" y="8289"/>
              <a:ext cx="94" cy="1120"/>
            </a:xfrm>
            <a:prstGeom prst="line">
              <a:avLst/>
            </a:prstGeom>
          </p:spPr>
          <p:style>
            <a:lnRef idx="2">
              <a:schemeClr val="dk1"/>
            </a:lnRef>
            <a:fillRef idx="0">
              <a:schemeClr val="dk1"/>
            </a:fillRef>
            <a:effectRef idx="1">
              <a:schemeClr val="dk1"/>
            </a:effectRef>
            <a:fontRef idx="minor">
              <a:schemeClr val="tx1"/>
            </a:fontRef>
          </p:style>
        </p:cxnSp>
        <p:cxnSp>
          <p:nvCxnSpPr>
            <p:cNvPr id="146" name="直接连接符 145"/>
            <p:cNvCxnSpPr/>
            <p:nvPr/>
          </p:nvCxnSpPr>
          <p:spPr>
            <a:xfrm>
              <a:off x="4020" y="8273"/>
              <a:ext cx="127" cy="1136"/>
            </a:xfrm>
            <a:prstGeom prst="line">
              <a:avLst/>
            </a:prstGeom>
          </p:spPr>
          <p:style>
            <a:lnRef idx="2">
              <a:schemeClr val="dk1"/>
            </a:lnRef>
            <a:fillRef idx="0">
              <a:schemeClr val="dk1"/>
            </a:fillRef>
            <a:effectRef idx="1">
              <a:schemeClr val="dk1"/>
            </a:effectRef>
            <a:fontRef idx="minor">
              <a:schemeClr val="tx1"/>
            </a:fontRef>
          </p:style>
        </p:cxnSp>
        <p:cxnSp>
          <p:nvCxnSpPr>
            <p:cNvPr id="147" name="直接连接符 146"/>
            <p:cNvCxnSpPr/>
            <p:nvPr/>
          </p:nvCxnSpPr>
          <p:spPr>
            <a:xfrm flipV="1">
              <a:off x="4131" y="8289"/>
              <a:ext cx="173" cy="1136"/>
            </a:xfrm>
            <a:prstGeom prst="line">
              <a:avLst/>
            </a:prstGeom>
          </p:spPr>
          <p:style>
            <a:lnRef idx="2">
              <a:schemeClr val="dk1"/>
            </a:lnRef>
            <a:fillRef idx="0">
              <a:schemeClr val="dk1"/>
            </a:fillRef>
            <a:effectRef idx="1">
              <a:schemeClr val="dk1"/>
            </a:effectRef>
            <a:fontRef idx="minor">
              <a:schemeClr val="tx1"/>
            </a:fontRef>
          </p:style>
        </p:cxnSp>
        <p:sp>
          <p:nvSpPr>
            <p:cNvPr id="148" name="矩形 147"/>
            <p:cNvSpPr/>
            <p:nvPr/>
          </p:nvSpPr>
          <p:spPr>
            <a:xfrm>
              <a:off x="3673" y="8273"/>
              <a:ext cx="632" cy="115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cxnSp>
          <p:nvCxnSpPr>
            <p:cNvPr id="149" name="直接连接符 148"/>
            <p:cNvCxnSpPr/>
            <p:nvPr/>
          </p:nvCxnSpPr>
          <p:spPr>
            <a:xfrm>
              <a:off x="5030" y="8305"/>
              <a:ext cx="95" cy="1104"/>
            </a:xfrm>
            <a:prstGeom prst="line">
              <a:avLst/>
            </a:prstGeom>
          </p:spPr>
          <p:style>
            <a:lnRef idx="2">
              <a:schemeClr val="dk1"/>
            </a:lnRef>
            <a:fillRef idx="0">
              <a:schemeClr val="dk1"/>
            </a:fillRef>
            <a:effectRef idx="1">
              <a:schemeClr val="dk1"/>
            </a:effectRef>
            <a:fontRef idx="minor">
              <a:schemeClr val="tx1"/>
            </a:fontRef>
          </p:style>
        </p:cxnSp>
        <p:cxnSp>
          <p:nvCxnSpPr>
            <p:cNvPr id="150" name="直接连接符 149"/>
            <p:cNvCxnSpPr/>
            <p:nvPr/>
          </p:nvCxnSpPr>
          <p:spPr>
            <a:xfrm flipV="1">
              <a:off x="5125" y="8289"/>
              <a:ext cx="110" cy="1120"/>
            </a:xfrm>
            <a:prstGeom prst="line">
              <a:avLst/>
            </a:prstGeom>
          </p:spPr>
          <p:style>
            <a:lnRef idx="2">
              <a:schemeClr val="dk1"/>
            </a:lnRef>
            <a:fillRef idx="0">
              <a:schemeClr val="dk1"/>
            </a:fillRef>
            <a:effectRef idx="1">
              <a:schemeClr val="dk1"/>
            </a:effectRef>
            <a:fontRef idx="minor">
              <a:schemeClr val="tx1"/>
            </a:fontRef>
          </p:style>
        </p:cxnSp>
        <p:cxnSp>
          <p:nvCxnSpPr>
            <p:cNvPr id="151" name="直接连接符 150"/>
            <p:cNvCxnSpPr/>
            <p:nvPr/>
          </p:nvCxnSpPr>
          <p:spPr>
            <a:xfrm>
              <a:off x="5235" y="8273"/>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52" name="直接连接符 151"/>
            <p:cNvCxnSpPr/>
            <p:nvPr/>
          </p:nvCxnSpPr>
          <p:spPr>
            <a:xfrm flipV="1">
              <a:off x="5361" y="8289"/>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153" name="直接连接符 152"/>
            <p:cNvCxnSpPr/>
            <p:nvPr/>
          </p:nvCxnSpPr>
          <p:spPr>
            <a:xfrm>
              <a:off x="5440" y="8273"/>
              <a:ext cx="111" cy="1136"/>
            </a:xfrm>
            <a:prstGeom prst="line">
              <a:avLst/>
            </a:prstGeom>
          </p:spPr>
          <p:style>
            <a:lnRef idx="2">
              <a:schemeClr val="dk1"/>
            </a:lnRef>
            <a:fillRef idx="0">
              <a:schemeClr val="dk1"/>
            </a:fillRef>
            <a:effectRef idx="1">
              <a:schemeClr val="dk1"/>
            </a:effectRef>
            <a:fontRef idx="minor">
              <a:schemeClr val="tx1"/>
            </a:fontRef>
          </p:style>
        </p:cxnSp>
        <p:cxnSp>
          <p:nvCxnSpPr>
            <p:cNvPr id="154" name="直接连接符 153"/>
            <p:cNvCxnSpPr/>
            <p:nvPr/>
          </p:nvCxnSpPr>
          <p:spPr>
            <a:xfrm flipV="1">
              <a:off x="5535" y="8305"/>
              <a:ext cx="126" cy="1120"/>
            </a:xfrm>
            <a:prstGeom prst="line">
              <a:avLst/>
            </a:prstGeom>
          </p:spPr>
          <p:style>
            <a:lnRef idx="2">
              <a:schemeClr val="dk1"/>
            </a:lnRef>
            <a:fillRef idx="0">
              <a:schemeClr val="dk1"/>
            </a:fillRef>
            <a:effectRef idx="1">
              <a:schemeClr val="dk1"/>
            </a:effectRef>
            <a:fontRef idx="minor">
              <a:schemeClr val="tx1"/>
            </a:fontRef>
          </p:style>
        </p:cxnSp>
        <p:sp>
          <p:nvSpPr>
            <p:cNvPr id="155" name="矩形 154"/>
            <p:cNvSpPr/>
            <p:nvPr/>
          </p:nvSpPr>
          <p:spPr>
            <a:xfrm>
              <a:off x="5030" y="8289"/>
              <a:ext cx="631" cy="113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56" name="直接连接符 155"/>
            <p:cNvCxnSpPr/>
            <p:nvPr/>
          </p:nvCxnSpPr>
          <p:spPr>
            <a:xfrm>
              <a:off x="6387" y="8289"/>
              <a:ext cx="63" cy="1120"/>
            </a:xfrm>
            <a:prstGeom prst="line">
              <a:avLst/>
            </a:prstGeom>
          </p:spPr>
          <p:style>
            <a:lnRef idx="2">
              <a:schemeClr val="dk1"/>
            </a:lnRef>
            <a:fillRef idx="0">
              <a:schemeClr val="dk1"/>
            </a:fillRef>
            <a:effectRef idx="1">
              <a:schemeClr val="dk1"/>
            </a:effectRef>
            <a:fontRef idx="minor">
              <a:schemeClr val="tx1"/>
            </a:fontRef>
          </p:style>
        </p:cxnSp>
        <p:cxnSp>
          <p:nvCxnSpPr>
            <p:cNvPr id="157" name="直接连接符 156"/>
            <p:cNvCxnSpPr/>
            <p:nvPr/>
          </p:nvCxnSpPr>
          <p:spPr>
            <a:xfrm flipV="1">
              <a:off x="6434" y="8289"/>
              <a:ext cx="174" cy="1120"/>
            </a:xfrm>
            <a:prstGeom prst="line">
              <a:avLst/>
            </a:prstGeom>
          </p:spPr>
          <p:style>
            <a:lnRef idx="2">
              <a:schemeClr val="dk1"/>
            </a:lnRef>
            <a:fillRef idx="0">
              <a:schemeClr val="dk1"/>
            </a:fillRef>
            <a:effectRef idx="1">
              <a:schemeClr val="dk1"/>
            </a:effectRef>
            <a:fontRef idx="minor">
              <a:schemeClr val="tx1"/>
            </a:fontRef>
          </p:style>
        </p:cxnSp>
        <p:cxnSp>
          <p:nvCxnSpPr>
            <p:cNvPr id="158" name="直接连接符 157"/>
            <p:cNvCxnSpPr/>
            <p:nvPr/>
          </p:nvCxnSpPr>
          <p:spPr>
            <a:xfrm>
              <a:off x="6592" y="8273"/>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59" name="直接连接符 158"/>
            <p:cNvCxnSpPr/>
            <p:nvPr/>
          </p:nvCxnSpPr>
          <p:spPr>
            <a:xfrm flipV="1">
              <a:off x="6718" y="8289"/>
              <a:ext cx="158" cy="1120"/>
            </a:xfrm>
            <a:prstGeom prst="line">
              <a:avLst/>
            </a:prstGeom>
          </p:spPr>
          <p:style>
            <a:lnRef idx="2">
              <a:schemeClr val="dk1"/>
            </a:lnRef>
            <a:fillRef idx="0">
              <a:schemeClr val="dk1"/>
            </a:fillRef>
            <a:effectRef idx="1">
              <a:schemeClr val="dk1"/>
            </a:effectRef>
            <a:fontRef idx="minor">
              <a:schemeClr val="tx1"/>
            </a:fontRef>
          </p:style>
        </p:cxnSp>
        <p:cxnSp>
          <p:nvCxnSpPr>
            <p:cNvPr id="160" name="直接连接符 159"/>
            <p:cNvCxnSpPr/>
            <p:nvPr/>
          </p:nvCxnSpPr>
          <p:spPr>
            <a:xfrm>
              <a:off x="6876" y="8273"/>
              <a:ext cx="142" cy="1136"/>
            </a:xfrm>
            <a:prstGeom prst="line">
              <a:avLst/>
            </a:prstGeom>
          </p:spPr>
          <p:style>
            <a:lnRef idx="2">
              <a:schemeClr val="dk1"/>
            </a:lnRef>
            <a:fillRef idx="0">
              <a:schemeClr val="dk1"/>
            </a:fillRef>
            <a:effectRef idx="1">
              <a:schemeClr val="dk1"/>
            </a:effectRef>
            <a:fontRef idx="minor">
              <a:schemeClr val="tx1"/>
            </a:fontRef>
          </p:style>
        </p:cxnSp>
        <p:sp>
          <p:nvSpPr>
            <p:cNvPr id="161" name="矩形 160"/>
            <p:cNvSpPr/>
            <p:nvPr/>
          </p:nvSpPr>
          <p:spPr>
            <a:xfrm>
              <a:off x="6387" y="8289"/>
              <a:ext cx="647" cy="112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62" name="直接连接符 161"/>
            <p:cNvCxnSpPr/>
            <p:nvPr/>
          </p:nvCxnSpPr>
          <p:spPr>
            <a:xfrm flipV="1">
              <a:off x="7728" y="8273"/>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63" name="直接连接符 162"/>
            <p:cNvCxnSpPr/>
            <p:nvPr/>
          </p:nvCxnSpPr>
          <p:spPr>
            <a:xfrm>
              <a:off x="7854" y="8257"/>
              <a:ext cx="111" cy="1152"/>
            </a:xfrm>
            <a:prstGeom prst="line">
              <a:avLst/>
            </a:prstGeom>
          </p:spPr>
          <p:style>
            <a:lnRef idx="2">
              <a:schemeClr val="dk1"/>
            </a:lnRef>
            <a:fillRef idx="0">
              <a:schemeClr val="dk1"/>
            </a:fillRef>
            <a:effectRef idx="1">
              <a:schemeClr val="dk1"/>
            </a:effectRef>
            <a:fontRef idx="minor">
              <a:schemeClr val="tx1"/>
            </a:fontRef>
          </p:style>
        </p:cxnSp>
        <p:cxnSp>
          <p:nvCxnSpPr>
            <p:cNvPr id="164" name="直接连接符 163"/>
            <p:cNvCxnSpPr/>
            <p:nvPr/>
          </p:nvCxnSpPr>
          <p:spPr>
            <a:xfrm flipV="1">
              <a:off x="7949" y="8289"/>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165" name="直接连接符 164"/>
            <p:cNvCxnSpPr/>
            <p:nvPr/>
          </p:nvCxnSpPr>
          <p:spPr>
            <a:xfrm>
              <a:off x="8075" y="8273"/>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166" name="直接连接符 165"/>
            <p:cNvCxnSpPr/>
            <p:nvPr/>
          </p:nvCxnSpPr>
          <p:spPr>
            <a:xfrm flipV="1">
              <a:off x="8154" y="8289"/>
              <a:ext cx="110" cy="1136"/>
            </a:xfrm>
            <a:prstGeom prst="line">
              <a:avLst/>
            </a:prstGeom>
          </p:spPr>
          <p:style>
            <a:lnRef idx="2">
              <a:schemeClr val="dk1"/>
            </a:lnRef>
            <a:fillRef idx="0">
              <a:schemeClr val="dk1"/>
            </a:fillRef>
            <a:effectRef idx="1">
              <a:schemeClr val="dk1"/>
            </a:effectRef>
            <a:fontRef idx="minor">
              <a:schemeClr val="tx1"/>
            </a:fontRef>
          </p:style>
        </p:cxnSp>
        <p:cxnSp>
          <p:nvCxnSpPr>
            <p:cNvPr id="167" name="直接连接符 166"/>
            <p:cNvCxnSpPr/>
            <p:nvPr/>
          </p:nvCxnSpPr>
          <p:spPr>
            <a:xfrm>
              <a:off x="8248" y="8273"/>
              <a:ext cx="111" cy="1120"/>
            </a:xfrm>
            <a:prstGeom prst="line">
              <a:avLst/>
            </a:prstGeom>
          </p:spPr>
          <p:style>
            <a:lnRef idx="2">
              <a:schemeClr val="dk1"/>
            </a:lnRef>
            <a:fillRef idx="0">
              <a:schemeClr val="dk1"/>
            </a:fillRef>
            <a:effectRef idx="1">
              <a:schemeClr val="dk1"/>
            </a:effectRef>
            <a:fontRef idx="minor">
              <a:schemeClr val="tx1"/>
            </a:fontRef>
          </p:style>
        </p:cxnSp>
        <p:sp>
          <p:nvSpPr>
            <p:cNvPr id="168" name="矩形 167"/>
            <p:cNvSpPr/>
            <p:nvPr/>
          </p:nvSpPr>
          <p:spPr>
            <a:xfrm>
              <a:off x="7712" y="8289"/>
              <a:ext cx="678" cy="1151"/>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69" name="直接连接符 168"/>
            <p:cNvCxnSpPr/>
            <p:nvPr/>
          </p:nvCxnSpPr>
          <p:spPr>
            <a:xfrm flipV="1">
              <a:off x="4369" y="8391"/>
              <a:ext cx="189" cy="884"/>
            </a:xfrm>
            <a:prstGeom prst="line">
              <a:avLst/>
            </a:prstGeom>
          </p:spPr>
          <p:style>
            <a:lnRef idx="2">
              <a:schemeClr val="dk1"/>
            </a:lnRef>
            <a:fillRef idx="0">
              <a:schemeClr val="dk1"/>
            </a:fillRef>
            <a:effectRef idx="1">
              <a:schemeClr val="dk1"/>
            </a:effectRef>
            <a:fontRef idx="minor">
              <a:schemeClr val="tx1"/>
            </a:fontRef>
          </p:style>
        </p:cxnSp>
        <p:cxnSp>
          <p:nvCxnSpPr>
            <p:cNvPr id="170" name="直接连接符 169"/>
            <p:cNvCxnSpPr/>
            <p:nvPr/>
          </p:nvCxnSpPr>
          <p:spPr>
            <a:xfrm>
              <a:off x="4543" y="8376"/>
              <a:ext cx="142" cy="899"/>
            </a:xfrm>
            <a:prstGeom prst="line">
              <a:avLst/>
            </a:prstGeom>
          </p:spPr>
          <p:style>
            <a:lnRef idx="2">
              <a:schemeClr val="dk1"/>
            </a:lnRef>
            <a:fillRef idx="0">
              <a:schemeClr val="dk1"/>
            </a:fillRef>
            <a:effectRef idx="1">
              <a:schemeClr val="dk1"/>
            </a:effectRef>
            <a:fontRef idx="minor">
              <a:schemeClr val="tx1"/>
            </a:fontRef>
          </p:style>
        </p:cxnSp>
        <p:cxnSp>
          <p:nvCxnSpPr>
            <p:cNvPr id="171" name="直接连接符 170"/>
            <p:cNvCxnSpPr/>
            <p:nvPr/>
          </p:nvCxnSpPr>
          <p:spPr>
            <a:xfrm flipV="1">
              <a:off x="4685" y="8376"/>
              <a:ext cx="126" cy="899"/>
            </a:xfrm>
            <a:prstGeom prst="line">
              <a:avLst/>
            </a:prstGeom>
          </p:spPr>
          <p:style>
            <a:lnRef idx="2">
              <a:schemeClr val="dk1"/>
            </a:lnRef>
            <a:fillRef idx="0">
              <a:schemeClr val="dk1"/>
            </a:fillRef>
            <a:effectRef idx="1">
              <a:schemeClr val="dk1"/>
            </a:effectRef>
            <a:fontRef idx="minor">
              <a:schemeClr val="tx1"/>
            </a:fontRef>
          </p:style>
        </p:cxnSp>
        <p:cxnSp>
          <p:nvCxnSpPr>
            <p:cNvPr id="172" name="直接连接符 171"/>
            <p:cNvCxnSpPr/>
            <p:nvPr/>
          </p:nvCxnSpPr>
          <p:spPr>
            <a:xfrm>
              <a:off x="4795" y="8360"/>
              <a:ext cx="205" cy="931"/>
            </a:xfrm>
            <a:prstGeom prst="line">
              <a:avLst/>
            </a:prstGeom>
          </p:spPr>
          <p:style>
            <a:lnRef idx="2">
              <a:schemeClr val="dk1"/>
            </a:lnRef>
            <a:fillRef idx="0">
              <a:schemeClr val="dk1"/>
            </a:fillRef>
            <a:effectRef idx="1">
              <a:schemeClr val="dk1"/>
            </a:effectRef>
            <a:fontRef idx="minor">
              <a:schemeClr val="tx1"/>
            </a:fontRef>
          </p:style>
        </p:cxnSp>
        <p:sp>
          <p:nvSpPr>
            <p:cNvPr id="173" name="矩形 172"/>
            <p:cNvSpPr/>
            <p:nvPr/>
          </p:nvSpPr>
          <p:spPr>
            <a:xfrm>
              <a:off x="4369" y="8391"/>
              <a:ext cx="647" cy="9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74" name="直接连接符 173"/>
            <p:cNvCxnSpPr/>
            <p:nvPr/>
          </p:nvCxnSpPr>
          <p:spPr>
            <a:xfrm flipV="1">
              <a:off x="5726" y="8375"/>
              <a:ext cx="189" cy="884"/>
            </a:xfrm>
            <a:prstGeom prst="line">
              <a:avLst/>
            </a:prstGeom>
          </p:spPr>
          <p:style>
            <a:lnRef idx="2">
              <a:schemeClr val="dk1"/>
            </a:lnRef>
            <a:fillRef idx="0">
              <a:schemeClr val="dk1"/>
            </a:fillRef>
            <a:effectRef idx="1">
              <a:schemeClr val="dk1"/>
            </a:effectRef>
            <a:fontRef idx="minor">
              <a:schemeClr val="tx1"/>
            </a:fontRef>
          </p:style>
        </p:cxnSp>
        <p:cxnSp>
          <p:nvCxnSpPr>
            <p:cNvPr id="175" name="直接连接符 174"/>
            <p:cNvCxnSpPr/>
            <p:nvPr/>
          </p:nvCxnSpPr>
          <p:spPr>
            <a:xfrm>
              <a:off x="5900" y="8360"/>
              <a:ext cx="142" cy="899"/>
            </a:xfrm>
            <a:prstGeom prst="line">
              <a:avLst/>
            </a:prstGeom>
          </p:spPr>
          <p:style>
            <a:lnRef idx="2">
              <a:schemeClr val="dk1"/>
            </a:lnRef>
            <a:fillRef idx="0">
              <a:schemeClr val="dk1"/>
            </a:fillRef>
            <a:effectRef idx="1">
              <a:schemeClr val="dk1"/>
            </a:effectRef>
            <a:fontRef idx="minor">
              <a:schemeClr val="tx1"/>
            </a:fontRef>
          </p:style>
        </p:cxnSp>
        <p:cxnSp>
          <p:nvCxnSpPr>
            <p:cNvPr id="176" name="直接连接符 175"/>
            <p:cNvCxnSpPr/>
            <p:nvPr/>
          </p:nvCxnSpPr>
          <p:spPr>
            <a:xfrm flipV="1">
              <a:off x="6042" y="8360"/>
              <a:ext cx="126" cy="899"/>
            </a:xfrm>
            <a:prstGeom prst="line">
              <a:avLst/>
            </a:prstGeom>
          </p:spPr>
          <p:style>
            <a:lnRef idx="2">
              <a:schemeClr val="dk1"/>
            </a:lnRef>
            <a:fillRef idx="0">
              <a:schemeClr val="dk1"/>
            </a:fillRef>
            <a:effectRef idx="1">
              <a:schemeClr val="dk1"/>
            </a:effectRef>
            <a:fontRef idx="minor">
              <a:schemeClr val="tx1"/>
            </a:fontRef>
          </p:style>
        </p:cxnSp>
        <p:cxnSp>
          <p:nvCxnSpPr>
            <p:cNvPr id="177" name="直接连接符 176"/>
            <p:cNvCxnSpPr/>
            <p:nvPr/>
          </p:nvCxnSpPr>
          <p:spPr>
            <a:xfrm>
              <a:off x="6152" y="8344"/>
              <a:ext cx="205" cy="931"/>
            </a:xfrm>
            <a:prstGeom prst="line">
              <a:avLst/>
            </a:prstGeom>
          </p:spPr>
          <p:style>
            <a:lnRef idx="2">
              <a:schemeClr val="dk1"/>
            </a:lnRef>
            <a:fillRef idx="0">
              <a:schemeClr val="dk1"/>
            </a:fillRef>
            <a:effectRef idx="1">
              <a:schemeClr val="dk1"/>
            </a:effectRef>
            <a:fontRef idx="minor">
              <a:schemeClr val="tx1"/>
            </a:fontRef>
          </p:style>
        </p:cxnSp>
        <p:sp>
          <p:nvSpPr>
            <p:cNvPr id="178" name="矩形 177"/>
            <p:cNvSpPr/>
            <p:nvPr/>
          </p:nvSpPr>
          <p:spPr>
            <a:xfrm>
              <a:off x="5726" y="8375"/>
              <a:ext cx="647" cy="9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79" name="直接连接符 178"/>
            <p:cNvCxnSpPr/>
            <p:nvPr/>
          </p:nvCxnSpPr>
          <p:spPr>
            <a:xfrm flipV="1">
              <a:off x="8408" y="8391"/>
              <a:ext cx="110" cy="474"/>
            </a:xfrm>
            <a:prstGeom prst="line">
              <a:avLst/>
            </a:prstGeom>
          </p:spPr>
          <p:style>
            <a:lnRef idx="2">
              <a:schemeClr val="dk1"/>
            </a:lnRef>
            <a:fillRef idx="0">
              <a:schemeClr val="dk1"/>
            </a:fillRef>
            <a:effectRef idx="1">
              <a:schemeClr val="dk1"/>
            </a:effectRef>
            <a:fontRef idx="minor">
              <a:schemeClr val="tx1"/>
            </a:fontRef>
          </p:style>
        </p:cxnSp>
        <p:cxnSp>
          <p:nvCxnSpPr>
            <p:cNvPr id="180" name="直接连接符 179"/>
            <p:cNvCxnSpPr/>
            <p:nvPr/>
          </p:nvCxnSpPr>
          <p:spPr>
            <a:xfrm>
              <a:off x="8518" y="8376"/>
              <a:ext cx="95" cy="899"/>
            </a:xfrm>
            <a:prstGeom prst="line">
              <a:avLst/>
            </a:prstGeom>
          </p:spPr>
          <p:style>
            <a:lnRef idx="2">
              <a:schemeClr val="dk1"/>
            </a:lnRef>
            <a:fillRef idx="0">
              <a:schemeClr val="dk1"/>
            </a:fillRef>
            <a:effectRef idx="1">
              <a:schemeClr val="dk1"/>
            </a:effectRef>
            <a:fontRef idx="minor">
              <a:schemeClr val="tx1"/>
            </a:fontRef>
          </p:style>
        </p:cxnSp>
        <p:cxnSp>
          <p:nvCxnSpPr>
            <p:cNvPr id="181" name="直接连接符 180"/>
            <p:cNvCxnSpPr/>
            <p:nvPr/>
          </p:nvCxnSpPr>
          <p:spPr>
            <a:xfrm flipV="1">
              <a:off x="8597" y="8391"/>
              <a:ext cx="142" cy="900"/>
            </a:xfrm>
            <a:prstGeom prst="line">
              <a:avLst/>
            </a:prstGeom>
          </p:spPr>
          <p:style>
            <a:lnRef idx="2">
              <a:schemeClr val="dk1"/>
            </a:lnRef>
            <a:fillRef idx="0">
              <a:schemeClr val="dk1"/>
            </a:fillRef>
            <a:effectRef idx="1">
              <a:schemeClr val="dk1"/>
            </a:effectRef>
            <a:fontRef idx="minor">
              <a:schemeClr val="tx1"/>
            </a:fontRef>
          </p:style>
        </p:cxnSp>
        <p:cxnSp>
          <p:nvCxnSpPr>
            <p:cNvPr id="182" name="直接连接符 181"/>
            <p:cNvCxnSpPr/>
            <p:nvPr/>
          </p:nvCxnSpPr>
          <p:spPr>
            <a:xfrm>
              <a:off x="8739" y="8376"/>
              <a:ext cx="79" cy="915"/>
            </a:xfrm>
            <a:prstGeom prst="line">
              <a:avLst/>
            </a:prstGeom>
          </p:spPr>
          <p:style>
            <a:lnRef idx="2">
              <a:schemeClr val="dk1"/>
            </a:lnRef>
            <a:fillRef idx="0">
              <a:schemeClr val="dk1"/>
            </a:fillRef>
            <a:effectRef idx="1">
              <a:schemeClr val="dk1"/>
            </a:effectRef>
            <a:fontRef idx="minor">
              <a:schemeClr val="tx1"/>
            </a:fontRef>
          </p:style>
        </p:cxnSp>
        <p:cxnSp>
          <p:nvCxnSpPr>
            <p:cNvPr id="183" name="直接连接符 182"/>
            <p:cNvCxnSpPr/>
            <p:nvPr/>
          </p:nvCxnSpPr>
          <p:spPr>
            <a:xfrm flipV="1">
              <a:off x="8818" y="8423"/>
              <a:ext cx="95" cy="868"/>
            </a:xfrm>
            <a:prstGeom prst="line">
              <a:avLst/>
            </a:prstGeom>
          </p:spPr>
          <p:style>
            <a:lnRef idx="2">
              <a:schemeClr val="dk1"/>
            </a:lnRef>
            <a:fillRef idx="0">
              <a:schemeClr val="dk1"/>
            </a:fillRef>
            <a:effectRef idx="1">
              <a:schemeClr val="dk1"/>
            </a:effectRef>
            <a:fontRef idx="minor">
              <a:schemeClr val="tx1"/>
            </a:fontRef>
          </p:style>
        </p:cxnSp>
        <p:cxnSp>
          <p:nvCxnSpPr>
            <p:cNvPr id="184" name="直接连接符 183"/>
            <p:cNvCxnSpPr/>
            <p:nvPr/>
          </p:nvCxnSpPr>
          <p:spPr>
            <a:xfrm>
              <a:off x="8897" y="8376"/>
              <a:ext cx="158" cy="899"/>
            </a:xfrm>
            <a:prstGeom prst="line">
              <a:avLst/>
            </a:prstGeom>
          </p:spPr>
          <p:style>
            <a:lnRef idx="2">
              <a:schemeClr val="dk1"/>
            </a:lnRef>
            <a:fillRef idx="0">
              <a:schemeClr val="dk1"/>
            </a:fillRef>
            <a:effectRef idx="1">
              <a:schemeClr val="dk1"/>
            </a:effectRef>
            <a:fontRef idx="minor">
              <a:schemeClr val="tx1"/>
            </a:fontRef>
          </p:style>
        </p:cxnSp>
        <p:sp>
          <p:nvSpPr>
            <p:cNvPr id="185" name="矩形 184"/>
            <p:cNvSpPr/>
            <p:nvPr/>
          </p:nvSpPr>
          <p:spPr>
            <a:xfrm>
              <a:off x="8424" y="8391"/>
              <a:ext cx="631" cy="88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86" name="直接连接符 185"/>
            <p:cNvCxnSpPr/>
            <p:nvPr/>
          </p:nvCxnSpPr>
          <p:spPr>
            <a:xfrm flipV="1">
              <a:off x="7066" y="8415"/>
              <a:ext cx="110" cy="474"/>
            </a:xfrm>
            <a:prstGeom prst="line">
              <a:avLst/>
            </a:prstGeom>
          </p:spPr>
          <p:style>
            <a:lnRef idx="2">
              <a:schemeClr val="dk1"/>
            </a:lnRef>
            <a:fillRef idx="0">
              <a:schemeClr val="dk1"/>
            </a:fillRef>
            <a:effectRef idx="1">
              <a:schemeClr val="dk1"/>
            </a:effectRef>
            <a:fontRef idx="minor">
              <a:schemeClr val="tx1"/>
            </a:fontRef>
          </p:style>
        </p:cxnSp>
        <p:cxnSp>
          <p:nvCxnSpPr>
            <p:cNvPr id="187" name="直接连接符 186"/>
            <p:cNvCxnSpPr/>
            <p:nvPr/>
          </p:nvCxnSpPr>
          <p:spPr>
            <a:xfrm>
              <a:off x="7176" y="8400"/>
              <a:ext cx="95" cy="899"/>
            </a:xfrm>
            <a:prstGeom prst="line">
              <a:avLst/>
            </a:prstGeom>
          </p:spPr>
          <p:style>
            <a:lnRef idx="2">
              <a:schemeClr val="dk1"/>
            </a:lnRef>
            <a:fillRef idx="0">
              <a:schemeClr val="dk1"/>
            </a:fillRef>
            <a:effectRef idx="1">
              <a:schemeClr val="dk1"/>
            </a:effectRef>
            <a:fontRef idx="minor">
              <a:schemeClr val="tx1"/>
            </a:fontRef>
          </p:style>
        </p:cxnSp>
        <p:cxnSp>
          <p:nvCxnSpPr>
            <p:cNvPr id="188" name="直接连接符 187"/>
            <p:cNvCxnSpPr/>
            <p:nvPr/>
          </p:nvCxnSpPr>
          <p:spPr>
            <a:xfrm flipV="1">
              <a:off x="7255" y="8415"/>
              <a:ext cx="142" cy="900"/>
            </a:xfrm>
            <a:prstGeom prst="line">
              <a:avLst/>
            </a:prstGeom>
          </p:spPr>
          <p:style>
            <a:lnRef idx="2">
              <a:schemeClr val="dk1"/>
            </a:lnRef>
            <a:fillRef idx="0">
              <a:schemeClr val="dk1"/>
            </a:fillRef>
            <a:effectRef idx="1">
              <a:schemeClr val="dk1"/>
            </a:effectRef>
            <a:fontRef idx="minor">
              <a:schemeClr val="tx1"/>
            </a:fontRef>
          </p:style>
        </p:cxnSp>
        <p:cxnSp>
          <p:nvCxnSpPr>
            <p:cNvPr id="189" name="直接连接符 188"/>
            <p:cNvCxnSpPr/>
            <p:nvPr/>
          </p:nvCxnSpPr>
          <p:spPr>
            <a:xfrm>
              <a:off x="7397" y="8400"/>
              <a:ext cx="79" cy="915"/>
            </a:xfrm>
            <a:prstGeom prst="line">
              <a:avLst/>
            </a:prstGeom>
          </p:spPr>
          <p:style>
            <a:lnRef idx="2">
              <a:schemeClr val="dk1"/>
            </a:lnRef>
            <a:fillRef idx="0">
              <a:schemeClr val="dk1"/>
            </a:fillRef>
            <a:effectRef idx="1">
              <a:schemeClr val="dk1"/>
            </a:effectRef>
            <a:fontRef idx="minor">
              <a:schemeClr val="tx1"/>
            </a:fontRef>
          </p:style>
        </p:cxnSp>
        <p:cxnSp>
          <p:nvCxnSpPr>
            <p:cNvPr id="190" name="直接连接符 189"/>
            <p:cNvCxnSpPr/>
            <p:nvPr/>
          </p:nvCxnSpPr>
          <p:spPr>
            <a:xfrm flipV="1">
              <a:off x="7476" y="8447"/>
              <a:ext cx="95" cy="868"/>
            </a:xfrm>
            <a:prstGeom prst="line">
              <a:avLst/>
            </a:prstGeom>
          </p:spPr>
          <p:style>
            <a:lnRef idx="2">
              <a:schemeClr val="dk1"/>
            </a:lnRef>
            <a:fillRef idx="0">
              <a:schemeClr val="dk1"/>
            </a:fillRef>
            <a:effectRef idx="1">
              <a:schemeClr val="dk1"/>
            </a:effectRef>
            <a:fontRef idx="minor">
              <a:schemeClr val="tx1"/>
            </a:fontRef>
          </p:style>
        </p:cxnSp>
        <p:cxnSp>
          <p:nvCxnSpPr>
            <p:cNvPr id="191" name="直接连接符 190"/>
            <p:cNvCxnSpPr/>
            <p:nvPr/>
          </p:nvCxnSpPr>
          <p:spPr>
            <a:xfrm>
              <a:off x="7555" y="8400"/>
              <a:ext cx="158" cy="899"/>
            </a:xfrm>
            <a:prstGeom prst="line">
              <a:avLst/>
            </a:prstGeom>
          </p:spPr>
          <p:style>
            <a:lnRef idx="2">
              <a:schemeClr val="dk1"/>
            </a:lnRef>
            <a:fillRef idx="0">
              <a:schemeClr val="dk1"/>
            </a:fillRef>
            <a:effectRef idx="1">
              <a:schemeClr val="dk1"/>
            </a:effectRef>
            <a:fontRef idx="minor">
              <a:schemeClr val="tx1"/>
            </a:fontRef>
          </p:style>
        </p:cxnSp>
        <p:sp>
          <p:nvSpPr>
            <p:cNvPr id="192" name="矩形 191"/>
            <p:cNvSpPr/>
            <p:nvPr/>
          </p:nvSpPr>
          <p:spPr>
            <a:xfrm>
              <a:off x="7082" y="8415"/>
              <a:ext cx="631" cy="88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193" name="直接箭头连接符 192"/>
            <p:cNvCxnSpPr/>
            <p:nvPr/>
          </p:nvCxnSpPr>
          <p:spPr>
            <a:xfrm>
              <a:off x="3604" y="5810"/>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194" name="直接箭头连接符 193"/>
            <p:cNvCxnSpPr/>
            <p:nvPr/>
          </p:nvCxnSpPr>
          <p:spPr>
            <a:xfrm>
              <a:off x="3604" y="7262"/>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195" name="直接箭头连接符 194"/>
            <p:cNvCxnSpPr/>
            <p:nvPr/>
          </p:nvCxnSpPr>
          <p:spPr>
            <a:xfrm>
              <a:off x="3604" y="8889"/>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196" name="直接箭头连接符 195"/>
            <p:cNvCxnSpPr/>
            <p:nvPr/>
          </p:nvCxnSpPr>
          <p:spPr>
            <a:xfrm>
              <a:off x="3604" y="10332"/>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197" name="直接箭头连接符 196"/>
            <p:cNvCxnSpPr/>
            <p:nvPr/>
          </p:nvCxnSpPr>
          <p:spPr>
            <a:xfrm>
              <a:off x="3675" y="4338"/>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198" name="直接箭头连接符 197"/>
            <p:cNvCxnSpPr/>
            <p:nvPr/>
          </p:nvCxnSpPr>
          <p:spPr>
            <a:xfrm>
              <a:off x="3675" y="2918"/>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sp>
          <p:nvSpPr>
            <p:cNvPr id="199" name="任意多边形 198"/>
            <p:cNvSpPr/>
            <p:nvPr/>
          </p:nvSpPr>
          <p:spPr>
            <a:xfrm>
              <a:off x="3659" y="3814"/>
              <a:ext cx="5364" cy="1073"/>
            </a:xfrm>
            <a:custGeom>
              <a:avLst/>
              <a:gdLst>
                <a:gd name="connisteX0" fmla="*/ 0 w 3406140"/>
                <a:gd name="connsiteY0" fmla="*/ 340374 h 681422"/>
                <a:gd name="connisteX1" fmla="*/ 200660 w 3406140"/>
                <a:gd name="connsiteY1" fmla="*/ 681369 h 681422"/>
                <a:gd name="connisteX2" fmla="*/ 421005 w 3406140"/>
                <a:gd name="connsiteY2" fmla="*/ 320689 h 681422"/>
                <a:gd name="connisteX3" fmla="*/ 621030 w 3406140"/>
                <a:gd name="connsiteY3" fmla="*/ 14 h 681422"/>
                <a:gd name="connisteX4" fmla="*/ 841375 w 3406140"/>
                <a:gd name="connsiteY4" fmla="*/ 330849 h 681422"/>
                <a:gd name="connisteX5" fmla="*/ 1042035 w 3406140"/>
                <a:gd name="connsiteY5" fmla="*/ 681369 h 681422"/>
                <a:gd name="connisteX6" fmla="*/ 1272540 w 3406140"/>
                <a:gd name="connsiteY6" fmla="*/ 350534 h 681422"/>
                <a:gd name="connisteX7" fmla="*/ 1472565 w 3406140"/>
                <a:gd name="connsiteY7" fmla="*/ 10174 h 681422"/>
                <a:gd name="connisteX8" fmla="*/ 1692910 w 3406140"/>
                <a:gd name="connsiteY8" fmla="*/ 340374 h 681422"/>
                <a:gd name="connisteX9" fmla="*/ 1903730 w 3406140"/>
                <a:gd name="connsiteY9" fmla="*/ 681369 h 681422"/>
                <a:gd name="connisteX10" fmla="*/ 2124075 w 3406140"/>
                <a:gd name="connsiteY10" fmla="*/ 330849 h 681422"/>
                <a:gd name="connisteX11" fmla="*/ 2324100 w 3406140"/>
                <a:gd name="connsiteY11" fmla="*/ 20334 h 681422"/>
                <a:gd name="connisteX12" fmla="*/ 2544445 w 3406140"/>
                <a:gd name="connsiteY12" fmla="*/ 330849 h 681422"/>
                <a:gd name="connisteX13" fmla="*/ 2764790 w 3406140"/>
                <a:gd name="connsiteY13" fmla="*/ 671209 h 681422"/>
                <a:gd name="connisteX14" fmla="*/ 2985135 w 3406140"/>
                <a:gd name="connsiteY14" fmla="*/ 320689 h 681422"/>
                <a:gd name="connisteX15" fmla="*/ 3185795 w 3406140"/>
                <a:gd name="connsiteY15" fmla="*/ 10174 h 681422"/>
                <a:gd name="connisteX16" fmla="*/ 3406140 w 3406140"/>
                <a:gd name="connsiteY16" fmla="*/ 330849 h 681422"/>
                <a:gd name="connisteX17" fmla="*/ 3395980 w 3406140"/>
                <a:gd name="connsiteY17" fmla="*/ 370854 h 68142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3406140" h="681423">
                  <a:moveTo>
                    <a:pt x="0" y="340375"/>
                  </a:moveTo>
                  <a:cubicBezTo>
                    <a:pt x="35560" y="415940"/>
                    <a:pt x="116205" y="685180"/>
                    <a:pt x="200660" y="681370"/>
                  </a:cubicBezTo>
                  <a:cubicBezTo>
                    <a:pt x="285115" y="677560"/>
                    <a:pt x="337185" y="457215"/>
                    <a:pt x="421005" y="320690"/>
                  </a:cubicBezTo>
                  <a:cubicBezTo>
                    <a:pt x="504825" y="184165"/>
                    <a:pt x="537210" y="-1890"/>
                    <a:pt x="621030" y="15"/>
                  </a:cubicBezTo>
                  <a:cubicBezTo>
                    <a:pt x="704850" y="1920"/>
                    <a:pt x="756920" y="194325"/>
                    <a:pt x="841375" y="330850"/>
                  </a:cubicBezTo>
                  <a:cubicBezTo>
                    <a:pt x="925830" y="467375"/>
                    <a:pt x="955675" y="677560"/>
                    <a:pt x="1042035" y="681370"/>
                  </a:cubicBezTo>
                  <a:cubicBezTo>
                    <a:pt x="1128395" y="685180"/>
                    <a:pt x="1186180" y="484520"/>
                    <a:pt x="1272540" y="350535"/>
                  </a:cubicBezTo>
                  <a:cubicBezTo>
                    <a:pt x="1358900" y="216550"/>
                    <a:pt x="1388745" y="12080"/>
                    <a:pt x="1472565" y="10175"/>
                  </a:cubicBezTo>
                  <a:cubicBezTo>
                    <a:pt x="1556385" y="8270"/>
                    <a:pt x="1606550" y="206390"/>
                    <a:pt x="1692910" y="340375"/>
                  </a:cubicBezTo>
                  <a:cubicBezTo>
                    <a:pt x="1779270" y="474360"/>
                    <a:pt x="1817370" y="683275"/>
                    <a:pt x="1903730" y="681370"/>
                  </a:cubicBezTo>
                  <a:cubicBezTo>
                    <a:pt x="1990090" y="679465"/>
                    <a:pt x="2040255" y="462930"/>
                    <a:pt x="2124075" y="330850"/>
                  </a:cubicBezTo>
                  <a:cubicBezTo>
                    <a:pt x="2207895" y="198770"/>
                    <a:pt x="2240280" y="20335"/>
                    <a:pt x="2324100" y="20335"/>
                  </a:cubicBezTo>
                  <a:cubicBezTo>
                    <a:pt x="2407920" y="20335"/>
                    <a:pt x="2456180" y="200675"/>
                    <a:pt x="2544445" y="330850"/>
                  </a:cubicBezTo>
                  <a:cubicBezTo>
                    <a:pt x="2632710" y="461025"/>
                    <a:pt x="2676525" y="673115"/>
                    <a:pt x="2764790" y="671210"/>
                  </a:cubicBezTo>
                  <a:cubicBezTo>
                    <a:pt x="2853055" y="669305"/>
                    <a:pt x="2900680" y="452770"/>
                    <a:pt x="2985135" y="320690"/>
                  </a:cubicBezTo>
                  <a:cubicBezTo>
                    <a:pt x="3069590" y="188610"/>
                    <a:pt x="3101340" y="8270"/>
                    <a:pt x="3185795" y="10175"/>
                  </a:cubicBezTo>
                  <a:cubicBezTo>
                    <a:pt x="3270250" y="12080"/>
                    <a:pt x="3364230" y="258460"/>
                    <a:pt x="3406140" y="330850"/>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fontAlgn="base"/>
              <a:endParaRPr lang="zh-CN" altLang="en-US" sz="1350" strike="noStrike" noProof="1"/>
            </a:p>
          </p:txBody>
        </p:sp>
        <p:sp>
          <p:nvSpPr>
            <p:cNvPr id="200" name="任意多边形 199"/>
            <p:cNvSpPr/>
            <p:nvPr/>
          </p:nvSpPr>
          <p:spPr>
            <a:xfrm>
              <a:off x="3659" y="2410"/>
              <a:ext cx="5348" cy="1057"/>
            </a:xfrm>
            <a:custGeom>
              <a:avLst/>
              <a:gdLst>
                <a:gd name="connisteX0" fmla="*/ 0 w 3395980"/>
                <a:gd name="connsiteY0" fmla="*/ 330893 h 671306"/>
                <a:gd name="connisteX1" fmla="*/ 190500 w 3395980"/>
                <a:gd name="connsiteY1" fmla="*/ 58 h 671306"/>
                <a:gd name="connisteX2" fmla="*/ 410845 w 3395980"/>
                <a:gd name="connsiteY2" fmla="*/ 310573 h 671306"/>
                <a:gd name="connisteX3" fmla="*/ 601345 w 3395980"/>
                <a:gd name="connsiteY3" fmla="*/ 661093 h 671306"/>
                <a:gd name="connisteX4" fmla="*/ 841375 w 3395980"/>
                <a:gd name="connsiteY4" fmla="*/ 320733 h 671306"/>
                <a:gd name="connisteX5" fmla="*/ 1052195 w 3395980"/>
                <a:gd name="connsiteY5" fmla="*/ 58 h 671306"/>
                <a:gd name="connisteX6" fmla="*/ 1252220 w 3395980"/>
                <a:gd name="connsiteY6" fmla="*/ 330893 h 671306"/>
                <a:gd name="connisteX7" fmla="*/ 1462405 w 3395980"/>
                <a:gd name="connsiteY7" fmla="*/ 671253 h 671306"/>
                <a:gd name="connisteX8" fmla="*/ 1692910 w 3395980"/>
                <a:gd name="connsiteY8" fmla="*/ 330893 h 671306"/>
                <a:gd name="connisteX9" fmla="*/ 1903730 w 3395980"/>
                <a:gd name="connsiteY9" fmla="*/ 58 h 671306"/>
                <a:gd name="connisteX10" fmla="*/ 2103755 w 3395980"/>
                <a:gd name="connsiteY10" fmla="*/ 330893 h 671306"/>
                <a:gd name="connisteX11" fmla="*/ 2313940 w 3395980"/>
                <a:gd name="connsiteY11" fmla="*/ 661093 h 671306"/>
                <a:gd name="connisteX12" fmla="*/ 2554605 w 3395980"/>
                <a:gd name="connsiteY12" fmla="*/ 330893 h 671306"/>
                <a:gd name="connisteX13" fmla="*/ 2764790 w 3395980"/>
                <a:gd name="connsiteY13" fmla="*/ 10218 h 671306"/>
                <a:gd name="connisteX14" fmla="*/ 2975610 w 3395980"/>
                <a:gd name="connsiteY14" fmla="*/ 340418 h 671306"/>
                <a:gd name="connisteX15" fmla="*/ 3185795 w 3395980"/>
                <a:gd name="connsiteY15" fmla="*/ 671253 h 671306"/>
                <a:gd name="connisteX16" fmla="*/ 3395980 w 3395980"/>
                <a:gd name="connsiteY16" fmla="*/ 320733 h 671306"/>
                <a:gd name="connisteX17" fmla="*/ 3395980 w 3395980"/>
                <a:gd name="connsiteY17" fmla="*/ 330893 h 671306"/>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3395980" h="671307">
                  <a:moveTo>
                    <a:pt x="0" y="330894"/>
                  </a:moveTo>
                  <a:cubicBezTo>
                    <a:pt x="33655" y="258504"/>
                    <a:pt x="108585" y="3869"/>
                    <a:pt x="190500" y="59"/>
                  </a:cubicBezTo>
                  <a:cubicBezTo>
                    <a:pt x="272415" y="-3751"/>
                    <a:pt x="328930" y="178494"/>
                    <a:pt x="410845" y="310574"/>
                  </a:cubicBezTo>
                  <a:cubicBezTo>
                    <a:pt x="492760" y="442654"/>
                    <a:pt x="514985" y="659189"/>
                    <a:pt x="601345" y="661094"/>
                  </a:cubicBezTo>
                  <a:cubicBezTo>
                    <a:pt x="687705" y="662999"/>
                    <a:pt x="751205" y="452814"/>
                    <a:pt x="841375" y="320734"/>
                  </a:cubicBezTo>
                  <a:cubicBezTo>
                    <a:pt x="931545" y="188654"/>
                    <a:pt x="970280" y="-1846"/>
                    <a:pt x="1052195" y="59"/>
                  </a:cubicBezTo>
                  <a:cubicBezTo>
                    <a:pt x="1134110" y="1964"/>
                    <a:pt x="1170305" y="196909"/>
                    <a:pt x="1252220" y="330894"/>
                  </a:cubicBezTo>
                  <a:cubicBezTo>
                    <a:pt x="1334135" y="464879"/>
                    <a:pt x="1374140" y="671254"/>
                    <a:pt x="1462405" y="671254"/>
                  </a:cubicBezTo>
                  <a:cubicBezTo>
                    <a:pt x="1550670" y="671254"/>
                    <a:pt x="1604645" y="464879"/>
                    <a:pt x="1692910" y="330894"/>
                  </a:cubicBezTo>
                  <a:cubicBezTo>
                    <a:pt x="1781175" y="196909"/>
                    <a:pt x="1821815" y="59"/>
                    <a:pt x="1903730" y="59"/>
                  </a:cubicBezTo>
                  <a:cubicBezTo>
                    <a:pt x="1985645" y="59"/>
                    <a:pt x="2021840" y="198814"/>
                    <a:pt x="2103755" y="330894"/>
                  </a:cubicBezTo>
                  <a:cubicBezTo>
                    <a:pt x="2185670" y="462974"/>
                    <a:pt x="2223770" y="661094"/>
                    <a:pt x="2313940" y="661094"/>
                  </a:cubicBezTo>
                  <a:cubicBezTo>
                    <a:pt x="2404110" y="661094"/>
                    <a:pt x="2464435" y="461069"/>
                    <a:pt x="2554605" y="330894"/>
                  </a:cubicBezTo>
                  <a:cubicBezTo>
                    <a:pt x="2644775" y="200719"/>
                    <a:pt x="2680335" y="8314"/>
                    <a:pt x="2764790" y="10219"/>
                  </a:cubicBezTo>
                  <a:cubicBezTo>
                    <a:pt x="2849245" y="12124"/>
                    <a:pt x="2891155" y="208339"/>
                    <a:pt x="2975610" y="340419"/>
                  </a:cubicBezTo>
                  <a:cubicBezTo>
                    <a:pt x="3060065" y="472499"/>
                    <a:pt x="3101975" y="675064"/>
                    <a:pt x="3185795" y="671254"/>
                  </a:cubicBezTo>
                  <a:cubicBezTo>
                    <a:pt x="3269615" y="667444"/>
                    <a:pt x="3354070" y="388679"/>
                    <a:pt x="3395980" y="320734"/>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fontAlgn="base"/>
              <a:endParaRPr lang="zh-CN" altLang="en-US" sz="1350" strike="noStrike" noProof="1"/>
            </a:p>
          </p:txBody>
        </p:sp>
        <p:cxnSp>
          <p:nvCxnSpPr>
            <p:cNvPr id="201" name="直接箭头连接符 200"/>
            <p:cNvCxnSpPr/>
            <p:nvPr/>
          </p:nvCxnSpPr>
          <p:spPr>
            <a:xfrm>
              <a:off x="10546" y="2918"/>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sp>
          <p:nvSpPr>
            <p:cNvPr id="202" name="任意多边形 201"/>
            <p:cNvSpPr/>
            <p:nvPr/>
          </p:nvSpPr>
          <p:spPr>
            <a:xfrm>
              <a:off x="10500" y="2410"/>
              <a:ext cx="5348" cy="1057"/>
            </a:xfrm>
            <a:custGeom>
              <a:avLst/>
              <a:gdLst>
                <a:gd name="connisteX0" fmla="*/ 0 w 3395980"/>
                <a:gd name="connsiteY0" fmla="*/ 330893 h 671306"/>
                <a:gd name="connisteX1" fmla="*/ 190500 w 3395980"/>
                <a:gd name="connsiteY1" fmla="*/ 58 h 671306"/>
                <a:gd name="connisteX2" fmla="*/ 410845 w 3395980"/>
                <a:gd name="connsiteY2" fmla="*/ 310573 h 671306"/>
                <a:gd name="connisteX3" fmla="*/ 601345 w 3395980"/>
                <a:gd name="connsiteY3" fmla="*/ 661093 h 671306"/>
                <a:gd name="connisteX4" fmla="*/ 841375 w 3395980"/>
                <a:gd name="connsiteY4" fmla="*/ 320733 h 671306"/>
                <a:gd name="connisteX5" fmla="*/ 1052195 w 3395980"/>
                <a:gd name="connsiteY5" fmla="*/ 58 h 671306"/>
                <a:gd name="connisteX6" fmla="*/ 1252220 w 3395980"/>
                <a:gd name="connsiteY6" fmla="*/ 330893 h 671306"/>
                <a:gd name="connisteX7" fmla="*/ 1462405 w 3395980"/>
                <a:gd name="connsiteY7" fmla="*/ 671253 h 671306"/>
                <a:gd name="connisteX8" fmla="*/ 1692910 w 3395980"/>
                <a:gd name="connsiteY8" fmla="*/ 330893 h 671306"/>
                <a:gd name="connisteX9" fmla="*/ 1903730 w 3395980"/>
                <a:gd name="connsiteY9" fmla="*/ 58 h 671306"/>
                <a:gd name="connisteX10" fmla="*/ 2103755 w 3395980"/>
                <a:gd name="connsiteY10" fmla="*/ 330893 h 671306"/>
                <a:gd name="connisteX11" fmla="*/ 2313940 w 3395980"/>
                <a:gd name="connsiteY11" fmla="*/ 661093 h 671306"/>
                <a:gd name="connisteX12" fmla="*/ 2554605 w 3395980"/>
                <a:gd name="connsiteY12" fmla="*/ 330893 h 671306"/>
                <a:gd name="connisteX13" fmla="*/ 2764790 w 3395980"/>
                <a:gd name="connsiteY13" fmla="*/ 10218 h 671306"/>
                <a:gd name="connisteX14" fmla="*/ 2975610 w 3395980"/>
                <a:gd name="connsiteY14" fmla="*/ 340418 h 671306"/>
                <a:gd name="connisteX15" fmla="*/ 3185795 w 3395980"/>
                <a:gd name="connsiteY15" fmla="*/ 671253 h 671306"/>
                <a:gd name="connisteX16" fmla="*/ 3395980 w 3395980"/>
                <a:gd name="connsiteY16" fmla="*/ 320733 h 671306"/>
                <a:gd name="connisteX17" fmla="*/ 3395980 w 3395980"/>
                <a:gd name="connsiteY17" fmla="*/ 330893 h 671306"/>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 ang="0">
                  <a:pos x="connisteX17" y="connsiteY17"/>
                </a:cxn>
              </a:cxnLst>
              <a:rect l="l" t="t" r="r" b="b"/>
              <a:pathLst>
                <a:path w="3395980" h="671307">
                  <a:moveTo>
                    <a:pt x="0" y="330894"/>
                  </a:moveTo>
                  <a:cubicBezTo>
                    <a:pt x="33655" y="258504"/>
                    <a:pt x="108585" y="3869"/>
                    <a:pt x="190500" y="59"/>
                  </a:cubicBezTo>
                  <a:cubicBezTo>
                    <a:pt x="272415" y="-3751"/>
                    <a:pt x="328930" y="178494"/>
                    <a:pt x="410845" y="310574"/>
                  </a:cubicBezTo>
                  <a:cubicBezTo>
                    <a:pt x="492760" y="442654"/>
                    <a:pt x="514985" y="659189"/>
                    <a:pt x="601345" y="661094"/>
                  </a:cubicBezTo>
                  <a:cubicBezTo>
                    <a:pt x="687705" y="662999"/>
                    <a:pt x="751205" y="452814"/>
                    <a:pt x="841375" y="320734"/>
                  </a:cubicBezTo>
                  <a:cubicBezTo>
                    <a:pt x="931545" y="188654"/>
                    <a:pt x="970280" y="-1846"/>
                    <a:pt x="1052195" y="59"/>
                  </a:cubicBezTo>
                  <a:cubicBezTo>
                    <a:pt x="1134110" y="1964"/>
                    <a:pt x="1170305" y="196909"/>
                    <a:pt x="1252220" y="330894"/>
                  </a:cubicBezTo>
                  <a:cubicBezTo>
                    <a:pt x="1334135" y="464879"/>
                    <a:pt x="1374140" y="671254"/>
                    <a:pt x="1462405" y="671254"/>
                  </a:cubicBezTo>
                  <a:cubicBezTo>
                    <a:pt x="1550670" y="671254"/>
                    <a:pt x="1604645" y="464879"/>
                    <a:pt x="1692910" y="330894"/>
                  </a:cubicBezTo>
                  <a:cubicBezTo>
                    <a:pt x="1781175" y="196909"/>
                    <a:pt x="1821815" y="59"/>
                    <a:pt x="1903730" y="59"/>
                  </a:cubicBezTo>
                  <a:cubicBezTo>
                    <a:pt x="1985645" y="59"/>
                    <a:pt x="2021840" y="198814"/>
                    <a:pt x="2103755" y="330894"/>
                  </a:cubicBezTo>
                  <a:cubicBezTo>
                    <a:pt x="2185670" y="462974"/>
                    <a:pt x="2223770" y="661094"/>
                    <a:pt x="2313940" y="661094"/>
                  </a:cubicBezTo>
                  <a:cubicBezTo>
                    <a:pt x="2404110" y="661094"/>
                    <a:pt x="2464435" y="461069"/>
                    <a:pt x="2554605" y="330894"/>
                  </a:cubicBezTo>
                  <a:cubicBezTo>
                    <a:pt x="2644775" y="200719"/>
                    <a:pt x="2680335" y="8314"/>
                    <a:pt x="2764790" y="10219"/>
                  </a:cubicBezTo>
                  <a:cubicBezTo>
                    <a:pt x="2849245" y="12124"/>
                    <a:pt x="2891155" y="208339"/>
                    <a:pt x="2975610" y="340419"/>
                  </a:cubicBezTo>
                  <a:cubicBezTo>
                    <a:pt x="3060065" y="472499"/>
                    <a:pt x="3101975" y="675064"/>
                    <a:pt x="3185795" y="671254"/>
                  </a:cubicBezTo>
                  <a:cubicBezTo>
                    <a:pt x="3269615" y="667444"/>
                    <a:pt x="3354070" y="388679"/>
                    <a:pt x="3395980" y="320734"/>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fontAlgn="base"/>
              <a:endParaRPr lang="zh-CN" altLang="en-US" sz="1350" strike="noStrike" noProof="1"/>
            </a:p>
          </p:txBody>
        </p:sp>
        <p:sp>
          <p:nvSpPr>
            <p:cNvPr id="203" name="任意多边形 202"/>
            <p:cNvSpPr/>
            <p:nvPr/>
          </p:nvSpPr>
          <p:spPr>
            <a:xfrm>
              <a:off x="10506" y="3972"/>
              <a:ext cx="5396" cy="757"/>
            </a:xfrm>
            <a:custGeom>
              <a:avLst/>
              <a:gdLst>
                <a:gd name="connisteX0" fmla="*/ 0 w 3426460"/>
                <a:gd name="connsiteY0" fmla="*/ 240048 h 480733"/>
                <a:gd name="connisteX1" fmla="*/ 200660 w 3426460"/>
                <a:gd name="connsiteY1" fmla="*/ 18 h 480733"/>
                <a:gd name="connisteX2" fmla="*/ 430530 w 3426460"/>
                <a:gd name="connsiteY2" fmla="*/ 250208 h 480733"/>
                <a:gd name="connisteX3" fmla="*/ 631190 w 3426460"/>
                <a:gd name="connsiteY3" fmla="*/ 470553 h 480733"/>
                <a:gd name="connisteX4" fmla="*/ 851535 w 3426460"/>
                <a:gd name="connsiteY4" fmla="*/ 230523 h 480733"/>
                <a:gd name="connisteX5" fmla="*/ 1061720 w 3426460"/>
                <a:gd name="connsiteY5" fmla="*/ 10178 h 480733"/>
                <a:gd name="connisteX6" fmla="*/ 1282065 w 3426460"/>
                <a:gd name="connsiteY6" fmla="*/ 240048 h 480733"/>
                <a:gd name="connisteX7" fmla="*/ 1492885 w 3426460"/>
                <a:gd name="connsiteY7" fmla="*/ 480713 h 480733"/>
                <a:gd name="connisteX8" fmla="*/ 1713230 w 3426460"/>
                <a:gd name="connsiteY8" fmla="*/ 250208 h 480733"/>
                <a:gd name="connisteX9" fmla="*/ 1923415 w 3426460"/>
                <a:gd name="connsiteY9" fmla="*/ 18 h 480733"/>
                <a:gd name="connisteX10" fmla="*/ 2153920 w 3426460"/>
                <a:gd name="connsiteY10" fmla="*/ 240048 h 480733"/>
                <a:gd name="connisteX11" fmla="*/ 2364105 w 3426460"/>
                <a:gd name="connsiteY11" fmla="*/ 480713 h 480733"/>
                <a:gd name="connisteX12" fmla="*/ 2584450 w 3426460"/>
                <a:gd name="connsiteY12" fmla="*/ 240048 h 480733"/>
                <a:gd name="connisteX13" fmla="*/ 2785110 w 3426460"/>
                <a:gd name="connsiteY13" fmla="*/ 10178 h 480733"/>
                <a:gd name="connisteX14" fmla="*/ 3015615 w 3426460"/>
                <a:gd name="connsiteY14" fmla="*/ 240048 h 480733"/>
                <a:gd name="connisteX15" fmla="*/ 3215640 w 3426460"/>
                <a:gd name="connsiteY15" fmla="*/ 480713 h 480733"/>
                <a:gd name="connisteX16" fmla="*/ 3426460 w 3426460"/>
                <a:gd name="connsiteY16" fmla="*/ 240048 h 480733"/>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 ang="0">
                  <a:pos x="connisteX16" y="connsiteY16"/>
                </a:cxn>
              </a:cxnLst>
              <a:rect l="l" t="t" r="r" b="b"/>
              <a:pathLst>
                <a:path w="3426460" h="480733">
                  <a:moveTo>
                    <a:pt x="0" y="240048"/>
                  </a:moveTo>
                  <a:cubicBezTo>
                    <a:pt x="35560" y="187343"/>
                    <a:pt x="114300" y="-1887"/>
                    <a:pt x="200660" y="18"/>
                  </a:cubicBezTo>
                  <a:cubicBezTo>
                    <a:pt x="287020" y="1923"/>
                    <a:pt x="344170" y="156228"/>
                    <a:pt x="430530" y="250208"/>
                  </a:cubicBezTo>
                  <a:cubicBezTo>
                    <a:pt x="516890" y="344188"/>
                    <a:pt x="546735" y="474363"/>
                    <a:pt x="631190" y="470553"/>
                  </a:cubicBezTo>
                  <a:cubicBezTo>
                    <a:pt x="715645" y="466743"/>
                    <a:pt x="765175" y="322598"/>
                    <a:pt x="851535" y="230523"/>
                  </a:cubicBezTo>
                  <a:cubicBezTo>
                    <a:pt x="937895" y="138448"/>
                    <a:pt x="975360" y="8273"/>
                    <a:pt x="1061720" y="10178"/>
                  </a:cubicBezTo>
                  <a:cubicBezTo>
                    <a:pt x="1148080" y="12083"/>
                    <a:pt x="1195705" y="146068"/>
                    <a:pt x="1282065" y="240048"/>
                  </a:cubicBezTo>
                  <a:cubicBezTo>
                    <a:pt x="1368425" y="334028"/>
                    <a:pt x="1406525" y="478808"/>
                    <a:pt x="1492885" y="480713"/>
                  </a:cubicBezTo>
                  <a:cubicBezTo>
                    <a:pt x="1579245" y="482618"/>
                    <a:pt x="1626870" y="346093"/>
                    <a:pt x="1713230" y="250208"/>
                  </a:cubicBezTo>
                  <a:cubicBezTo>
                    <a:pt x="1799590" y="154323"/>
                    <a:pt x="1835150" y="1923"/>
                    <a:pt x="1923415" y="18"/>
                  </a:cubicBezTo>
                  <a:cubicBezTo>
                    <a:pt x="2011680" y="-1887"/>
                    <a:pt x="2065655" y="144163"/>
                    <a:pt x="2153920" y="240048"/>
                  </a:cubicBezTo>
                  <a:cubicBezTo>
                    <a:pt x="2242185" y="335933"/>
                    <a:pt x="2277745" y="480713"/>
                    <a:pt x="2364105" y="480713"/>
                  </a:cubicBezTo>
                  <a:cubicBezTo>
                    <a:pt x="2450465" y="480713"/>
                    <a:pt x="2499995" y="334028"/>
                    <a:pt x="2584450" y="240048"/>
                  </a:cubicBezTo>
                  <a:cubicBezTo>
                    <a:pt x="2668905" y="146068"/>
                    <a:pt x="2698750" y="10178"/>
                    <a:pt x="2785110" y="10178"/>
                  </a:cubicBezTo>
                  <a:cubicBezTo>
                    <a:pt x="2871470" y="10178"/>
                    <a:pt x="2929255" y="146068"/>
                    <a:pt x="3015615" y="240048"/>
                  </a:cubicBezTo>
                  <a:cubicBezTo>
                    <a:pt x="3101975" y="334028"/>
                    <a:pt x="3133725" y="480713"/>
                    <a:pt x="3215640" y="480713"/>
                  </a:cubicBezTo>
                  <a:cubicBezTo>
                    <a:pt x="3297555" y="480713"/>
                    <a:pt x="3388360" y="292753"/>
                    <a:pt x="3426460" y="240048"/>
                  </a:cubicBezTo>
                </a:path>
              </a:pathLst>
            </a:custGeom>
          </p:spPr>
          <p:style>
            <a:lnRef idx="2">
              <a:schemeClr val="dk1"/>
            </a:lnRef>
            <a:fillRef idx="0">
              <a:schemeClr val="dk1"/>
            </a:fillRef>
            <a:effectRef idx="1">
              <a:schemeClr val="dk1"/>
            </a:effectRef>
            <a:fontRef idx="minor">
              <a:schemeClr val="tx1"/>
            </a:fontRef>
          </p:style>
          <p:txBody>
            <a:bodyPr rtlCol="0" anchor="ctr"/>
            <a:lstStyle/>
            <a:p>
              <a:pPr algn="ctr" fontAlgn="base"/>
              <a:endParaRPr lang="zh-CN" altLang="en-US" sz="1350" strike="noStrike" noProof="1"/>
            </a:p>
          </p:txBody>
        </p:sp>
        <p:cxnSp>
          <p:nvCxnSpPr>
            <p:cNvPr id="204" name="直接箭头连接符 203"/>
            <p:cNvCxnSpPr/>
            <p:nvPr/>
          </p:nvCxnSpPr>
          <p:spPr>
            <a:xfrm>
              <a:off x="10389" y="4351"/>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05" name="直接箭头连接符 204"/>
            <p:cNvCxnSpPr/>
            <p:nvPr/>
          </p:nvCxnSpPr>
          <p:spPr>
            <a:xfrm>
              <a:off x="10389" y="2939"/>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06" name="直接箭头连接符 205"/>
            <p:cNvCxnSpPr/>
            <p:nvPr/>
          </p:nvCxnSpPr>
          <p:spPr>
            <a:xfrm>
              <a:off x="10389" y="5826"/>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07" name="直接箭头连接符 206"/>
            <p:cNvCxnSpPr/>
            <p:nvPr/>
          </p:nvCxnSpPr>
          <p:spPr>
            <a:xfrm>
              <a:off x="10389" y="7262"/>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08" name="直接箭头连接符 207"/>
            <p:cNvCxnSpPr/>
            <p:nvPr/>
          </p:nvCxnSpPr>
          <p:spPr>
            <a:xfrm>
              <a:off x="10389" y="8865"/>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09" name="直接箭头连接符 208"/>
            <p:cNvCxnSpPr/>
            <p:nvPr/>
          </p:nvCxnSpPr>
          <p:spPr>
            <a:xfrm>
              <a:off x="10389" y="10332"/>
              <a:ext cx="5892" cy="0"/>
            </a:xfrm>
            <a:prstGeom prst="straightConnector1">
              <a:avLst/>
            </a:prstGeom>
            <a:ln>
              <a:tailEnd type="triangle" w="lg" len="lg"/>
            </a:ln>
          </p:spPr>
          <p:style>
            <a:lnRef idx="2">
              <a:schemeClr val="dk1"/>
            </a:lnRef>
            <a:fillRef idx="0">
              <a:schemeClr val="dk1"/>
            </a:fillRef>
            <a:effectRef idx="1">
              <a:schemeClr val="dk1"/>
            </a:effectRef>
            <a:fontRef idx="minor">
              <a:schemeClr val="tx1"/>
            </a:fontRef>
          </p:style>
        </p:cxnSp>
        <p:cxnSp>
          <p:nvCxnSpPr>
            <p:cNvPr id="222" name="直接连接符 221"/>
            <p:cNvCxnSpPr/>
            <p:nvPr/>
          </p:nvCxnSpPr>
          <p:spPr>
            <a:xfrm>
              <a:off x="10553" y="6764"/>
              <a:ext cx="237" cy="884"/>
            </a:xfrm>
            <a:prstGeom prst="line">
              <a:avLst/>
            </a:prstGeom>
          </p:spPr>
          <p:style>
            <a:lnRef idx="2">
              <a:schemeClr val="dk1"/>
            </a:lnRef>
            <a:fillRef idx="0">
              <a:schemeClr val="dk1"/>
            </a:fillRef>
            <a:effectRef idx="1">
              <a:schemeClr val="dk1"/>
            </a:effectRef>
            <a:fontRef idx="minor">
              <a:schemeClr val="tx1"/>
            </a:fontRef>
          </p:style>
        </p:cxnSp>
        <p:cxnSp>
          <p:nvCxnSpPr>
            <p:cNvPr id="223" name="直接连接符 222"/>
            <p:cNvCxnSpPr/>
            <p:nvPr/>
          </p:nvCxnSpPr>
          <p:spPr>
            <a:xfrm flipV="1">
              <a:off x="10774" y="6764"/>
              <a:ext cx="126" cy="884"/>
            </a:xfrm>
            <a:prstGeom prst="line">
              <a:avLst/>
            </a:prstGeom>
          </p:spPr>
          <p:style>
            <a:lnRef idx="2">
              <a:schemeClr val="dk1"/>
            </a:lnRef>
            <a:fillRef idx="0">
              <a:schemeClr val="dk1"/>
            </a:fillRef>
            <a:effectRef idx="1">
              <a:schemeClr val="dk1"/>
            </a:effectRef>
            <a:fontRef idx="minor">
              <a:schemeClr val="tx1"/>
            </a:fontRef>
          </p:style>
        </p:cxnSp>
        <p:cxnSp>
          <p:nvCxnSpPr>
            <p:cNvPr id="224" name="直接连接符 223"/>
            <p:cNvCxnSpPr/>
            <p:nvPr/>
          </p:nvCxnSpPr>
          <p:spPr>
            <a:xfrm>
              <a:off x="10900" y="6749"/>
              <a:ext cx="127" cy="899"/>
            </a:xfrm>
            <a:prstGeom prst="line">
              <a:avLst/>
            </a:prstGeom>
          </p:spPr>
          <p:style>
            <a:lnRef idx="2">
              <a:schemeClr val="dk1"/>
            </a:lnRef>
            <a:fillRef idx="0">
              <a:schemeClr val="dk1"/>
            </a:fillRef>
            <a:effectRef idx="1">
              <a:schemeClr val="dk1"/>
            </a:effectRef>
            <a:fontRef idx="minor">
              <a:schemeClr val="tx1"/>
            </a:fontRef>
          </p:style>
        </p:cxnSp>
        <p:cxnSp>
          <p:nvCxnSpPr>
            <p:cNvPr id="225" name="直接连接符 224"/>
            <p:cNvCxnSpPr/>
            <p:nvPr/>
          </p:nvCxnSpPr>
          <p:spPr>
            <a:xfrm flipV="1">
              <a:off x="11011" y="6796"/>
              <a:ext cx="173" cy="868"/>
            </a:xfrm>
            <a:prstGeom prst="line">
              <a:avLst/>
            </a:prstGeom>
          </p:spPr>
          <p:style>
            <a:lnRef idx="2">
              <a:schemeClr val="dk1"/>
            </a:lnRef>
            <a:fillRef idx="0">
              <a:schemeClr val="dk1"/>
            </a:fillRef>
            <a:effectRef idx="1">
              <a:schemeClr val="dk1"/>
            </a:effectRef>
            <a:fontRef idx="minor">
              <a:schemeClr val="tx1"/>
            </a:fontRef>
          </p:style>
        </p:cxnSp>
        <p:sp>
          <p:nvSpPr>
            <p:cNvPr id="226" name="矩形 225"/>
            <p:cNvSpPr/>
            <p:nvPr/>
          </p:nvSpPr>
          <p:spPr>
            <a:xfrm>
              <a:off x="10553" y="6749"/>
              <a:ext cx="647" cy="93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27" name="直接连接符 226"/>
            <p:cNvCxnSpPr/>
            <p:nvPr/>
          </p:nvCxnSpPr>
          <p:spPr>
            <a:xfrm>
              <a:off x="11889" y="6757"/>
              <a:ext cx="237" cy="884"/>
            </a:xfrm>
            <a:prstGeom prst="line">
              <a:avLst/>
            </a:prstGeom>
          </p:spPr>
          <p:style>
            <a:lnRef idx="2">
              <a:schemeClr val="dk1"/>
            </a:lnRef>
            <a:fillRef idx="0">
              <a:schemeClr val="dk1"/>
            </a:fillRef>
            <a:effectRef idx="1">
              <a:schemeClr val="dk1"/>
            </a:effectRef>
            <a:fontRef idx="minor">
              <a:schemeClr val="tx1"/>
            </a:fontRef>
          </p:style>
        </p:cxnSp>
        <p:cxnSp>
          <p:nvCxnSpPr>
            <p:cNvPr id="228" name="直接连接符 227"/>
            <p:cNvCxnSpPr/>
            <p:nvPr/>
          </p:nvCxnSpPr>
          <p:spPr>
            <a:xfrm flipV="1">
              <a:off x="12110" y="6757"/>
              <a:ext cx="126" cy="884"/>
            </a:xfrm>
            <a:prstGeom prst="line">
              <a:avLst/>
            </a:prstGeom>
          </p:spPr>
          <p:style>
            <a:lnRef idx="2">
              <a:schemeClr val="dk1"/>
            </a:lnRef>
            <a:fillRef idx="0">
              <a:schemeClr val="dk1"/>
            </a:fillRef>
            <a:effectRef idx="1">
              <a:schemeClr val="dk1"/>
            </a:effectRef>
            <a:fontRef idx="minor">
              <a:schemeClr val="tx1"/>
            </a:fontRef>
          </p:style>
        </p:cxnSp>
        <p:cxnSp>
          <p:nvCxnSpPr>
            <p:cNvPr id="229" name="直接连接符 228"/>
            <p:cNvCxnSpPr/>
            <p:nvPr/>
          </p:nvCxnSpPr>
          <p:spPr>
            <a:xfrm>
              <a:off x="12236" y="6742"/>
              <a:ext cx="127" cy="899"/>
            </a:xfrm>
            <a:prstGeom prst="line">
              <a:avLst/>
            </a:prstGeom>
          </p:spPr>
          <p:style>
            <a:lnRef idx="2">
              <a:schemeClr val="dk1"/>
            </a:lnRef>
            <a:fillRef idx="0">
              <a:schemeClr val="dk1"/>
            </a:fillRef>
            <a:effectRef idx="1">
              <a:schemeClr val="dk1"/>
            </a:effectRef>
            <a:fontRef idx="minor">
              <a:schemeClr val="tx1"/>
            </a:fontRef>
          </p:style>
        </p:cxnSp>
        <p:cxnSp>
          <p:nvCxnSpPr>
            <p:cNvPr id="230" name="直接连接符 229"/>
            <p:cNvCxnSpPr/>
            <p:nvPr/>
          </p:nvCxnSpPr>
          <p:spPr>
            <a:xfrm flipV="1">
              <a:off x="12347" y="6789"/>
              <a:ext cx="173" cy="868"/>
            </a:xfrm>
            <a:prstGeom prst="line">
              <a:avLst/>
            </a:prstGeom>
          </p:spPr>
          <p:style>
            <a:lnRef idx="2">
              <a:schemeClr val="dk1"/>
            </a:lnRef>
            <a:fillRef idx="0">
              <a:schemeClr val="dk1"/>
            </a:fillRef>
            <a:effectRef idx="1">
              <a:schemeClr val="dk1"/>
            </a:effectRef>
            <a:fontRef idx="minor">
              <a:schemeClr val="tx1"/>
            </a:fontRef>
          </p:style>
        </p:cxnSp>
        <p:sp>
          <p:nvSpPr>
            <p:cNvPr id="231" name="矩形 230"/>
            <p:cNvSpPr/>
            <p:nvPr/>
          </p:nvSpPr>
          <p:spPr>
            <a:xfrm>
              <a:off x="11889" y="6742"/>
              <a:ext cx="647" cy="93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32" name="直接连接符 231"/>
            <p:cNvCxnSpPr/>
            <p:nvPr/>
          </p:nvCxnSpPr>
          <p:spPr>
            <a:xfrm>
              <a:off x="13248" y="6773"/>
              <a:ext cx="237" cy="884"/>
            </a:xfrm>
            <a:prstGeom prst="line">
              <a:avLst/>
            </a:prstGeom>
          </p:spPr>
          <p:style>
            <a:lnRef idx="2">
              <a:schemeClr val="dk1"/>
            </a:lnRef>
            <a:fillRef idx="0">
              <a:schemeClr val="dk1"/>
            </a:fillRef>
            <a:effectRef idx="1">
              <a:schemeClr val="dk1"/>
            </a:effectRef>
            <a:fontRef idx="minor">
              <a:schemeClr val="tx1"/>
            </a:fontRef>
          </p:style>
        </p:cxnSp>
        <p:cxnSp>
          <p:nvCxnSpPr>
            <p:cNvPr id="233" name="直接连接符 232"/>
            <p:cNvCxnSpPr/>
            <p:nvPr/>
          </p:nvCxnSpPr>
          <p:spPr>
            <a:xfrm flipV="1">
              <a:off x="13469" y="6773"/>
              <a:ext cx="126" cy="884"/>
            </a:xfrm>
            <a:prstGeom prst="line">
              <a:avLst/>
            </a:prstGeom>
          </p:spPr>
          <p:style>
            <a:lnRef idx="2">
              <a:schemeClr val="dk1"/>
            </a:lnRef>
            <a:fillRef idx="0">
              <a:schemeClr val="dk1"/>
            </a:fillRef>
            <a:effectRef idx="1">
              <a:schemeClr val="dk1"/>
            </a:effectRef>
            <a:fontRef idx="minor">
              <a:schemeClr val="tx1"/>
            </a:fontRef>
          </p:style>
        </p:cxnSp>
        <p:cxnSp>
          <p:nvCxnSpPr>
            <p:cNvPr id="234" name="直接连接符 233"/>
            <p:cNvCxnSpPr/>
            <p:nvPr/>
          </p:nvCxnSpPr>
          <p:spPr>
            <a:xfrm>
              <a:off x="13595" y="6758"/>
              <a:ext cx="127" cy="899"/>
            </a:xfrm>
            <a:prstGeom prst="line">
              <a:avLst/>
            </a:prstGeom>
          </p:spPr>
          <p:style>
            <a:lnRef idx="2">
              <a:schemeClr val="dk1"/>
            </a:lnRef>
            <a:fillRef idx="0">
              <a:schemeClr val="dk1"/>
            </a:fillRef>
            <a:effectRef idx="1">
              <a:schemeClr val="dk1"/>
            </a:effectRef>
            <a:fontRef idx="minor">
              <a:schemeClr val="tx1"/>
            </a:fontRef>
          </p:style>
        </p:cxnSp>
        <p:cxnSp>
          <p:nvCxnSpPr>
            <p:cNvPr id="235" name="直接连接符 234"/>
            <p:cNvCxnSpPr/>
            <p:nvPr/>
          </p:nvCxnSpPr>
          <p:spPr>
            <a:xfrm flipV="1">
              <a:off x="13706" y="6805"/>
              <a:ext cx="173" cy="868"/>
            </a:xfrm>
            <a:prstGeom prst="line">
              <a:avLst/>
            </a:prstGeom>
          </p:spPr>
          <p:style>
            <a:lnRef idx="2">
              <a:schemeClr val="dk1"/>
            </a:lnRef>
            <a:fillRef idx="0">
              <a:schemeClr val="dk1"/>
            </a:fillRef>
            <a:effectRef idx="1">
              <a:schemeClr val="dk1"/>
            </a:effectRef>
            <a:fontRef idx="minor">
              <a:schemeClr val="tx1"/>
            </a:fontRef>
          </p:style>
        </p:cxnSp>
        <p:sp>
          <p:nvSpPr>
            <p:cNvPr id="236" name="矩形 235"/>
            <p:cNvSpPr/>
            <p:nvPr/>
          </p:nvSpPr>
          <p:spPr>
            <a:xfrm>
              <a:off x="13248" y="6758"/>
              <a:ext cx="647" cy="93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37" name="直接连接符 236"/>
            <p:cNvCxnSpPr/>
            <p:nvPr/>
          </p:nvCxnSpPr>
          <p:spPr>
            <a:xfrm flipV="1">
              <a:off x="14608" y="6764"/>
              <a:ext cx="63" cy="474"/>
            </a:xfrm>
            <a:prstGeom prst="line">
              <a:avLst/>
            </a:prstGeom>
          </p:spPr>
          <p:style>
            <a:lnRef idx="2">
              <a:schemeClr val="dk1"/>
            </a:lnRef>
            <a:fillRef idx="0">
              <a:schemeClr val="dk1"/>
            </a:fillRef>
            <a:effectRef idx="1">
              <a:schemeClr val="dk1"/>
            </a:effectRef>
            <a:fontRef idx="minor">
              <a:schemeClr val="tx1"/>
            </a:fontRef>
          </p:style>
        </p:cxnSp>
        <p:cxnSp>
          <p:nvCxnSpPr>
            <p:cNvPr id="238" name="直接连接符 237"/>
            <p:cNvCxnSpPr/>
            <p:nvPr/>
          </p:nvCxnSpPr>
          <p:spPr>
            <a:xfrm>
              <a:off x="14671" y="6764"/>
              <a:ext cx="142" cy="884"/>
            </a:xfrm>
            <a:prstGeom prst="line">
              <a:avLst/>
            </a:prstGeom>
          </p:spPr>
          <p:style>
            <a:lnRef idx="2">
              <a:schemeClr val="dk1"/>
            </a:lnRef>
            <a:fillRef idx="0">
              <a:schemeClr val="dk1"/>
            </a:fillRef>
            <a:effectRef idx="1">
              <a:schemeClr val="dk1"/>
            </a:effectRef>
            <a:fontRef idx="minor">
              <a:schemeClr val="tx1"/>
            </a:fontRef>
          </p:style>
        </p:cxnSp>
        <p:cxnSp>
          <p:nvCxnSpPr>
            <p:cNvPr id="239" name="直接连接符 238"/>
            <p:cNvCxnSpPr/>
            <p:nvPr/>
          </p:nvCxnSpPr>
          <p:spPr>
            <a:xfrm flipV="1">
              <a:off x="14813" y="6764"/>
              <a:ext cx="95" cy="884"/>
            </a:xfrm>
            <a:prstGeom prst="line">
              <a:avLst/>
            </a:prstGeom>
          </p:spPr>
          <p:style>
            <a:lnRef idx="2">
              <a:schemeClr val="dk1"/>
            </a:lnRef>
            <a:fillRef idx="0">
              <a:schemeClr val="dk1"/>
            </a:fillRef>
            <a:effectRef idx="1">
              <a:schemeClr val="dk1"/>
            </a:effectRef>
            <a:fontRef idx="minor">
              <a:schemeClr val="tx1"/>
            </a:fontRef>
          </p:style>
        </p:cxnSp>
        <p:cxnSp>
          <p:nvCxnSpPr>
            <p:cNvPr id="240" name="直接连接符 239"/>
            <p:cNvCxnSpPr/>
            <p:nvPr/>
          </p:nvCxnSpPr>
          <p:spPr>
            <a:xfrm>
              <a:off x="14908" y="6749"/>
              <a:ext cx="94" cy="899"/>
            </a:xfrm>
            <a:prstGeom prst="line">
              <a:avLst/>
            </a:prstGeom>
          </p:spPr>
          <p:style>
            <a:lnRef idx="2">
              <a:schemeClr val="dk1"/>
            </a:lnRef>
            <a:fillRef idx="0">
              <a:schemeClr val="dk1"/>
            </a:fillRef>
            <a:effectRef idx="1">
              <a:schemeClr val="dk1"/>
            </a:effectRef>
            <a:fontRef idx="minor">
              <a:schemeClr val="tx1"/>
            </a:fontRef>
          </p:style>
        </p:cxnSp>
        <p:cxnSp>
          <p:nvCxnSpPr>
            <p:cNvPr id="241" name="直接连接符 240"/>
            <p:cNvCxnSpPr/>
            <p:nvPr/>
          </p:nvCxnSpPr>
          <p:spPr>
            <a:xfrm flipV="1">
              <a:off x="15002" y="6764"/>
              <a:ext cx="95" cy="884"/>
            </a:xfrm>
            <a:prstGeom prst="line">
              <a:avLst/>
            </a:prstGeom>
          </p:spPr>
          <p:style>
            <a:lnRef idx="2">
              <a:schemeClr val="dk1"/>
            </a:lnRef>
            <a:fillRef idx="0">
              <a:schemeClr val="dk1"/>
            </a:fillRef>
            <a:effectRef idx="1">
              <a:schemeClr val="dk1"/>
            </a:effectRef>
            <a:fontRef idx="minor">
              <a:schemeClr val="tx1"/>
            </a:fontRef>
          </p:style>
        </p:cxnSp>
        <p:cxnSp>
          <p:nvCxnSpPr>
            <p:cNvPr id="242" name="直接连接符 241"/>
            <p:cNvCxnSpPr/>
            <p:nvPr/>
          </p:nvCxnSpPr>
          <p:spPr>
            <a:xfrm>
              <a:off x="15097" y="6749"/>
              <a:ext cx="158" cy="899"/>
            </a:xfrm>
            <a:prstGeom prst="line">
              <a:avLst/>
            </a:prstGeom>
          </p:spPr>
          <p:style>
            <a:lnRef idx="2">
              <a:schemeClr val="dk1"/>
            </a:lnRef>
            <a:fillRef idx="0">
              <a:schemeClr val="dk1"/>
            </a:fillRef>
            <a:effectRef idx="1">
              <a:schemeClr val="dk1"/>
            </a:effectRef>
            <a:fontRef idx="minor">
              <a:schemeClr val="tx1"/>
            </a:fontRef>
          </p:style>
        </p:cxnSp>
        <p:sp>
          <p:nvSpPr>
            <p:cNvPr id="243" name="矩形 242"/>
            <p:cNvSpPr/>
            <p:nvPr/>
          </p:nvSpPr>
          <p:spPr>
            <a:xfrm>
              <a:off x="14592" y="6749"/>
              <a:ext cx="679" cy="899"/>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44" name="直接连接符 243"/>
            <p:cNvCxnSpPr/>
            <p:nvPr/>
          </p:nvCxnSpPr>
          <p:spPr>
            <a:xfrm>
              <a:off x="10569" y="7900"/>
              <a:ext cx="205" cy="1799"/>
            </a:xfrm>
            <a:prstGeom prst="line">
              <a:avLst/>
            </a:prstGeom>
          </p:spPr>
          <p:style>
            <a:lnRef idx="2">
              <a:schemeClr val="dk1"/>
            </a:lnRef>
            <a:fillRef idx="0">
              <a:schemeClr val="dk1"/>
            </a:fillRef>
            <a:effectRef idx="1">
              <a:schemeClr val="dk1"/>
            </a:effectRef>
            <a:fontRef idx="minor">
              <a:schemeClr val="tx1"/>
            </a:fontRef>
          </p:style>
        </p:cxnSp>
        <p:cxnSp>
          <p:nvCxnSpPr>
            <p:cNvPr id="245" name="直接连接符 244"/>
            <p:cNvCxnSpPr/>
            <p:nvPr/>
          </p:nvCxnSpPr>
          <p:spPr>
            <a:xfrm flipV="1">
              <a:off x="10774" y="7916"/>
              <a:ext cx="126" cy="1799"/>
            </a:xfrm>
            <a:prstGeom prst="line">
              <a:avLst/>
            </a:prstGeom>
          </p:spPr>
          <p:style>
            <a:lnRef idx="2">
              <a:schemeClr val="dk1"/>
            </a:lnRef>
            <a:fillRef idx="0">
              <a:schemeClr val="dk1"/>
            </a:fillRef>
            <a:effectRef idx="1">
              <a:schemeClr val="dk1"/>
            </a:effectRef>
            <a:fontRef idx="minor">
              <a:schemeClr val="tx1"/>
            </a:fontRef>
          </p:style>
        </p:cxnSp>
        <p:cxnSp>
          <p:nvCxnSpPr>
            <p:cNvPr id="246" name="直接连接符 245"/>
            <p:cNvCxnSpPr/>
            <p:nvPr/>
          </p:nvCxnSpPr>
          <p:spPr>
            <a:xfrm>
              <a:off x="10900" y="7900"/>
              <a:ext cx="142" cy="1799"/>
            </a:xfrm>
            <a:prstGeom prst="line">
              <a:avLst/>
            </a:prstGeom>
          </p:spPr>
          <p:style>
            <a:lnRef idx="2">
              <a:schemeClr val="dk1"/>
            </a:lnRef>
            <a:fillRef idx="0">
              <a:schemeClr val="dk1"/>
            </a:fillRef>
            <a:effectRef idx="1">
              <a:schemeClr val="dk1"/>
            </a:effectRef>
            <a:fontRef idx="minor">
              <a:schemeClr val="tx1"/>
            </a:fontRef>
          </p:style>
        </p:cxnSp>
        <p:cxnSp>
          <p:nvCxnSpPr>
            <p:cNvPr id="247" name="直接连接符 246"/>
            <p:cNvCxnSpPr/>
            <p:nvPr/>
          </p:nvCxnSpPr>
          <p:spPr>
            <a:xfrm flipV="1">
              <a:off x="11042" y="7916"/>
              <a:ext cx="158" cy="1783"/>
            </a:xfrm>
            <a:prstGeom prst="line">
              <a:avLst/>
            </a:prstGeom>
          </p:spPr>
          <p:style>
            <a:lnRef idx="2">
              <a:schemeClr val="dk1"/>
            </a:lnRef>
            <a:fillRef idx="0">
              <a:schemeClr val="dk1"/>
            </a:fillRef>
            <a:effectRef idx="1">
              <a:schemeClr val="dk1"/>
            </a:effectRef>
            <a:fontRef idx="minor">
              <a:schemeClr val="tx1"/>
            </a:fontRef>
          </p:style>
        </p:cxnSp>
        <p:cxnSp>
          <p:nvCxnSpPr>
            <p:cNvPr id="248" name="直接连接符 247"/>
            <p:cNvCxnSpPr/>
            <p:nvPr/>
          </p:nvCxnSpPr>
          <p:spPr>
            <a:xfrm>
              <a:off x="14624" y="7926"/>
              <a:ext cx="205" cy="1799"/>
            </a:xfrm>
            <a:prstGeom prst="line">
              <a:avLst/>
            </a:prstGeom>
          </p:spPr>
          <p:style>
            <a:lnRef idx="2">
              <a:schemeClr val="dk1"/>
            </a:lnRef>
            <a:fillRef idx="0">
              <a:schemeClr val="dk1"/>
            </a:fillRef>
            <a:effectRef idx="1">
              <a:schemeClr val="dk1"/>
            </a:effectRef>
            <a:fontRef idx="minor">
              <a:schemeClr val="tx1"/>
            </a:fontRef>
          </p:style>
        </p:cxnSp>
        <p:cxnSp>
          <p:nvCxnSpPr>
            <p:cNvPr id="249" name="直接连接符 248"/>
            <p:cNvCxnSpPr/>
            <p:nvPr/>
          </p:nvCxnSpPr>
          <p:spPr>
            <a:xfrm flipV="1">
              <a:off x="14829" y="7942"/>
              <a:ext cx="126" cy="1799"/>
            </a:xfrm>
            <a:prstGeom prst="line">
              <a:avLst/>
            </a:prstGeom>
          </p:spPr>
          <p:style>
            <a:lnRef idx="2">
              <a:schemeClr val="dk1"/>
            </a:lnRef>
            <a:fillRef idx="0">
              <a:schemeClr val="dk1"/>
            </a:fillRef>
            <a:effectRef idx="1">
              <a:schemeClr val="dk1"/>
            </a:effectRef>
            <a:fontRef idx="minor">
              <a:schemeClr val="tx1"/>
            </a:fontRef>
          </p:style>
        </p:cxnSp>
        <p:cxnSp>
          <p:nvCxnSpPr>
            <p:cNvPr id="250" name="直接连接符 249"/>
            <p:cNvCxnSpPr/>
            <p:nvPr/>
          </p:nvCxnSpPr>
          <p:spPr>
            <a:xfrm>
              <a:off x="14955" y="7926"/>
              <a:ext cx="142" cy="1799"/>
            </a:xfrm>
            <a:prstGeom prst="line">
              <a:avLst/>
            </a:prstGeom>
          </p:spPr>
          <p:style>
            <a:lnRef idx="2">
              <a:schemeClr val="dk1"/>
            </a:lnRef>
            <a:fillRef idx="0">
              <a:schemeClr val="dk1"/>
            </a:fillRef>
            <a:effectRef idx="1">
              <a:schemeClr val="dk1"/>
            </a:effectRef>
            <a:fontRef idx="minor">
              <a:schemeClr val="tx1"/>
            </a:fontRef>
          </p:style>
        </p:cxnSp>
        <p:cxnSp>
          <p:nvCxnSpPr>
            <p:cNvPr id="251" name="直接连接符 250"/>
            <p:cNvCxnSpPr/>
            <p:nvPr/>
          </p:nvCxnSpPr>
          <p:spPr>
            <a:xfrm flipV="1">
              <a:off x="15097" y="7942"/>
              <a:ext cx="158" cy="1783"/>
            </a:xfrm>
            <a:prstGeom prst="line">
              <a:avLst/>
            </a:prstGeom>
          </p:spPr>
          <p:style>
            <a:lnRef idx="2">
              <a:schemeClr val="dk1"/>
            </a:lnRef>
            <a:fillRef idx="0">
              <a:schemeClr val="dk1"/>
            </a:fillRef>
            <a:effectRef idx="1">
              <a:schemeClr val="dk1"/>
            </a:effectRef>
            <a:fontRef idx="minor">
              <a:schemeClr val="tx1"/>
            </a:fontRef>
          </p:style>
        </p:cxnSp>
        <p:sp>
          <p:nvSpPr>
            <p:cNvPr id="252" name="矩形 251"/>
            <p:cNvSpPr/>
            <p:nvPr/>
          </p:nvSpPr>
          <p:spPr>
            <a:xfrm>
              <a:off x="10538" y="7900"/>
              <a:ext cx="678" cy="183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253" name="矩形 252"/>
            <p:cNvSpPr/>
            <p:nvPr/>
          </p:nvSpPr>
          <p:spPr>
            <a:xfrm>
              <a:off x="14608" y="7900"/>
              <a:ext cx="615" cy="1799"/>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54" name="直接连接符 253"/>
            <p:cNvCxnSpPr/>
            <p:nvPr/>
          </p:nvCxnSpPr>
          <p:spPr>
            <a:xfrm flipV="1">
              <a:off x="11894" y="7900"/>
              <a:ext cx="111" cy="1830"/>
            </a:xfrm>
            <a:prstGeom prst="line">
              <a:avLst/>
            </a:prstGeom>
          </p:spPr>
          <p:style>
            <a:lnRef idx="2">
              <a:schemeClr val="dk1"/>
            </a:lnRef>
            <a:fillRef idx="0">
              <a:schemeClr val="dk1"/>
            </a:fillRef>
            <a:effectRef idx="1">
              <a:schemeClr val="dk1"/>
            </a:effectRef>
            <a:fontRef idx="minor">
              <a:schemeClr val="tx1"/>
            </a:fontRef>
          </p:style>
        </p:cxnSp>
        <p:cxnSp>
          <p:nvCxnSpPr>
            <p:cNvPr id="255" name="直接连接符 254"/>
            <p:cNvCxnSpPr/>
            <p:nvPr/>
          </p:nvCxnSpPr>
          <p:spPr>
            <a:xfrm>
              <a:off x="12005" y="7884"/>
              <a:ext cx="79" cy="1815"/>
            </a:xfrm>
            <a:prstGeom prst="line">
              <a:avLst/>
            </a:prstGeom>
          </p:spPr>
          <p:style>
            <a:lnRef idx="2">
              <a:schemeClr val="dk1"/>
            </a:lnRef>
            <a:fillRef idx="0">
              <a:schemeClr val="dk1"/>
            </a:fillRef>
            <a:effectRef idx="1">
              <a:schemeClr val="dk1"/>
            </a:effectRef>
            <a:fontRef idx="minor">
              <a:schemeClr val="tx1"/>
            </a:fontRef>
          </p:style>
        </p:cxnSp>
        <p:cxnSp>
          <p:nvCxnSpPr>
            <p:cNvPr id="256" name="直接连接符 255"/>
            <p:cNvCxnSpPr/>
            <p:nvPr/>
          </p:nvCxnSpPr>
          <p:spPr>
            <a:xfrm flipV="1">
              <a:off x="12084" y="7916"/>
              <a:ext cx="126" cy="1799"/>
            </a:xfrm>
            <a:prstGeom prst="line">
              <a:avLst/>
            </a:prstGeom>
          </p:spPr>
          <p:style>
            <a:lnRef idx="2">
              <a:schemeClr val="dk1"/>
            </a:lnRef>
            <a:fillRef idx="0">
              <a:schemeClr val="dk1"/>
            </a:fillRef>
            <a:effectRef idx="1">
              <a:schemeClr val="dk1"/>
            </a:effectRef>
            <a:fontRef idx="minor">
              <a:schemeClr val="tx1"/>
            </a:fontRef>
          </p:style>
        </p:cxnSp>
        <p:cxnSp>
          <p:nvCxnSpPr>
            <p:cNvPr id="257" name="直接连接符 256"/>
            <p:cNvCxnSpPr/>
            <p:nvPr/>
          </p:nvCxnSpPr>
          <p:spPr>
            <a:xfrm>
              <a:off x="12210" y="7900"/>
              <a:ext cx="95" cy="1815"/>
            </a:xfrm>
            <a:prstGeom prst="line">
              <a:avLst/>
            </a:prstGeom>
          </p:spPr>
          <p:style>
            <a:lnRef idx="2">
              <a:schemeClr val="dk1"/>
            </a:lnRef>
            <a:fillRef idx="0">
              <a:schemeClr val="dk1"/>
            </a:fillRef>
            <a:effectRef idx="1">
              <a:schemeClr val="dk1"/>
            </a:effectRef>
            <a:fontRef idx="minor">
              <a:schemeClr val="tx1"/>
            </a:fontRef>
          </p:style>
        </p:cxnSp>
        <p:cxnSp>
          <p:nvCxnSpPr>
            <p:cNvPr id="258" name="直接连接符 257"/>
            <p:cNvCxnSpPr/>
            <p:nvPr/>
          </p:nvCxnSpPr>
          <p:spPr>
            <a:xfrm flipV="1">
              <a:off x="12305" y="7900"/>
              <a:ext cx="110" cy="1815"/>
            </a:xfrm>
            <a:prstGeom prst="line">
              <a:avLst/>
            </a:prstGeom>
          </p:spPr>
          <p:style>
            <a:lnRef idx="2">
              <a:schemeClr val="dk1"/>
            </a:lnRef>
            <a:fillRef idx="0">
              <a:schemeClr val="dk1"/>
            </a:fillRef>
            <a:effectRef idx="1">
              <a:schemeClr val="dk1"/>
            </a:effectRef>
            <a:fontRef idx="minor">
              <a:schemeClr val="tx1"/>
            </a:fontRef>
          </p:style>
        </p:cxnSp>
        <p:cxnSp>
          <p:nvCxnSpPr>
            <p:cNvPr id="259" name="直接连接符 258"/>
            <p:cNvCxnSpPr/>
            <p:nvPr/>
          </p:nvCxnSpPr>
          <p:spPr>
            <a:xfrm>
              <a:off x="12399" y="7884"/>
              <a:ext cx="142" cy="1831"/>
            </a:xfrm>
            <a:prstGeom prst="line">
              <a:avLst/>
            </a:prstGeom>
          </p:spPr>
          <p:style>
            <a:lnRef idx="2">
              <a:schemeClr val="dk1"/>
            </a:lnRef>
            <a:fillRef idx="0">
              <a:schemeClr val="dk1"/>
            </a:fillRef>
            <a:effectRef idx="1">
              <a:schemeClr val="dk1"/>
            </a:effectRef>
            <a:fontRef idx="minor">
              <a:schemeClr val="tx1"/>
            </a:fontRef>
          </p:style>
        </p:cxnSp>
        <p:sp>
          <p:nvSpPr>
            <p:cNvPr id="260" name="矩形 259"/>
            <p:cNvSpPr/>
            <p:nvPr/>
          </p:nvSpPr>
          <p:spPr>
            <a:xfrm>
              <a:off x="11894" y="7916"/>
              <a:ext cx="647" cy="1814"/>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61" name="直接连接符 260"/>
            <p:cNvCxnSpPr/>
            <p:nvPr/>
          </p:nvCxnSpPr>
          <p:spPr>
            <a:xfrm flipH="1" flipV="1">
              <a:off x="13709" y="7916"/>
              <a:ext cx="205" cy="1799"/>
            </a:xfrm>
            <a:prstGeom prst="line">
              <a:avLst/>
            </a:prstGeom>
          </p:spPr>
          <p:style>
            <a:lnRef idx="2">
              <a:schemeClr val="dk1"/>
            </a:lnRef>
            <a:fillRef idx="0">
              <a:schemeClr val="dk1"/>
            </a:fillRef>
            <a:effectRef idx="1">
              <a:schemeClr val="dk1"/>
            </a:effectRef>
            <a:fontRef idx="minor">
              <a:schemeClr val="tx1"/>
            </a:fontRef>
          </p:style>
        </p:cxnSp>
        <p:cxnSp>
          <p:nvCxnSpPr>
            <p:cNvPr id="262" name="直接连接符 261"/>
            <p:cNvCxnSpPr/>
            <p:nvPr/>
          </p:nvCxnSpPr>
          <p:spPr>
            <a:xfrm flipH="1">
              <a:off x="13598" y="7916"/>
              <a:ext cx="111" cy="1799"/>
            </a:xfrm>
            <a:prstGeom prst="line">
              <a:avLst/>
            </a:prstGeom>
          </p:spPr>
          <p:style>
            <a:lnRef idx="2">
              <a:schemeClr val="dk1"/>
            </a:lnRef>
            <a:fillRef idx="0">
              <a:schemeClr val="dk1"/>
            </a:fillRef>
            <a:effectRef idx="1">
              <a:schemeClr val="dk1"/>
            </a:effectRef>
            <a:fontRef idx="minor">
              <a:schemeClr val="tx1"/>
            </a:fontRef>
          </p:style>
        </p:cxnSp>
        <p:cxnSp>
          <p:nvCxnSpPr>
            <p:cNvPr id="263" name="直接连接符 262"/>
            <p:cNvCxnSpPr/>
            <p:nvPr/>
          </p:nvCxnSpPr>
          <p:spPr>
            <a:xfrm flipH="1" flipV="1">
              <a:off x="13441" y="7916"/>
              <a:ext cx="141" cy="1783"/>
            </a:xfrm>
            <a:prstGeom prst="line">
              <a:avLst/>
            </a:prstGeom>
          </p:spPr>
          <p:style>
            <a:lnRef idx="2">
              <a:schemeClr val="dk1"/>
            </a:lnRef>
            <a:fillRef idx="0">
              <a:schemeClr val="dk1"/>
            </a:fillRef>
            <a:effectRef idx="1">
              <a:schemeClr val="dk1"/>
            </a:effectRef>
            <a:fontRef idx="minor">
              <a:schemeClr val="tx1"/>
            </a:fontRef>
          </p:style>
        </p:cxnSp>
        <p:cxnSp>
          <p:nvCxnSpPr>
            <p:cNvPr id="264" name="直接连接符 263"/>
            <p:cNvCxnSpPr/>
            <p:nvPr/>
          </p:nvCxnSpPr>
          <p:spPr>
            <a:xfrm flipH="1">
              <a:off x="13235" y="7916"/>
              <a:ext cx="206" cy="1814"/>
            </a:xfrm>
            <a:prstGeom prst="line">
              <a:avLst/>
            </a:prstGeom>
          </p:spPr>
          <p:style>
            <a:lnRef idx="2">
              <a:schemeClr val="dk1"/>
            </a:lnRef>
            <a:fillRef idx="0">
              <a:schemeClr val="dk1"/>
            </a:fillRef>
            <a:effectRef idx="1">
              <a:schemeClr val="dk1"/>
            </a:effectRef>
            <a:fontRef idx="minor">
              <a:schemeClr val="tx1"/>
            </a:fontRef>
          </p:style>
        </p:cxnSp>
        <p:sp>
          <p:nvSpPr>
            <p:cNvPr id="265" name="矩形 264"/>
            <p:cNvSpPr/>
            <p:nvPr/>
          </p:nvSpPr>
          <p:spPr>
            <a:xfrm>
              <a:off x="13251" y="7900"/>
              <a:ext cx="615" cy="1815"/>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266" name="矩形 265"/>
            <p:cNvSpPr/>
            <p:nvPr/>
          </p:nvSpPr>
          <p:spPr>
            <a:xfrm>
              <a:off x="11200" y="9950"/>
              <a:ext cx="616" cy="3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267" name="矩形 266"/>
            <p:cNvSpPr/>
            <p:nvPr/>
          </p:nvSpPr>
          <p:spPr>
            <a:xfrm>
              <a:off x="12536" y="9950"/>
              <a:ext cx="616" cy="3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268" name="矩形 267"/>
            <p:cNvSpPr/>
            <p:nvPr/>
          </p:nvSpPr>
          <p:spPr>
            <a:xfrm>
              <a:off x="13914" y="9950"/>
              <a:ext cx="616" cy="3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269" name="矩形 268"/>
            <p:cNvSpPr/>
            <p:nvPr/>
          </p:nvSpPr>
          <p:spPr>
            <a:xfrm>
              <a:off x="15271" y="9950"/>
              <a:ext cx="616" cy="37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70" name="直接连接符 269"/>
            <p:cNvCxnSpPr/>
            <p:nvPr/>
          </p:nvCxnSpPr>
          <p:spPr>
            <a:xfrm>
              <a:off x="10553" y="5234"/>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271" name="直接连接符 270"/>
            <p:cNvCxnSpPr/>
            <p:nvPr/>
          </p:nvCxnSpPr>
          <p:spPr>
            <a:xfrm flipV="1">
              <a:off x="10648" y="5250"/>
              <a:ext cx="158" cy="1120"/>
            </a:xfrm>
            <a:prstGeom prst="line">
              <a:avLst/>
            </a:prstGeom>
          </p:spPr>
          <p:style>
            <a:lnRef idx="2">
              <a:schemeClr val="dk1"/>
            </a:lnRef>
            <a:fillRef idx="0">
              <a:schemeClr val="dk1"/>
            </a:fillRef>
            <a:effectRef idx="1">
              <a:schemeClr val="dk1"/>
            </a:effectRef>
            <a:fontRef idx="minor">
              <a:schemeClr val="tx1"/>
            </a:fontRef>
          </p:style>
        </p:cxnSp>
        <p:cxnSp>
          <p:nvCxnSpPr>
            <p:cNvPr id="272" name="直接连接符 271"/>
            <p:cNvCxnSpPr/>
            <p:nvPr/>
          </p:nvCxnSpPr>
          <p:spPr>
            <a:xfrm>
              <a:off x="10790" y="5234"/>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273" name="直接连接符 272"/>
            <p:cNvCxnSpPr/>
            <p:nvPr/>
          </p:nvCxnSpPr>
          <p:spPr>
            <a:xfrm flipV="1">
              <a:off x="10932" y="5250"/>
              <a:ext cx="126" cy="1136"/>
            </a:xfrm>
            <a:prstGeom prst="line">
              <a:avLst/>
            </a:prstGeom>
          </p:spPr>
          <p:style>
            <a:lnRef idx="2">
              <a:schemeClr val="dk1"/>
            </a:lnRef>
            <a:fillRef idx="0">
              <a:schemeClr val="dk1"/>
            </a:fillRef>
            <a:effectRef idx="1">
              <a:schemeClr val="dk1"/>
            </a:effectRef>
            <a:fontRef idx="minor">
              <a:schemeClr val="tx1"/>
            </a:fontRef>
          </p:style>
        </p:cxnSp>
        <p:cxnSp>
          <p:nvCxnSpPr>
            <p:cNvPr id="274" name="直接连接符 273"/>
            <p:cNvCxnSpPr/>
            <p:nvPr/>
          </p:nvCxnSpPr>
          <p:spPr>
            <a:xfrm>
              <a:off x="11058" y="5234"/>
              <a:ext cx="142" cy="1136"/>
            </a:xfrm>
            <a:prstGeom prst="line">
              <a:avLst/>
            </a:prstGeom>
          </p:spPr>
          <p:style>
            <a:lnRef idx="2">
              <a:schemeClr val="dk1"/>
            </a:lnRef>
            <a:fillRef idx="0">
              <a:schemeClr val="dk1"/>
            </a:fillRef>
            <a:effectRef idx="1">
              <a:schemeClr val="dk1"/>
            </a:effectRef>
            <a:fontRef idx="minor">
              <a:schemeClr val="tx1"/>
            </a:fontRef>
          </p:style>
        </p:cxnSp>
        <p:sp>
          <p:nvSpPr>
            <p:cNvPr id="275" name="矩形 274"/>
            <p:cNvSpPr/>
            <p:nvPr/>
          </p:nvSpPr>
          <p:spPr>
            <a:xfrm>
              <a:off x="10553" y="5250"/>
              <a:ext cx="631" cy="112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83" name="直接连接符 282"/>
            <p:cNvCxnSpPr/>
            <p:nvPr/>
          </p:nvCxnSpPr>
          <p:spPr>
            <a:xfrm>
              <a:off x="11905" y="5226"/>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284" name="直接连接符 283"/>
            <p:cNvCxnSpPr/>
            <p:nvPr/>
          </p:nvCxnSpPr>
          <p:spPr>
            <a:xfrm flipV="1">
              <a:off x="12000" y="5242"/>
              <a:ext cx="158" cy="1120"/>
            </a:xfrm>
            <a:prstGeom prst="line">
              <a:avLst/>
            </a:prstGeom>
          </p:spPr>
          <p:style>
            <a:lnRef idx="2">
              <a:schemeClr val="dk1"/>
            </a:lnRef>
            <a:fillRef idx="0">
              <a:schemeClr val="dk1"/>
            </a:fillRef>
            <a:effectRef idx="1">
              <a:schemeClr val="dk1"/>
            </a:effectRef>
            <a:fontRef idx="minor">
              <a:schemeClr val="tx1"/>
            </a:fontRef>
          </p:style>
        </p:cxnSp>
        <p:cxnSp>
          <p:nvCxnSpPr>
            <p:cNvPr id="285" name="直接连接符 284"/>
            <p:cNvCxnSpPr/>
            <p:nvPr/>
          </p:nvCxnSpPr>
          <p:spPr>
            <a:xfrm>
              <a:off x="12142" y="5226"/>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286" name="直接连接符 285"/>
            <p:cNvCxnSpPr/>
            <p:nvPr/>
          </p:nvCxnSpPr>
          <p:spPr>
            <a:xfrm flipV="1">
              <a:off x="12284" y="5242"/>
              <a:ext cx="126" cy="1136"/>
            </a:xfrm>
            <a:prstGeom prst="line">
              <a:avLst/>
            </a:prstGeom>
          </p:spPr>
          <p:style>
            <a:lnRef idx="2">
              <a:schemeClr val="dk1"/>
            </a:lnRef>
            <a:fillRef idx="0">
              <a:schemeClr val="dk1"/>
            </a:fillRef>
            <a:effectRef idx="1">
              <a:schemeClr val="dk1"/>
            </a:effectRef>
            <a:fontRef idx="minor">
              <a:schemeClr val="tx1"/>
            </a:fontRef>
          </p:style>
        </p:cxnSp>
        <p:cxnSp>
          <p:nvCxnSpPr>
            <p:cNvPr id="287" name="直接连接符 286"/>
            <p:cNvCxnSpPr/>
            <p:nvPr/>
          </p:nvCxnSpPr>
          <p:spPr>
            <a:xfrm>
              <a:off x="12410" y="5226"/>
              <a:ext cx="142" cy="1136"/>
            </a:xfrm>
            <a:prstGeom prst="line">
              <a:avLst/>
            </a:prstGeom>
          </p:spPr>
          <p:style>
            <a:lnRef idx="2">
              <a:schemeClr val="dk1"/>
            </a:lnRef>
            <a:fillRef idx="0">
              <a:schemeClr val="dk1"/>
            </a:fillRef>
            <a:effectRef idx="1">
              <a:schemeClr val="dk1"/>
            </a:effectRef>
            <a:fontRef idx="minor">
              <a:schemeClr val="tx1"/>
            </a:fontRef>
          </p:style>
        </p:cxnSp>
        <p:sp>
          <p:nvSpPr>
            <p:cNvPr id="288" name="矩形 287"/>
            <p:cNvSpPr/>
            <p:nvPr/>
          </p:nvSpPr>
          <p:spPr>
            <a:xfrm>
              <a:off x="11905" y="5242"/>
              <a:ext cx="631" cy="112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89" name="直接连接符 288"/>
            <p:cNvCxnSpPr/>
            <p:nvPr/>
          </p:nvCxnSpPr>
          <p:spPr>
            <a:xfrm>
              <a:off x="13235" y="5242"/>
              <a:ext cx="95" cy="1136"/>
            </a:xfrm>
            <a:prstGeom prst="line">
              <a:avLst/>
            </a:prstGeom>
          </p:spPr>
          <p:style>
            <a:lnRef idx="2">
              <a:schemeClr val="dk1"/>
            </a:lnRef>
            <a:fillRef idx="0">
              <a:schemeClr val="dk1"/>
            </a:fillRef>
            <a:effectRef idx="1">
              <a:schemeClr val="dk1"/>
            </a:effectRef>
            <a:fontRef idx="minor">
              <a:schemeClr val="tx1"/>
            </a:fontRef>
          </p:style>
        </p:cxnSp>
        <p:cxnSp>
          <p:nvCxnSpPr>
            <p:cNvPr id="290" name="直接连接符 289"/>
            <p:cNvCxnSpPr/>
            <p:nvPr/>
          </p:nvCxnSpPr>
          <p:spPr>
            <a:xfrm flipV="1">
              <a:off x="13330" y="5258"/>
              <a:ext cx="158" cy="1120"/>
            </a:xfrm>
            <a:prstGeom prst="line">
              <a:avLst/>
            </a:prstGeom>
          </p:spPr>
          <p:style>
            <a:lnRef idx="2">
              <a:schemeClr val="dk1"/>
            </a:lnRef>
            <a:fillRef idx="0">
              <a:schemeClr val="dk1"/>
            </a:fillRef>
            <a:effectRef idx="1">
              <a:schemeClr val="dk1"/>
            </a:effectRef>
            <a:fontRef idx="minor">
              <a:schemeClr val="tx1"/>
            </a:fontRef>
          </p:style>
        </p:cxnSp>
        <p:cxnSp>
          <p:nvCxnSpPr>
            <p:cNvPr id="291" name="直接连接符 290"/>
            <p:cNvCxnSpPr/>
            <p:nvPr/>
          </p:nvCxnSpPr>
          <p:spPr>
            <a:xfrm>
              <a:off x="13472" y="5242"/>
              <a:ext cx="142" cy="1136"/>
            </a:xfrm>
            <a:prstGeom prst="line">
              <a:avLst/>
            </a:prstGeom>
          </p:spPr>
          <p:style>
            <a:lnRef idx="2">
              <a:schemeClr val="dk1"/>
            </a:lnRef>
            <a:fillRef idx="0">
              <a:schemeClr val="dk1"/>
            </a:fillRef>
            <a:effectRef idx="1">
              <a:schemeClr val="dk1"/>
            </a:effectRef>
            <a:fontRef idx="minor">
              <a:schemeClr val="tx1"/>
            </a:fontRef>
          </p:style>
        </p:cxnSp>
        <p:cxnSp>
          <p:nvCxnSpPr>
            <p:cNvPr id="292" name="直接连接符 291"/>
            <p:cNvCxnSpPr/>
            <p:nvPr/>
          </p:nvCxnSpPr>
          <p:spPr>
            <a:xfrm flipV="1">
              <a:off x="13614" y="5258"/>
              <a:ext cx="126" cy="1136"/>
            </a:xfrm>
            <a:prstGeom prst="line">
              <a:avLst/>
            </a:prstGeom>
          </p:spPr>
          <p:style>
            <a:lnRef idx="2">
              <a:schemeClr val="dk1"/>
            </a:lnRef>
            <a:fillRef idx="0">
              <a:schemeClr val="dk1"/>
            </a:fillRef>
            <a:effectRef idx="1">
              <a:schemeClr val="dk1"/>
            </a:effectRef>
            <a:fontRef idx="minor">
              <a:schemeClr val="tx1"/>
            </a:fontRef>
          </p:style>
        </p:cxnSp>
        <p:cxnSp>
          <p:nvCxnSpPr>
            <p:cNvPr id="293" name="直接连接符 292"/>
            <p:cNvCxnSpPr/>
            <p:nvPr/>
          </p:nvCxnSpPr>
          <p:spPr>
            <a:xfrm>
              <a:off x="13740" y="5242"/>
              <a:ext cx="142" cy="1136"/>
            </a:xfrm>
            <a:prstGeom prst="line">
              <a:avLst/>
            </a:prstGeom>
          </p:spPr>
          <p:style>
            <a:lnRef idx="2">
              <a:schemeClr val="dk1"/>
            </a:lnRef>
            <a:fillRef idx="0">
              <a:schemeClr val="dk1"/>
            </a:fillRef>
            <a:effectRef idx="1">
              <a:schemeClr val="dk1"/>
            </a:effectRef>
            <a:fontRef idx="minor">
              <a:schemeClr val="tx1"/>
            </a:fontRef>
          </p:style>
        </p:cxnSp>
        <p:sp>
          <p:nvSpPr>
            <p:cNvPr id="294" name="矩形 293"/>
            <p:cNvSpPr/>
            <p:nvPr/>
          </p:nvSpPr>
          <p:spPr>
            <a:xfrm>
              <a:off x="13235" y="5258"/>
              <a:ext cx="631" cy="1120"/>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cxnSp>
          <p:nvCxnSpPr>
            <p:cNvPr id="295" name="直接连接符 294"/>
            <p:cNvCxnSpPr/>
            <p:nvPr/>
          </p:nvCxnSpPr>
          <p:spPr>
            <a:xfrm flipV="1">
              <a:off x="14576" y="5250"/>
              <a:ext cx="190" cy="1120"/>
            </a:xfrm>
            <a:prstGeom prst="line">
              <a:avLst/>
            </a:prstGeom>
          </p:spPr>
          <p:style>
            <a:lnRef idx="2">
              <a:schemeClr val="dk1"/>
            </a:lnRef>
            <a:fillRef idx="0">
              <a:schemeClr val="dk1"/>
            </a:fillRef>
            <a:effectRef idx="1">
              <a:schemeClr val="dk1"/>
            </a:effectRef>
            <a:fontRef idx="minor">
              <a:schemeClr val="tx1"/>
            </a:fontRef>
          </p:style>
        </p:cxnSp>
        <p:cxnSp>
          <p:nvCxnSpPr>
            <p:cNvPr id="296" name="直接连接符 295"/>
            <p:cNvCxnSpPr/>
            <p:nvPr/>
          </p:nvCxnSpPr>
          <p:spPr>
            <a:xfrm>
              <a:off x="14750" y="5250"/>
              <a:ext cx="110" cy="1120"/>
            </a:xfrm>
            <a:prstGeom prst="line">
              <a:avLst/>
            </a:prstGeom>
          </p:spPr>
          <p:style>
            <a:lnRef idx="2">
              <a:schemeClr val="dk1"/>
            </a:lnRef>
            <a:fillRef idx="0">
              <a:schemeClr val="dk1"/>
            </a:fillRef>
            <a:effectRef idx="1">
              <a:schemeClr val="dk1"/>
            </a:effectRef>
            <a:fontRef idx="minor">
              <a:schemeClr val="tx1"/>
            </a:fontRef>
          </p:style>
        </p:cxnSp>
        <p:cxnSp>
          <p:nvCxnSpPr>
            <p:cNvPr id="297" name="直接连接符 296"/>
            <p:cNvCxnSpPr/>
            <p:nvPr/>
          </p:nvCxnSpPr>
          <p:spPr>
            <a:xfrm flipV="1">
              <a:off x="14845" y="5250"/>
              <a:ext cx="126" cy="1151"/>
            </a:xfrm>
            <a:prstGeom prst="line">
              <a:avLst/>
            </a:prstGeom>
          </p:spPr>
          <p:style>
            <a:lnRef idx="2">
              <a:schemeClr val="dk1"/>
            </a:lnRef>
            <a:fillRef idx="0">
              <a:schemeClr val="dk1"/>
            </a:fillRef>
            <a:effectRef idx="1">
              <a:schemeClr val="dk1"/>
            </a:effectRef>
            <a:fontRef idx="minor">
              <a:schemeClr val="tx1"/>
            </a:fontRef>
          </p:style>
        </p:cxnSp>
        <p:cxnSp>
          <p:nvCxnSpPr>
            <p:cNvPr id="298" name="直接连接符 297"/>
            <p:cNvCxnSpPr/>
            <p:nvPr/>
          </p:nvCxnSpPr>
          <p:spPr>
            <a:xfrm>
              <a:off x="14971" y="5234"/>
              <a:ext cx="79" cy="1136"/>
            </a:xfrm>
            <a:prstGeom prst="line">
              <a:avLst/>
            </a:prstGeom>
          </p:spPr>
          <p:style>
            <a:lnRef idx="2">
              <a:schemeClr val="dk1"/>
            </a:lnRef>
            <a:fillRef idx="0">
              <a:schemeClr val="dk1"/>
            </a:fillRef>
            <a:effectRef idx="1">
              <a:schemeClr val="dk1"/>
            </a:effectRef>
            <a:fontRef idx="minor">
              <a:schemeClr val="tx1"/>
            </a:fontRef>
          </p:style>
        </p:cxnSp>
        <p:cxnSp>
          <p:nvCxnSpPr>
            <p:cNvPr id="299" name="直接连接符 298"/>
            <p:cNvCxnSpPr/>
            <p:nvPr/>
          </p:nvCxnSpPr>
          <p:spPr>
            <a:xfrm flipV="1">
              <a:off x="15050" y="5250"/>
              <a:ext cx="110" cy="1120"/>
            </a:xfrm>
            <a:prstGeom prst="line">
              <a:avLst/>
            </a:prstGeom>
          </p:spPr>
          <p:style>
            <a:lnRef idx="2">
              <a:schemeClr val="dk1"/>
            </a:lnRef>
            <a:fillRef idx="0">
              <a:schemeClr val="dk1"/>
            </a:fillRef>
            <a:effectRef idx="1">
              <a:schemeClr val="dk1"/>
            </a:effectRef>
            <a:fontRef idx="minor">
              <a:schemeClr val="tx1"/>
            </a:fontRef>
          </p:style>
        </p:cxnSp>
        <p:cxnSp>
          <p:nvCxnSpPr>
            <p:cNvPr id="300" name="直接连接符 299"/>
            <p:cNvCxnSpPr/>
            <p:nvPr/>
          </p:nvCxnSpPr>
          <p:spPr>
            <a:xfrm>
              <a:off x="15160" y="5250"/>
              <a:ext cx="95" cy="1104"/>
            </a:xfrm>
            <a:prstGeom prst="line">
              <a:avLst/>
            </a:prstGeom>
          </p:spPr>
          <p:style>
            <a:lnRef idx="2">
              <a:schemeClr val="dk1"/>
            </a:lnRef>
            <a:fillRef idx="0">
              <a:schemeClr val="dk1"/>
            </a:fillRef>
            <a:effectRef idx="1">
              <a:schemeClr val="dk1"/>
            </a:effectRef>
            <a:fontRef idx="minor">
              <a:schemeClr val="tx1"/>
            </a:fontRef>
          </p:style>
        </p:cxnSp>
        <p:sp>
          <p:nvSpPr>
            <p:cNvPr id="301" name="矩形 300"/>
            <p:cNvSpPr/>
            <p:nvPr/>
          </p:nvSpPr>
          <p:spPr>
            <a:xfrm>
              <a:off x="14592" y="5234"/>
              <a:ext cx="663" cy="1136"/>
            </a:xfrm>
            <a:prstGeom prst="rect">
              <a:avLst/>
            </a:prstGeom>
            <a:noFill/>
          </p:spPr>
          <p:style>
            <a:lnRef idx="2">
              <a:schemeClr val="dk1"/>
            </a:lnRef>
            <a:fillRef idx="1">
              <a:schemeClr val="lt1"/>
            </a:fillRef>
            <a:effectRef idx="0">
              <a:schemeClr val="dk1"/>
            </a:effectRef>
            <a:fontRef idx="minor">
              <a:schemeClr val="dk1"/>
            </a:fontRef>
          </p:style>
          <p:txBody>
            <a:bodyPr rtlCol="0" anchor="ctr"/>
            <a:lstStyle/>
            <a:p>
              <a:pPr algn="ctr" fontAlgn="base"/>
              <a:endParaRPr lang="zh-CN" altLang="en-US" sz="1350" strike="noStrike" noProof="1"/>
            </a:p>
          </p:txBody>
        </p:sp>
        <p:sp>
          <p:nvSpPr>
            <p:cNvPr id="7361" name="文本框 301"/>
            <p:cNvSpPr txBox="1"/>
            <p:nvPr/>
          </p:nvSpPr>
          <p:spPr>
            <a:xfrm>
              <a:off x="2776" y="2370"/>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(a)</a:t>
              </a:r>
              <a:endParaRPr lang="en-US" altLang="zh-CN" sz="1350">
                <a:latin typeface="Garamond" panose="02020404030301010803" pitchFamily="18" charset="0"/>
              </a:endParaRPr>
            </a:p>
          </p:txBody>
        </p:sp>
        <p:sp>
          <p:nvSpPr>
            <p:cNvPr id="7362" name="文本框 302"/>
            <p:cNvSpPr txBox="1"/>
            <p:nvPr/>
          </p:nvSpPr>
          <p:spPr>
            <a:xfrm>
              <a:off x="2776" y="3972"/>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(b)</a:t>
              </a:r>
              <a:endParaRPr lang="en-US" altLang="zh-CN" sz="1350">
                <a:latin typeface="Garamond" panose="02020404030301010803" pitchFamily="18" charset="0"/>
              </a:endParaRPr>
            </a:p>
          </p:txBody>
        </p:sp>
        <p:sp>
          <p:nvSpPr>
            <p:cNvPr id="7363" name="文本框 303"/>
            <p:cNvSpPr txBox="1"/>
            <p:nvPr/>
          </p:nvSpPr>
          <p:spPr>
            <a:xfrm>
              <a:off x="2776" y="5504"/>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(c)</a:t>
              </a:r>
              <a:endParaRPr lang="en-US" altLang="zh-CN" sz="1350">
                <a:latin typeface="Garamond" panose="02020404030301010803" pitchFamily="18" charset="0"/>
              </a:endParaRPr>
            </a:p>
          </p:txBody>
        </p:sp>
        <p:sp>
          <p:nvSpPr>
            <p:cNvPr id="7364" name="文本框 304"/>
            <p:cNvSpPr txBox="1"/>
            <p:nvPr/>
          </p:nvSpPr>
          <p:spPr>
            <a:xfrm>
              <a:off x="2776" y="6933"/>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(d)</a:t>
              </a:r>
              <a:endParaRPr lang="en-US" altLang="zh-CN" sz="1350">
                <a:latin typeface="Garamond" panose="02020404030301010803" pitchFamily="18" charset="0"/>
              </a:endParaRPr>
            </a:p>
          </p:txBody>
        </p:sp>
        <p:sp>
          <p:nvSpPr>
            <p:cNvPr id="7365" name="文本框 305"/>
            <p:cNvSpPr txBox="1"/>
            <p:nvPr/>
          </p:nvSpPr>
          <p:spPr>
            <a:xfrm>
              <a:off x="2776" y="8574"/>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(e)</a:t>
              </a:r>
              <a:endParaRPr lang="en-US" altLang="zh-CN" sz="1350">
                <a:latin typeface="Garamond" panose="02020404030301010803" pitchFamily="18" charset="0"/>
              </a:endParaRPr>
            </a:p>
          </p:txBody>
        </p:sp>
        <p:sp>
          <p:nvSpPr>
            <p:cNvPr id="7366" name="文本框 306"/>
            <p:cNvSpPr txBox="1"/>
            <p:nvPr/>
          </p:nvSpPr>
          <p:spPr>
            <a:xfrm>
              <a:off x="2776" y="9950"/>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(f)</a:t>
              </a:r>
              <a:endParaRPr lang="en-US" altLang="zh-CN" sz="1350">
                <a:latin typeface="Garamond" panose="02020404030301010803" pitchFamily="18" charset="0"/>
              </a:endParaRPr>
            </a:p>
          </p:txBody>
        </p:sp>
        <p:sp>
          <p:nvSpPr>
            <p:cNvPr id="7367" name="文本框 307"/>
            <p:cNvSpPr txBox="1"/>
            <p:nvPr/>
          </p:nvSpPr>
          <p:spPr>
            <a:xfrm>
              <a:off x="9616" y="2462"/>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(a')</a:t>
              </a:r>
              <a:endParaRPr lang="en-US" altLang="zh-CN" sz="1350">
                <a:latin typeface="Garamond" panose="02020404030301010803" pitchFamily="18" charset="0"/>
              </a:endParaRPr>
            </a:p>
          </p:txBody>
        </p:sp>
        <p:sp>
          <p:nvSpPr>
            <p:cNvPr id="7368" name="文本框 308"/>
            <p:cNvSpPr txBox="1"/>
            <p:nvPr/>
          </p:nvSpPr>
          <p:spPr>
            <a:xfrm>
              <a:off x="9616" y="4064"/>
              <a:ext cx="773" cy="1648"/>
            </a:xfrm>
            <a:prstGeom prst="rect">
              <a:avLst/>
            </a:prstGeom>
            <a:noFill/>
            <a:ln w="9525">
              <a:noFill/>
            </a:ln>
          </p:spPr>
          <p:txBody>
            <a:bodyPr wrap="square" anchor="t">
              <a:spAutoFit/>
            </a:bodyPr>
            <a:lstStyle/>
            <a:p>
              <a:r>
                <a:rPr lang="en-US" altLang="zh-CN" sz="1350">
                  <a:latin typeface="Garamond" panose="02020404030301010803" pitchFamily="18" charset="0"/>
                </a:rPr>
                <a:t>(b')</a:t>
              </a:r>
              <a:endParaRPr lang="en-US" altLang="zh-CN" sz="1350">
                <a:latin typeface="Garamond" panose="02020404030301010803" pitchFamily="18" charset="0"/>
              </a:endParaRPr>
            </a:p>
          </p:txBody>
        </p:sp>
        <p:sp>
          <p:nvSpPr>
            <p:cNvPr id="7369" name="文本框 309"/>
            <p:cNvSpPr txBox="1"/>
            <p:nvPr/>
          </p:nvSpPr>
          <p:spPr>
            <a:xfrm>
              <a:off x="9616" y="5596"/>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(c')</a:t>
              </a:r>
              <a:endParaRPr lang="en-US" altLang="zh-CN" sz="1350">
                <a:latin typeface="Garamond" panose="02020404030301010803" pitchFamily="18" charset="0"/>
              </a:endParaRPr>
            </a:p>
          </p:txBody>
        </p:sp>
        <p:sp>
          <p:nvSpPr>
            <p:cNvPr id="7370" name="文本框 310"/>
            <p:cNvSpPr txBox="1"/>
            <p:nvPr/>
          </p:nvSpPr>
          <p:spPr>
            <a:xfrm>
              <a:off x="9616" y="7025"/>
              <a:ext cx="773" cy="1648"/>
            </a:xfrm>
            <a:prstGeom prst="rect">
              <a:avLst/>
            </a:prstGeom>
            <a:noFill/>
            <a:ln w="9525">
              <a:noFill/>
            </a:ln>
          </p:spPr>
          <p:txBody>
            <a:bodyPr wrap="square" anchor="t">
              <a:spAutoFit/>
            </a:bodyPr>
            <a:lstStyle/>
            <a:p>
              <a:r>
                <a:rPr lang="en-US" altLang="zh-CN" sz="1350">
                  <a:latin typeface="Garamond" panose="02020404030301010803" pitchFamily="18" charset="0"/>
                </a:rPr>
                <a:t>(d')</a:t>
              </a:r>
              <a:endParaRPr lang="en-US" altLang="zh-CN" sz="1350">
                <a:latin typeface="Garamond" panose="02020404030301010803" pitchFamily="18" charset="0"/>
              </a:endParaRPr>
            </a:p>
          </p:txBody>
        </p:sp>
        <p:sp>
          <p:nvSpPr>
            <p:cNvPr id="7371" name="文本框 311"/>
            <p:cNvSpPr txBox="1"/>
            <p:nvPr/>
          </p:nvSpPr>
          <p:spPr>
            <a:xfrm>
              <a:off x="9616" y="8666"/>
              <a:ext cx="773" cy="972"/>
            </a:xfrm>
            <a:prstGeom prst="rect">
              <a:avLst/>
            </a:prstGeom>
            <a:noFill/>
            <a:ln w="9525">
              <a:noFill/>
            </a:ln>
          </p:spPr>
          <p:txBody>
            <a:bodyPr wrap="square" anchor="t">
              <a:spAutoFit/>
            </a:bodyPr>
            <a:lstStyle/>
            <a:p>
              <a:r>
                <a:rPr lang="en-US" altLang="zh-CN" sz="1350">
                  <a:latin typeface="Garamond" panose="02020404030301010803" pitchFamily="18" charset="0"/>
                </a:rPr>
                <a:t>(e')</a:t>
              </a:r>
              <a:endParaRPr lang="en-US" altLang="zh-CN" sz="1350">
                <a:latin typeface="Garamond" panose="02020404030301010803" pitchFamily="18" charset="0"/>
              </a:endParaRPr>
            </a:p>
          </p:txBody>
        </p:sp>
      </p:grpSp>
      <p:sp>
        <p:nvSpPr>
          <p:cNvPr id="7169" name="Text Box 6"/>
          <p:cNvSpPr txBox="1"/>
          <p:nvPr/>
        </p:nvSpPr>
        <p:spPr>
          <a:xfrm>
            <a:off x="653415" y="3665220"/>
            <a:ext cx="7279640" cy="1014730"/>
          </a:xfrm>
          <a:prstGeom prst="rect">
            <a:avLst/>
          </a:prstGeom>
          <a:noFill/>
          <a:ln w="9525">
            <a:noFill/>
          </a:ln>
        </p:spPr>
        <p:txBody>
          <a:bodyPr wrap="square" anchor="t">
            <a:spAutoFit/>
          </a:bodyPr>
          <a:lstStyle/>
          <a:p>
            <a:pPr algn="ctr"/>
            <a:r>
              <a:rPr lang="en-US" altLang="zh-CN" sz="1350" b="1" dirty="0">
                <a:latin typeface="楷体_GB2312" pitchFamily="49" charset="-122"/>
                <a:ea typeface="楷体_GB2312" pitchFamily="49" charset="-122"/>
              </a:rPr>
              <a:t>  </a:t>
            </a:r>
            <a:r>
              <a:rPr lang="zh-CN" altLang="en-US" sz="1500" dirty="0">
                <a:latin typeface="楷体" panose="02010609060101010101" pitchFamily="49" charset="-122"/>
                <a:ea typeface="楷体" panose="02010609060101010101" pitchFamily="49" charset="-122"/>
              </a:rPr>
              <a:t>相差动高频保护动作原理的说明</a:t>
            </a:r>
            <a:endParaRPr lang="zh-CN" altLang="en-US" sz="1500" dirty="0">
              <a:latin typeface="楷体" panose="02010609060101010101" pitchFamily="49" charset="-122"/>
              <a:ea typeface="楷体" panose="02010609060101010101" pitchFamily="49" charset="-122"/>
            </a:endParaRPr>
          </a:p>
          <a:p>
            <a:r>
              <a:rPr lang="en-US" altLang="zh-CN" sz="1500" dirty="0">
                <a:latin typeface="楷体" panose="02010609060101010101" pitchFamily="49" charset="-122"/>
                <a:ea typeface="楷体" panose="02010609060101010101" pitchFamily="49" charset="-122"/>
              </a:rPr>
              <a:t>(a)</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(a′)A</a:t>
            </a:r>
            <a:r>
              <a:rPr lang="zh-CN" altLang="en-US" sz="1500" dirty="0">
                <a:latin typeface="楷体" panose="02010609060101010101" pitchFamily="49" charset="-122"/>
                <a:ea typeface="楷体" panose="02010609060101010101" pitchFamily="49" charset="-122"/>
              </a:rPr>
              <a:t>端滤过器的输出电流</a:t>
            </a:r>
            <a:r>
              <a:rPr lang="en-US" altLang="zh-CN" sz="1500" dirty="0">
                <a:latin typeface="楷体" panose="02010609060101010101" pitchFamily="49" charset="-122"/>
                <a:ea typeface="楷体" panose="02010609060101010101" pitchFamily="49" charset="-122"/>
              </a:rPr>
              <a:t>I</a:t>
            </a:r>
            <a:r>
              <a:rPr lang="en-US" altLang="zh-CN" sz="1500" baseline="-25000" dirty="0">
                <a:latin typeface="楷体" panose="02010609060101010101" pitchFamily="49" charset="-122"/>
                <a:ea typeface="楷体" panose="02010609060101010101" pitchFamily="49" charset="-122"/>
              </a:rPr>
              <a:t>A     </a:t>
            </a:r>
            <a:r>
              <a:rPr lang="en-US" altLang="zh-CN" sz="1500" dirty="0">
                <a:latin typeface="楷体" panose="02010609060101010101" pitchFamily="49" charset="-122"/>
                <a:ea typeface="楷体" panose="02010609060101010101" pitchFamily="49" charset="-122"/>
              </a:rPr>
              <a:t>(b)</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(b′)B</a:t>
            </a:r>
            <a:r>
              <a:rPr lang="zh-CN" altLang="en-US" sz="1500" dirty="0">
                <a:latin typeface="楷体" panose="02010609060101010101" pitchFamily="49" charset="-122"/>
                <a:ea typeface="楷体" panose="02010609060101010101" pitchFamily="49" charset="-122"/>
              </a:rPr>
              <a:t>端滤过器的输出电流</a:t>
            </a:r>
            <a:r>
              <a:rPr lang="en-US" altLang="zh-CN" sz="1500" dirty="0">
                <a:latin typeface="楷体" panose="02010609060101010101" pitchFamily="49" charset="-122"/>
                <a:ea typeface="楷体" panose="02010609060101010101" pitchFamily="49" charset="-122"/>
              </a:rPr>
              <a:t>……</a:t>
            </a:r>
            <a:endParaRPr lang="en-US" altLang="zh-CN" sz="1500" dirty="0">
              <a:latin typeface="楷体" panose="02010609060101010101" pitchFamily="49" charset="-122"/>
              <a:ea typeface="楷体" panose="02010609060101010101" pitchFamily="49" charset="-122"/>
            </a:endParaRPr>
          </a:p>
          <a:p>
            <a:r>
              <a:rPr lang="en-US" altLang="zh-CN" sz="1500" dirty="0">
                <a:latin typeface="楷体" panose="02010609060101010101" pitchFamily="49" charset="-122"/>
                <a:ea typeface="楷体" panose="02010609060101010101" pitchFamily="49" charset="-122"/>
              </a:rPr>
              <a:t>(c)</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(c′)</a:t>
            </a:r>
            <a:r>
              <a:rPr lang="zh-CN" altLang="en-US" sz="1500" dirty="0">
                <a:latin typeface="楷体" panose="02010609060101010101" pitchFamily="49" charset="-122"/>
                <a:ea typeface="楷体" panose="02010609060101010101" pitchFamily="49" charset="-122"/>
              </a:rPr>
              <a:t>由“操作发出的高频信号”</a:t>
            </a:r>
            <a:r>
              <a:rPr lang="en-US" altLang="zh-CN" sz="1500" dirty="0">
                <a:latin typeface="楷体" panose="02010609060101010101" pitchFamily="49" charset="-122"/>
                <a:ea typeface="楷体" panose="02010609060101010101" pitchFamily="49" charset="-122"/>
              </a:rPr>
              <a:t>(d)</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(d′)</a:t>
            </a:r>
            <a:r>
              <a:rPr lang="zh-CN" altLang="en-US" sz="1500" dirty="0">
                <a:latin typeface="楷体" panose="02010609060101010101" pitchFamily="49" charset="-122"/>
                <a:ea typeface="楷体" panose="02010609060101010101" pitchFamily="49" charset="-122"/>
              </a:rPr>
              <a:t>由“操作发出的高频信信号”</a:t>
            </a:r>
            <a:endParaRPr lang="zh-CN" altLang="en-US" sz="1500" dirty="0">
              <a:latin typeface="楷体" panose="02010609060101010101" pitchFamily="49" charset="-122"/>
              <a:ea typeface="楷体" panose="02010609060101010101" pitchFamily="49" charset="-122"/>
            </a:endParaRPr>
          </a:p>
          <a:p>
            <a:r>
              <a:rPr lang="en-US" altLang="zh-CN" sz="1500" dirty="0">
                <a:latin typeface="楷体" panose="02010609060101010101" pitchFamily="49" charset="-122"/>
                <a:ea typeface="楷体" panose="02010609060101010101" pitchFamily="49" charset="-122"/>
              </a:rPr>
              <a:t>(e)</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(e′)</a:t>
            </a:r>
            <a:r>
              <a:rPr lang="zh-CN" altLang="en-US" sz="1500" dirty="0">
                <a:latin typeface="楷体" panose="02010609060101010101" pitchFamily="49" charset="-122"/>
                <a:ea typeface="楷体" panose="02010609060101010101" pitchFamily="49" charset="-122"/>
              </a:rPr>
              <a:t>收信机所接收的信号　　　 </a:t>
            </a:r>
            <a:r>
              <a:rPr lang="en-US" altLang="zh-CN" sz="1500" dirty="0">
                <a:latin typeface="楷体" panose="02010609060101010101" pitchFamily="49" charset="-122"/>
                <a:ea typeface="楷体" panose="02010609060101010101" pitchFamily="49" charset="-122"/>
              </a:rPr>
              <a:t>(f)</a:t>
            </a:r>
            <a:r>
              <a:rPr lang="zh-CN" altLang="en-US" sz="1500" dirty="0">
                <a:latin typeface="楷体" panose="02010609060101010101" pitchFamily="49" charset="-122"/>
                <a:ea typeface="楷体" panose="02010609060101010101" pitchFamily="49" charset="-122"/>
              </a:rPr>
              <a:t>，</a:t>
            </a:r>
            <a:r>
              <a:rPr lang="en-US" altLang="zh-CN" sz="1500" dirty="0">
                <a:latin typeface="楷体" panose="02010609060101010101" pitchFamily="49" charset="-122"/>
                <a:ea typeface="楷体" panose="02010609060101010101" pitchFamily="49" charset="-122"/>
              </a:rPr>
              <a:t>(f′)</a:t>
            </a:r>
            <a:r>
              <a:rPr lang="zh-CN" altLang="en-US" sz="1500" dirty="0">
                <a:latin typeface="楷体" panose="02010609060101010101" pitchFamily="49" charset="-122"/>
                <a:ea typeface="楷体" panose="02010609060101010101" pitchFamily="49" charset="-122"/>
              </a:rPr>
              <a:t>收信机的输出信号</a:t>
            </a:r>
            <a:endParaRPr lang="zh-CN" altLang="en-US" sz="1500" dirty="0">
              <a:latin typeface="楷体" panose="02010609060101010101" pitchFamily="49" charset="-122"/>
              <a:ea typeface="楷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3" name="标题 22"/>
          <p:cNvSpPr txBox="1"/>
          <p:nvPr/>
        </p:nvSpPr>
        <p:spPr>
          <a:xfrm>
            <a:off x="359807" y="141446"/>
            <a:ext cx="3352800" cy="431959"/>
          </a:xfrm>
          <a:prstGeom prst="rect">
            <a:avLst/>
          </a:prstGeom>
        </p:spPr>
        <p:txBody>
          <a:bodyPr>
            <a:noAutofit/>
          </a:bodyPr>
          <a:lstStyle/>
          <a:p>
            <a:pPr>
              <a:spcBef>
                <a:spcPct val="0"/>
              </a:spcBef>
              <a:defRPr/>
            </a:pPr>
            <a:r>
              <a:rPr lang="zh-CN" altLang="en-US" sz="2100" b="1" dirty="0">
                <a:solidFill>
                  <a:schemeClr val="tx2"/>
                </a:solidFill>
                <a:latin typeface="楷体" panose="02010609060101010101" pitchFamily="49" charset="-122"/>
                <a:ea typeface="楷体" panose="02010609060101010101" pitchFamily="49" charset="-122"/>
                <a:cs typeface="+mj-cs"/>
              </a:rPr>
              <a:t>相差高频保护的构成</a:t>
            </a:r>
            <a:endParaRPr lang="zh-CN" altLang="en-US" sz="2100" b="1" dirty="0">
              <a:solidFill>
                <a:schemeClr val="tx2"/>
              </a:solidFill>
              <a:latin typeface="楷体" panose="02010609060101010101" pitchFamily="49" charset="-122"/>
              <a:ea typeface="楷体" panose="02010609060101010101" pitchFamily="49" charset="-122"/>
              <a:cs typeface="+mj-cs"/>
            </a:endParaRPr>
          </a:p>
        </p:txBody>
      </p:sp>
      <p:sp>
        <p:nvSpPr>
          <p:cNvPr id="2" name="文本框 1"/>
          <p:cNvSpPr txBox="1"/>
          <p:nvPr/>
        </p:nvSpPr>
        <p:spPr>
          <a:xfrm>
            <a:off x="359807" y="2124075"/>
            <a:ext cx="8309610" cy="368300"/>
          </a:xfrm>
          <a:prstGeom prst="rect">
            <a:avLst/>
          </a:prstGeom>
          <a:noFill/>
        </p:spPr>
        <p:txBody>
          <a:bodyPr wrap="square" rtlCol="0">
            <a:spAutoFit/>
          </a:bodyPr>
          <a:lstStyle/>
          <a:p>
            <a:r>
              <a:rPr lang="en-US" altLang="zh-CN"/>
              <a:t>       </a:t>
            </a:r>
            <a:endParaRPr lang="zh-CN" altLang="en-US"/>
          </a:p>
        </p:txBody>
      </p:sp>
      <p:sp>
        <p:nvSpPr>
          <p:cNvPr id="8194" name="Text Box 5"/>
          <p:cNvSpPr txBox="1"/>
          <p:nvPr/>
        </p:nvSpPr>
        <p:spPr>
          <a:xfrm>
            <a:off x="319564" y="728901"/>
            <a:ext cx="6263878" cy="3707765"/>
          </a:xfrm>
          <a:prstGeom prst="rect">
            <a:avLst/>
          </a:prstGeom>
          <a:noFill/>
          <a:ln w="9525">
            <a:noFill/>
          </a:ln>
        </p:spPr>
        <p:txBody>
          <a:bodyPr wrap="square" anchor="t">
            <a:spAutoFit/>
          </a:bodyPr>
          <a:lstStyle/>
          <a:p>
            <a:pPr eaLnBrk="0" hangingPunct="0">
              <a:lnSpc>
                <a:spcPct val="130000"/>
              </a:lnSpc>
              <a:spcBef>
                <a:spcPct val="20000"/>
              </a:spcBef>
              <a:buClr>
                <a:schemeClr val="hlink"/>
              </a:buClr>
            </a:pPr>
            <a:r>
              <a:rPr lang="en-US" altLang="zh-CN" sz="2100" dirty="0">
                <a:latin typeface="楷体" panose="02010609060101010101" pitchFamily="49" charset="-122"/>
                <a:ea typeface="楷体" panose="02010609060101010101" pitchFamily="49" charset="-122"/>
                <a:sym typeface="+mn-ea"/>
              </a:rPr>
              <a:t>1</a:t>
            </a:r>
            <a:r>
              <a:rPr lang="zh-CN" altLang="en-US" sz="2100" dirty="0">
                <a:latin typeface="楷体" panose="02010609060101010101" pitchFamily="49" charset="-122"/>
                <a:ea typeface="楷体" panose="02010609060101010101" pitchFamily="49" charset="-122"/>
                <a:sym typeface="+mn-ea"/>
              </a:rPr>
              <a:t>、高频收、发信机</a:t>
            </a:r>
            <a:endParaRPr lang="zh-CN" altLang="en-US" sz="2100" dirty="0">
              <a:latin typeface="楷体" panose="02010609060101010101" pitchFamily="49" charset="-122"/>
              <a:ea typeface="楷体" panose="02010609060101010101" pitchFamily="49" charset="-122"/>
              <a:sym typeface="+mn-ea"/>
            </a:endParaRPr>
          </a:p>
          <a:p>
            <a:pPr eaLnBrk="0" hangingPunct="0">
              <a:lnSpc>
                <a:spcPct val="130000"/>
              </a:lnSpc>
              <a:spcBef>
                <a:spcPct val="20000"/>
              </a:spcBef>
              <a:buClr>
                <a:schemeClr val="hlink"/>
              </a:buClr>
            </a:pPr>
            <a:r>
              <a:rPr lang="en-US" altLang="zh-CN" sz="2100" dirty="0">
                <a:latin typeface="楷体" panose="02010609060101010101" pitchFamily="49" charset="-122"/>
                <a:ea typeface="楷体" panose="02010609060101010101" pitchFamily="49" charset="-122"/>
              </a:rPr>
              <a:t>2</a:t>
            </a:r>
            <a:r>
              <a:rPr lang="zh-CN" altLang="en-US" sz="2100" dirty="0">
                <a:latin typeface="楷体" panose="02010609060101010101" pitchFamily="49" charset="-122"/>
                <a:ea typeface="楷体" panose="02010609060101010101" pitchFamily="49" charset="-122"/>
              </a:rPr>
              <a:t>、起动元件</a:t>
            </a:r>
            <a:endParaRPr lang="zh-CN" altLang="en-US" sz="2100" dirty="0">
              <a:latin typeface="楷体" panose="02010609060101010101" pitchFamily="49" charset="-122"/>
              <a:ea typeface="楷体" panose="02010609060101010101" pitchFamily="49" charset="-122"/>
            </a:endParaRPr>
          </a:p>
          <a:p>
            <a:pPr eaLnBrk="0" hangingPunct="0">
              <a:lnSpc>
                <a:spcPct val="130000"/>
              </a:lnSpc>
              <a:spcBef>
                <a:spcPct val="20000"/>
              </a:spcBef>
              <a:buClr>
                <a:schemeClr val="hlink"/>
              </a:buClr>
            </a:pPr>
            <a:r>
              <a:rPr lang="zh-CN" altLang="en-US" sz="2100" dirty="0">
                <a:latin typeface="楷体" panose="02010609060101010101" pitchFamily="49" charset="-122"/>
                <a:ea typeface="楷体" panose="02010609060101010101" pitchFamily="49" charset="-122"/>
              </a:rPr>
              <a:t>①作用：起动发信机，起动比相回路</a:t>
            </a:r>
            <a:endParaRPr lang="zh-CN" altLang="en-US" sz="2100" dirty="0">
              <a:latin typeface="楷体" panose="02010609060101010101" pitchFamily="49" charset="-122"/>
              <a:ea typeface="楷体" panose="02010609060101010101" pitchFamily="49" charset="-122"/>
            </a:endParaRPr>
          </a:p>
          <a:p>
            <a:pPr eaLnBrk="0" hangingPunct="0">
              <a:lnSpc>
                <a:spcPct val="130000"/>
              </a:lnSpc>
              <a:spcBef>
                <a:spcPct val="20000"/>
              </a:spcBef>
              <a:buClr>
                <a:schemeClr val="hlink"/>
              </a:buClr>
            </a:pPr>
            <a:r>
              <a:rPr lang="zh-CN" altLang="en-US" sz="2100" dirty="0">
                <a:latin typeface="楷体" panose="02010609060101010101" pitchFamily="49" charset="-122"/>
                <a:ea typeface="楷体" panose="02010609060101010101" pitchFamily="49" charset="-122"/>
              </a:rPr>
              <a:t>②要求：在区内外故障时，起动发信机和比相回路，不要求判断故障的方向和位置</a:t>
            </a:r>
            <a:endParaRPr lang="zh-CN" altLang="en-US" sz="2100" dirty="0">
              <a:latin typeface="楷体" panose="02010609060101010101" pitchFamily="49" charset="-122"/>
              <a:ea typeface="楷体" panose="02010609060101010101" pitchFamily="49" charset="-122"/>
            </a:endParaRPr>
          </a:p>
          <a:p>
            <a:pPr eaLnBrk="0" hangingPunct="0">
              <a:lnSpc>
                <a:spcPct val="130000"/>
              </a:lnSpc>
              <a:spcBef>
                <a:spcPct val="20000"/>
              </a:spcBef>
              <a:buClr>
                <a:schemeClr val="hlink"/>
              </a:buClr>
            </a:pPr>
            <a:r>
              <a:rPr lang="zh-CN" altLang="en-US" sz="2100" dirty="0">
                <a:latin typeface="楷体" panose="02010609060101010101" pitchFamily="49" charset="-122"/>
                <a:ea typeface="楷体" panose="02010609060101010101" pitchFamily="49" charset="-122"/>
              </a:rPr>
              <a:t>③选择：通常用两个灵敏度不同的过电流继电器作为起动元件，低定值起动发信机，高定值起动比相回路</a:t>
            </a:r>
            <a:endParaRPr lang="zh-CN" altLang="en-US" sz="2100" dirty="0">
              <a:latin typeface="楷体" panose="02010609060101010101" pitchFamily="49" charset="-122"/>
              <a:ea typeface="楷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pic>
        <p:nvPicPr>
          <p:cNvPr id="9217" name="Picture 6" descr="3-20"/>
          <p:cNvPicPr>
            <a:picLocks noChangeAspect="1"/>
          </p:cNvPicPr>
          <p:nvPr/>
        </p:nvPicPr>
        <p:blipFill>
          <a:blip r:embed="rId1"/>
          <a:stretch>
            <a:fillRect/>
          </a:stretch>
        </p:blipFill>
        <p:spPr>
          <a:xfrm>
            <a:off x="1146096" y="807244"/>
            <a:ext cx="5670947" cy="1135856"/>
          </a:xfrm>
          <a:prstGeom prst="rect">
            <a:avLst/>
          </a:prstGeom>
          <a:noFill/>
          <a:ln w="9525">
            <a:noFill/>
          </a:ln>
        </p:spPr>
      </p:pic>
      <p:sp>
        <p:nvSpPr>
          <p:cNvPr id="9218" name="Text Box 9"/>
          <p:cNvSpPr txBox="1"/>
          <p:nvPr/>
        </p:nvSpPr>
        <p:spPr>
          <a:xfrm>
            <a:off x="718662" y="1984296"/>
            <a:ext cx="6155531" cy="321945"/>
          </a:xfrm>
          <a:prstGeom prst="rect">
            <a:avLst/>
          </a:prstGeom>
          <a:noFill/>
          <a:ln w="9525">
            <a:noFill/>
          </a:ln>
        </p:spPr>
        <p:txBody>
          <a:bodyPr anchor="t">
            <a:spAutoFit/>
          </a:bodyPr>
          <a:lstStyle/>
          <a:p>
            <a:pPr algn="ctr">
              <a:spcBef>
                <a:spcPct val="50000"/>
              </a:spcBef>
            </a:pPr>
            <a:r>
              <a:rPr lang="zh-CN" altLang="en-US" sz="1500" dirty="0">
                <a:latin typeface="楷体" panose="02010609060101010101" pitchFamily="49" charset="-122"/>
                <a:ea typeface="楷体" panose="02010609060101010101" pitchFamily="49" charset="-122"/>
              </a:rPr>
              <a:t>晶体管式高频相差动保护比相部分原理图</a:t>
            </a:r>
            <a:endParaRPr lang="zh-CN" altLang="en-US" sz="1500" dirty="0">
              <a:latin typeface="楷体" panose="02010609060101010101" pitchFamily="49" charset="-122"/>
              <a:ea typeface="楷体" panose="02010609060101010101" pitchFamily="49" charset="-122"/>
            </a:endParaRPr>
          </a:p>
        </p:txBody>
      </p:sp>
      <p:sp>
        <p:nvSpPr>
          <p:cNvPr id="9219" name="Rectangle 4"/>
          <p:cNvSpPr/>
          <p:nvPr/>
        </p:nvSpPr>
        <p:spPr>
          <a:xfrm>
            <a:off x="467439" y="2518172"/>
            <a:ext cx="1649730" cy="414020"/>
          </a:xfrm>
          <a:prstGeom prst="rect">
            <a:avLst/>
          </a:prstGeom>
          <a:noFill/>
          <a:ln w="9525">
            <a:noFill/>
          </a:ln>
        </p:spPr>
        <p:txBody>
          <a:bodyPr wrap="none" anchor="t">
            <a:spAutoFit/>
          </a:bodyPr>
          <a:lstStyle/>
          <a:p>
            <a:pPr eaLnBrk="0" hangingPunct="0">
              <a:spcBef>
                <a:spcPct val="20000"/>
              </a:spcBef>
              <a:buClr>
                <a:schemeClr val="hlink"/>
              </a:buClr>
            </a:pPr>
            <a:r>
              <a:rPr lang="en-US" altLang="zh-CN" sz="2100" dirty="0">
                <a:latin typeface="楷体" panose="02010609060101010101" pitchFamily="49" charset="-122"/>
                <a:ea typeface="楷体" panose="02010609060101010101" pitchFamily="49" charset="-122"/>
              </a:rPr>
              <a:t>3</a:t>
            </a:r>
            <a:r>
              <a:rPr lang="zh-CN" altLang="en-US" sz="2100" dirty="0">
                <a:latin typeface="楷体" panose="02010609060101010101" pitchFamily="49" charset="-122"/>
                <a:ea typeface="楷体" panose="02010609060101010101" pitchFamily="49" charset="-122"/>
              </a:rPr>
              <a:t>、操作元件</a:t>
            </a:r>
            <a:endParaRPr lang="zh-CN" altLang="en-US" sz="2100" dirty="0">
              <a:latin typeface="楷体" panose="02010609060101010101" pitchFamily="49" charset="-122"/>
              <a:ea typeface="楷体" panose="02010609060101010101" pitchFamily="49" charset="-122"/>
            </a:endParaRPr>
          </a:p>
        </p:txBody>
      </p:sp>
      <p:sp>
        <p:nvSpPr>
          <p:cNvPr id="9220" name="文本框 43014"/>
          <p:cNvSpPr txBox="1"/>
          <p:nvPr/>
        </p:nvSpPr>
        <p:spPr>
          <a:xfrm>
            <a:off x="404574" y="3039904"/>
            <a:ext cx="7680484" cy="1351280"/>
          </a:xfrm>
          <a:prstGeom prst="rect">
            <a:avLst/>
          </a:prstGeom>
          <a:noFill/>
          <a:ln w="9525">
            <a:noFill/>
          </a:ln>
        </p:spPr>
        <p:txBody>
          <a:bodyPr wrap="square" anchor="t">
            <a:spAutoFit/>
          </a:bodyPr>
          <a:lstStyle/>
          <a:p>
            <a:pPr>
              <a:lnSpc>
                <a:spcPct val="130000"/>
              </a:lnSpc>
              <a:buClr>
                <a:schemeClr val="accent1"/>
              </a:buClr>
              <a:buSzPct val="65000"/>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①作用：把</a:t>
            </a:r>
            <a:r>
              <a:rPr lang="en-US" altLang="zh-CN" sz="2100" dirty="0">
                <a:latin typeface="楷体" panose="02010609060101010101" pitchFamily="49" charset="-122"/>
                <a:ea typeface="楷体" panose="02010609060101010101" pitchFamily="49" charset="-122"/>
              </a:rPr>
              <a:t>50Hz</a:t>
            </a:r>
            <a:r>
              <a:rPr lang="zh-CN" altLang="en-US" sz="2100" dirty="0">
                <a:latin typeface="楷体" panose="02010609060101010101" pitchFamily="49" charset="-122"/>
                <a:ea typeface="楷体" panose="02010609060101010101" pitchFamily="49" charset="-122"/>
              </a:rPr>
              <a:t>的交流变为</a:t>
            </a:r>
            <a:r>
              <a:rPr lang="en-US" altLang="zh-CN" sz="2100" dirty="0">
                <a:latin typeface="楷体" panose="02010609060101010101" pitchFamily="49" charset="-122"/>
                <a:ea typeface="楷体" panose="02010609060101010101" pitchFamily="49" charset="-122"/>
              </a:rPr>
              <a:t>50Hz</a:t>
            </a:r>
            <a:r>
              <a:rPr lang="zh-CN" altLang="en-US" sz="2100" dirty="0">
                <a:latin typeface="楷体" panose="02010609060101010101" pitchFamily="49" charset="-122"/>
                <a:ea typeface="楷体" panose="02010609060101010101" pitchFamily="49" charset="-122"/>
              </a:rPr>
              <a:t>的方波电流，此方波电流对高频发信机中的高频电流进行调制（继电保护称为操作），此方波电流称为操作电流。</a:t>
            </a:r>
            <a:endParaRPr lang="zh-CN" altLang="en-US" sz="2100" dirty="0">
              <a:latin typeface="楷体" panose="02010609060101010101" pitchFamily="49" charset="-122"/>
              <a:ea typeface="楷体" panose="02010609060101010101" pitchFamily="49"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sp>
        <p:nvSpPr>
          <p:cNvPr id="10241" name="Rectangle 3"/>
          <p:cNvSpPr>
            <a:spLocks noGrp="1"/>
          </p:cNvSpPr>
          <p:nvPr/>
        </p:nvSpPr>
        <p:spPr>
          <a:xfrm>
            <a:off x="359410" y="735330"/>
            <a:ext cx="8665845" cy="3456305"/>
          </a:xfrm>
          <a:prstGeom prst="rect">
            <a:avLst/>
          </a:prstGeom>
          <a:noFill/>
          <a:ln w="9525">
            <a:noFill/>
          </a:ln>
        </p:spPr>
        <p:txBody>
          <a:bodyPr wrap="square" lIns="68580" tIns="34290" rIns="68580" bIns="34290" anchor="t"/>
          <a:lstStyle>
            <a:lvl1pPr marL="342900" lvl="0" indent="-342900" algn="l" defTabSz="91440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3000" b="0" i="0" u="none" kern="1200" baseline="0">
                <a:solidFill>
                  <a:schemeClr val="tx1"/>
                </a:solidFill>
                <a:latin typeface="+mn-lt"/>
                <a:ea typeface="+mn-ea"/>
                <a:cs typeface="+mn-cs"/>
              </a:defRPr>
            </a:lvl1pPr>
            <a:lvl2pPr marL="669925" lvl="1" indent="-325120" algn="l" defTabSz="914400" eaLnBrk="1" fontAlgn="base" latinLnBrk="0" hangingPunct="1">
              <a:lnSpc>
                <a:spcPct val="100000"/>
              </a:lnSpc>
              <a:spcBef>
                <a:spcPct val="20000"/>
              </a:spcBef>
              <a:spcAft>
                <a:spcPct val="0"/>
              </a:spcAft>
              <a:buClr>
                <a:schemeClr val="accent2"/>
              </a:buClr>
              <a:buSzPct val="60000"/>
              <a:buFont typeface="Wingdings" panose="05000000000000000000" pitchFamily="2" charset="2"/>
              <a:buChar char="q"/>
              <a:defRPr sz="2600" b="0" i="0" u="none" kern="1200" baseline="0">
                <a:solidFill>
                  <a:schemeClr val="tx1"/>
                </a:solidFill>
                <a:latin typeface="+mn-lt"/>
                <a:ea typeface="+mn-ea"/>
                <a:cs typeface="+mn-cs"/>
              </a:defRPr>
            </a:lvl2pPr>
            <a:lvl3pPr marL="1022350" lvl="2" indent="-350520" algn="l" defTabSz="914400" eaLnBrk="1" fontAlgn="base" latinLnBrk="0" hangingPunct="1">
              <a:lnSpc>
                <a:spcPct val="100000"/>
              </a:lnSpc>
              <a:spcBef>
                <a:spcPct val="20000"/>
              </a:spcBef>
              <a:spcAft>
                <a:spcPct val="0"/>
              </a:spcAft>
              <a:buClr>
                <a:schemeClr val="accent1"/>
              </a:buClr>
              <a:buSzPct val="65000"/>
              <a:buFont typeface="Wingdings" panose="05000000000000000000" pitchFamily="2" charset="2"/>
              <a:buChar char="n"/>
              <a:defRPr sz="2200" b="0" i="0" u="none" kern="1200" baseline="0">
                <a:solidFill>
                  <a:schemeClr val="tx1"/>
                </a:solidFill>
                <a:latin typeface="+mn-lt"/>
                <a:ea typeface="+mn-ea"/>
                <a:cs typeface="+mn-cs"/>
              </a:defRPr>
            </a:lvl3pPr>
            <a:lvl4pPr marL="1339850" lvl="3" indent="-315595" algn="l" defTabSz="91440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q"/>
              <a:defRPr sz="2000" b="0" i="0" u="none" kern="1200" baseline="0">
                <a:solidFill>
                  <a:schemeClr val="tx1"/>
                </a:solidFill>
                <a:latin typeface="+mn-lt"/>
                <a:ea typeface="+mn-ea"/>
                <a:cs typeface="+mn-cs"/>
              </a:defRPr>
            </a:lvl4pPr>
            <a:lvl5pPr marL="1681480" lvl="4" indent="-339725" algn="l" defTabSz="91440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accent1"/>
              </a:buClr>
              <a:buSzPct val="75000"/>
              <a:buFont typeface="Wingdings" panose="05000000000000000000" pitchFamily="2" charset="2"/>
              <a:buChar char="§"/>
              <a:defRPr sz="2000" b="0" i="0" u="none" kern="1200" baseline="0">
                <a:solidFill>
                  <a:schemeClr val="tx1"/>
                </a:solidFill>
                <a:latin typeface="+mn-lt"/>
                <a:ea typeface="+mn-ea"/>
                <a:cs typeface="+mn-cs"/>
              </a:defRPr>
            </a:lvl9pPr>
          </a:lstStyle>
          <a:p>
            <a:pPr>
              <a:lnSpc>
                <a:spcPct val="130000"/>
              </a:lnSpc>
              <a:spcBef>
                <a:spcPct val="0"/>
              </a:spcBef>
              <a:buNone/>
            </a:pPr>
            <a:r>
              <a:rPr lang="zh-CN" altLang="en-US" sz="2100" dirty="0">
                <a:latin typeface="楷体" panose="02010609060101010101" pitchFamily="49" charset="-122"/>
                <a:ea typeface="楷体" panose="02010609060101010101" pitchFamily="49" charset="-122"/>
              </a:rPr>
              <a:t>②要求：各种短路都有电流，能真实反应电流相位，灵敏度高。</a:t>
            </a:r>
            <a:endParaRPr lang="zh-CN" altLang="en-US" sz="2100" dirty="0">
              <a:latin typeface="楷体" panose="02010609060101010101" pitchFamily="49" charset="-122"/>
              <a:ea typeface="楷体" panose="02010609060101010101" pitchFamily="49" charset="-122"/>
            </a:endParaRPr>
          </a:p>
          <a:p>
            <a:pPr>
              <a:lnSpc>
                <a:spcPct val="130000"/>
              </a:lnSpc>
              <a:spcBef>
                <a:spcPct val="0"/>
              </a:spcBef>
              <a:buNone/>
            </a:pPr>
            <a:r>
              <a:rPr lang="zh-CN" altLang="en-US" sz="2100" dirty="0">
                <a:latin typeface="楷体" panose="02010609060101010101" pitchFamily="49" charset="-122"/>
                <a:ea typeface="楷体" panose="02010609060101010101" pitchFamily="49" charset="-122"/>
              </a:rPr>
              <a:t>③操作电流的选择</a:t>
            </a:r>
            <a:endParaRPr lang="zh-CN" altLang="en-US" sz="2100" dirty="0">
              <a:latin typeface="楷体" panose="02010609060101010101" pitchFamily="49" charset="-122"/>
              <a:ea typeface="楷体" panose="02010609060101010101" pitchFamily="49" charset="-122"/>
            </a:endParaRPr>
          </a:p>
          <a:p>
            <a:pPr>
              <a:lnSpc>
                <a:spcPct val="130000"/>
              </a:lnSpc>
              <a:spcBef>
                <a:spcPct val="0"/>
              </a:spcBef>
              <a:buNone/>
            </a:pPr>
            <a:r>
              <a:rPr lang="en-US" altLang="zh-CN" sz="2100" dirty="0">
                <a:latin typeface="楷体" panose="02010609060101010101" pitchFamily="49" charset="-122"/>
                <a:ea typeface="楷体" panose="02010609060101010101" pitchFamily="49" charset="-122"/>
              </a:rPr>
              <a:t>  I</a:t>
            </a:r>
            <a:r>
              <a:rPr lang="el-GR" altLang="zh-CN" sz="2100" baseline="-25000" dirty="0">
                <a:latin typeface="楷体" panose="02010609060101010101" pitchFamily="49" charset="-122"/>
                <a:ea typeface="楷体" panose="02010609060101010101" pitchFamily="49" charset="-122"/>
              </a:rPr>
              <a:t>φ</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不能反应其他相故障</a:t>
            </a:r>
            <a:endParaRPr lang="zh-CN" altLang="en-US" sz="2100" dirty="0">
              <a:latin typeface="楷体" panose="02010609060101010101" pitchFamily="49" charset="-122"/>
              <a:ea typeface="楷体" panose="02010609060101010101" pitchFamily="49" charset="-122"/>
            </a:endParaRPr>
          </a:p>
          <a:p>
            <a:pPr>
              <a:lnSpc>
                <a:spcPct val="130000"/>
              </a:lnSpc>
              <a:spcBef>
                <a:spcPct val="0"/>
              </a:spcBef>
              <a:buNone/>
            </a:pPr>
            <a:r>
              <a:rPr lang="en-US" altLang="zh-CN" sz="2100" dirty="0">
                <a:latin typeface="楷体" panose="02010609060101010101" pitchFamily="49" charset="-122"/>
                <a:ea typeface="楷体" panose="02010609060101010101" pitchFamily="49" charset="-122"/>
              </a:rPr>
              <a:t>  I</a:t>
            </a:r>
            <a:r>
              <a:rPr lang="en-US" altLang="zh-CN" sz="2100" baseline="-25000" dirty="0">
                <a:latin typeface="楷体" panose="02010609060101010101" pitchFamily="49" charset="-122"/>
                <a:ea typeface="楷体" panose="02010609060101010101" pitchFamily="49" charset="-122"/>
              </a:rPr>
              <a:t>0</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只反应接地，不反应相间故障</a:t>
            </a:r>
            <a:endParaRPr lang="zh-CN" altLang="en-US" sz="2100" dirty="0">
              <a:latin typeface="楷体" panose="02010609060101010101" pitchFamily="49" charset="-122"/>
              <a:ea typeface="楷体" panose="02010609060101010101" pitchFamily="49" charset="-122"/>
            </a:endParaRPr>
          </a:p>
          <a:p>
            <a:pPr>
              <a:lnSpc>
                <a:spcPct val="130000"/>
              </a:lnSpc>
              <a:spcBef>
                <a:spcPct val="0"/>
              </a:spcBef>
              <a:buNone/>
            </a:pPr>
            <a:r>
              <a:rPr lang="en-US" altLang="zh-CN" sz="2100" dirty="0">
                <a:latin typeface="楷体" panose="02010609060101010101" pitchFamily="49" charset="-122"/>
                <a:ea typeface="楷体" panose="02010609060101010101" pitchFamily="49" charset="-122"/>
              </a:rPr>
              <a:t>  I</a:t>
            </a:r>
            <a:r>
              <a:rPr lang="en-US" altLang="zh-CN" sz="2100" baseline="-25000" dirty="0">
                <a:latin typeface="楷体" panose="02010609060101010101" pitchFamily="49" charset="-122"/>
                <a:ea typeface="楷体" panose="02010609060101010101" pitchFamily="49" charset="-122"/>
              </a:rPr>
              <a:t>2</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反应不对称故障，三相故障动作不可靠</a:t>
            </a:r>
            <a:endParaRPr lang="zh-CN" altLang="en-US" sz="2100" dirty="0">
              <a:latin typeface="楷体" panose="02010609060101010101" pitchFamily="49" charset="-122"/>
              <a:ea typeface="楷体" panose="02010609060101010101" pitchFamily="49" charset="-122"/>
            </a:endParaRPr>
          </a:p>
          <a:p>
            <a:pPr>
              <a:lnSpc>
                <a:spcPct val="130000"/>
              </a:lnSpc>
              <a:spcBef>
                <a:spcPct val="0"/>
              </a:spcBef>
              <a:buNone/>
            </a:pPr>
            <a:r>
              <a:rPr lang="en-US" altLang="zh-CN" sz="2100" dirty="0">
                <a:latin typeface="楷体" panose="02010609060101010101" pitchFamily="49" charset="-122"/>
                <a:ea typeface="楷体" panose="02010609060101010101" pitchFamily="49" charset="-122"/>
              </a:rPr>
              <a:t>  I</a:t>
            </a:r>
            <a:r>
              <a:rPr lang="en-US" altLang="zh-CN" sz="2100" baseline="-25000" dirty="0">
                <a:latin typeface="楷体" panose="02010609060101010101" pitchFamily="49" charset="-122"/>
                <a:ea typeface="楷体" panose="02010609060101010101" pitchFamily="49" charset="-122"/>
              </a:rPr>
              <a:t>1</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能反应各种故障，由于负荷电流的存在，灵敏度不高，且不能真实反应电流相位</a:t>
            </a:r>
            <a:endParaRPr lang="zh-CN" altLang="en-US" sz="2100" dirty="0">
              <a:latin typeface="楷体" panose="02010609060101010101" pitchFamily="49" charset="-122"/>
              <a:ea typeface="楷体" panose="02010609060101010101" pitchFamily="49"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sp>
        <p:nvSpPr>
          <p:cNvPr id="11265" name="Rectangle 5"/>
          <p:cNvSpPr/>
          <p:nvPr/>
        </p:nvSpPr>
        <p:spPr>
          <a:xfrm>
            <a:off x="405765" y="889635"/>
            <a:ext cx="7841615" cy="1673860"/>
          </a:xfrm>
          <a:prstGeom prst="rect">
            <a:avLst/>
          </a:prstGeom>
          <a:noFill/>
          <a:ln w="9525">
            <a:noFill/>
          </a:ln>
        </p:spPr>
        <p:txBody>
          <a:bodyPr anchor="t"/>
          <a:lstStyle/>
          <a:p>
            <a:pPr marL="342900" indent="-342900" eaLnBrk="0" hangingPunct="0">
              <a:lnSpc>
                <a:spcPct val="150000"/>
              </a:lnSpc>
              <a:buClr>
                <a:schemeClr val="hlink"/>
              </a:buClr>
            </a:pPr>
            <a:r>
              <a:rPr lang="zh-CN" altLang="en-US" sz="2100" b="1" dirty="0">
                <a:latin typeface="楷体_GB2312" pitchFamily="49" charset="-122"/>
                <a:ea typeface="楷体_GB2312" pitchFamily="49" charset="-122"/>
              </a:rPr>
              <a:t>    </a:t>
            </a:r>
            <a:r>
              <a:rPr lang="zh-CN" altLang="en-US" sz="2100" dirty="0">
                <a:latin typeface="楷体" panose="02010609060101010101" pitchFamily="49" charset="-122"/>
                <a:ea typeface="楷体" panose="02010609060101010101" pitchFamily="49" charset="-122"/>
              </a:rPr>
              <a:t>操作电流选用</a:t>
            </a:r>
            <a:r>
              <a:rPr lang="en-US" altLang="zh-CN" sz="2100" dirty="0">
                <a:latin typeface="楷体" panose="02010609060101010101" pitchFamily="49" charset="-122"/>
                <a:ea typeface="楷体" panose="02010609060101010101" pitchFamily="49" charset="-122"/>
              </a:rPr>
              <a:t>I</a:t>
            </a:r>
            <a:r>
              <a:rPr lang="en-US" altLang="zh-CN" sz="2100" baseline="-25000" dirty="0">
                <a:latin typeface="楷体" panose="02010609060101010101" pitchFamily="49" charset="-122"/>
                <a:ea typeface="楷体" panose="02010609060101010101" pitchFamily="49" charset="-122"/>
              </a:rPr>
              <a:t>1</a:t>
            </a:r>
            <a:r>
              <a:rPr lang="en-US" altLang="zh-CN" sz="2100" dirty="0">
                <a:latin typeface="楷体" panose="02010609060101010101" pitchFamily="49" charset="-122"/>
                <a:ea typeface="楷体" panose="02010609060101010101" pitchFamily="49" charset="-122"/>
              </a:rPr>
              <a:t>+KI</a:t>
            </a:r>
            <a:r>
              <a:rPr lang="en-US" altLang="zh-CN" sz="2100" baseline="-25000" dirty="0">
                <a:latin typeface="楷体" panose="02010609060101010101" pitchFamily="49" charset="-122"/>
                <a:ea typeface="楷体" panose="02010609060101010101" pitchFamily="49" charset="-122"/>
              </a:rPr>
              <a:t>2</a:t>
            </a:r>
            <a:r>
              <a:rPr lang="en-US" altLang="zh-CN" sz="2100" dirty="0">
                <a:latin typeface="楷体" panose="02010609060101010101" pitchFamily="49" charset="-122"/>
                <a:ea typeface="楷体" panose="02010609060101010101" pitchFamily="49" charset="-122"/>
              </a:rPr>
              <a:t>,I</a:t>
            </a:r>
            <a:r>
              <a:rPr lang="en-US" altLang="zh-CN" sz="2100" baseline="-25000" dirty="0">
                <a:latin typeface="楷体" panose="02010609060101010101" pitchFamily="49" charset="-122"/>
                <a:ea typeface="楷体" panose="02010609060101010101" pitchFamily="49" charset="-122"/>
              </a:rPr>
              <a:t>2</a:t>
            </a:r>
            <a:r>
              <a:rPr lang="zh-CN" altLang="en-US" sz="2100" dirty="0">
                <a:latin typeface="楷体" panose="02010609060101010101" pitchFamily="49" charset="-122"/>
                <a:ea typeface="楷体" panose="02010609060101010101" pitchFamily="49" charset="-122"/>
              </a:rPr>
              <a:t>能真实反应电流相位，</a:t>
            </a:r>
            <a:endParaRPr lang="zh-CN" altLang="en-US" sz="2100" dirty="0">
              <a:latin typeface="楷体" panose="02010609060101010101" pitchFamily="49" charset="-122"/>
              <a:ea typeface="楷体" panose="02010609060101010101" pitchFamily="49" charset="-122"/>
            </a:endParaRPr>
          </a:p>
          <a:p>
            <a:pPr marL="342900" indent="-342900" eaLnBrk="0" hangingPunct="0">
              <a:lnSpc>
                <a:spcPct val="150000"/>
              </a:lnSpc>
              <a:buClr>
                <a:schemeClr val="hlink"/>
              </a:buClr>
            </a:pPr>
            <a:r>
              <a:rPr lang="zh-CN" altLang="en-US" sz="2100" dirty="0">
                <a:latin typeface="楷体" panose="02010609060101010101" pitchFamily="49" charset="-122"/>
                <a:ea typeface="楷体" panose="02010609060101010101" pitchFamily="49" charset="-122"/>
              </a:rPr>
              <a:t>反应不对称故障，</a:t>
            </a:r>
            <a:r>
              <a:rPr lang="en-US" altLang="zh-CN" sz="2100" dirty="0">
                <a:latin typeface="楷体" panose="02010609060101010101" pitchFamily="49" charset="-122"/>
                <a:ea typeface="楷体" panose="02010609060101010101" pitchFamily="49" charset="-122"/>
              </a:rPr>
              <a:t>I</a:t>
            </a:r>
            <a:r>
              <a:rPr lang="en-US" altLang="zh-CN" sz="2100" baseline="-25000" dirty="0">
                <a:latin typeface="楷体" panose="02010609060101010101" pitchFamily="49" charset="-122"/>
                <a:ea typeface="楷体" panose="02010609060101010101" pitchFamily="49" charset="-122"/>
              </a:rPr>
              <a:t>1</a:t>
            </a:r>
            <a:r>
              <a:rPr lang="zh-CN" altLang="en-US" sz="2100" dirty="0">
                <a:latin typeface="楷体" panose="02010609060101010101" pitchFamily="49" charset="-122"/>
                <a:ea typeface="楷体" panose="02010609060101010101" pitchFamily="49" charset="-122"/>
              </a:rPr>
              <a:t>反应对称故障。注意在任何情</a:t>
            </a:r>
            <a:endParaRPr lang="zh-CN" altLang="en-US" sz="2100" dirty="0">
              <a:latin typeface="楷体" panose="02010609060101010101" pitchFamily="49" charset="-122"/>
              <a:ea typeface="楷体" panose="02010609060101010101" pitchFamily="49" charset="-122"/>
            </a:endParaRPr>
          </a:p>
          <a:p>
            <a:pPr marL="342900" indent="-342900" eaLnBrk="0" hangingPunct="0">
              <a:lnSpc>
                <a:spcPct val="150000"/>
              </a:lnSpc>
              <a:buClr>
                <a:schemeClr val="hlink"/>
              </a:buClr>
            </a:pPr>
            <a:r>
              <a:rPr lang="zh-CN" altLang="en-US" sz="2100" dirty="0">
                <a:latin typeface="楷体" panose="02010609060101010101" pitchFamily="49" charset="-122"/>
                <a:ea typeface="楷体" panose="02010609060101010101" pitchFamily="49" charset="-122"/>
              </a:rPr>
              <a:t>况下，都不得使</a:t>
            </a:r>
            <a:r>
              <a:rPr lang="en-US" altLang="zh-CN" sz="2100" dirty="0">
                <a:latin typeface="楷体" panose="02010609060101010101" pitchFamily="49" charset="-122"/>
                <a:ea typeface="楷体" panose="02010609060101010101" pitchFamily="49" charset="-122"/>
              </a:rPr>
              <a:t>I</a:t>
            </a:r>
            <a:r>
              <a:rPr lang="en-US" altLang="zh-CN" sz="2100" baseline="-25000" dirty="0">
                <a:latin typeface="楷体" panose="02010609060101010101" pitchFamily="49" charset="-122"/>
                <a:ea typeface="楷体" panose="02010609060101010101" pitchFamily="49" charset="-122"/>
              </a:rPr>
              <a:t>1</a:t>
            </a:r>
            <a:r>
              <a:rPr lang="en-US" altLang="zh-CN" sz="2100" dirty="0">
                <a:latin typeface="楷体" panose="02010609060101010101" pitchFamily="49" charset="-122"/>
                <a:ea typeface="楷体" panose="02010609060101010101" pitchFamily="49" charset="-122"/>
              </a:rPr>
              <a:t>+KI</a:t>
            </a:r>
            <a:r>
              <a:rPr lang="en-US" altLang="zh-CN" sz="2100" baseline="-25000" dirty="0">
                <a:latin typeface="楷体" panose="02010609060101010101" pitchFamily="49" charset="-122"/>
                <a:ea typeface="楷体" panose="02010609060101010101" pitchFamily="49" charset="-122"/>
              </a:rPr>
              <a:t>2</a:t>
            </a:r>
            <a:r>
              <a:rPr lang="en-US" altLang="zh-CN" sz="2100" dirty="0">
                <a:latin typeface="楷体" panose="02010609060101010101" pitchFamily="49" charset="-122"/>
                <a:ea typeface="楷体" panose="02010609060101010101" pitchFamily="49" charset="-122"/>
              </a:rPr>
              <a:t>=0</a:t>
            </a:r>
            <a:r>
              <a:rPr lang="zh-CN" altLang="en-US" sz="2100" dirty="0">
                <a:latin typeface="楷体" panose="02010609060101010101" pitchFamily="49" charset="-122"/>
                <a:ea typeface="楷体" panose="02010609060101010101" pitchFamily="49" charset="-122"/>
              </a:rPr>
              <a:t>，通常</a:t>
            </a:r>
            <a:r>
              <a:rPr lang="en-US" altLang="zh-CN" sz="2100" dirty="0">
                <a:latin typeface="楷体" panose="02010609060101010101" pitchFamily="49" charset="-122"/>
                <a:ea typeface="楷体" panose="02010609060101010101" pitchFamily="49" charset="-122"/>
              </a:rPr>
              <a:t>K</a:t>
            </a:r>
            <a:r>
              <a:rPr lang="zh-CN" altLang="en-US" sz="2100" dirty="0">
                <a:latin typeface="楷体" panose="02010609060101010101" pitchFamily="49" charset="-122"/>
                <a:ea typeface="楷体" panose="02010609060101010101" pitchFamily="49" charset="-122"/>
              </a:rPr>
              <a:t>取</a:t>
            </a:r>
            <a:r>
              <a:rPr lang="en-US" altLang="zh-CN" sz="2100" dirty="0">
                <a:latin typeface="楷体" panose="02010609060101010101" pitchFamily="49" charset="-122"/>
                <a:ea typeface="楷体" panose="02010609060101010101" pitchFamily="49" charset="-122"/>
              </a:rPr>
              <a:t>4</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6</a:t>
            </a:r>
            <a:r>
              <a:rPr lang="zh-CN" altLang="en-US" sz="2100" dirty="0">
                <a:latin typeface="楷体" panose="02010609060101010101" pitchFamily="49" charset="-122"/>
                <a:ea typeface="楷体" panose="02010609060101010101" pitchFamily="49" charset="-122"/>
              </a:rPr>
              <a:t>、</a:t>
            </a:r>
            <a:r>
              <a:rPr lang="en-US" altLang="zh-CN" sz="2100" dirty="0">
                <a:latin typeface="楷体" panose="02010609060101010101" pitchFamily="49" charset="-122"/>
                <a:ea typeface="楷体" panose="02010609060101010101" pitchFamily="49" charset="-122"/>
              </a:rPr>
              <a:t>8</a:t>
            </a:r>
            <a:r>
              <a:rPr lang="zh-CN" altLang="en-US" sz="2100" dirty="0">
                <a:latin typeface="楷体" panose="02010609060101010101" pitchFamily="49" charset="-122"/>
                <a:ea typeface="楷体" panose="02010609060101010101" pitchFamily="49" charset="-122"/>
              </a:rPr>
              <a:t>。</a:t>
            </a:r>
            <a:endParaRPr lang="zh-CN" altLang="en-US" sz="2100" dirty="0">
              <a:latin typeface="楷体" panose="02010609060101010101" pitchFamily="49" charset="-122"/>
              <a:ea typeface="楷体" panose="02010609060101010101" pitchFamily="49" charset="-122"/>
            </a:endParaRPr>
          </a:p>
        </p:txBody>
      </p:sp>
      <p:sp>
        <p:nvSpPr>
          <p:cNvPr id="11266" name="Rectangle 3"/>
          <p:cNvSpPr/>
          <p:nvPr/>
        </p:nvSpPr>
        <p:spPr>
          <a:xfrm>
            <a:off x="359410" y="2360295"/>
            <a:ext cx="8070215" cy="1620520"/>
          </a:xfrm>
          <a:prstGeom prst="rect">
            <a:avLst/>
          </a:prstGeom>
          <a:noFill/>
          <a:ln w="9525">
            <a:noFill/>
          </a:ln>
        </p:spPr>
        <p:txBody>
          <a:bodyPr anchor="t"/>
          <a:lstStyle/>
          <a:p>
            <a:pPr marL="342900" indent="-342900">
              <a:lnSpc>
                <a:spcPct val="130000"/>
              </a:lnSpc>
              <a:spcBef>
                <a:spcPct val="20000"/>
              </a:spcBef>
              <a:buClr>
                <a:schemeClr val="accent1"/>
              </a:buClr>
              <a:buSzPct val="65000"/>
              <a:buFont typeface="Wingdings" panose="05000000000000000000" pitchFamily="2" charset="2"/>
              <a:buNone/>
            </a:pPr>
            <a:r>
              <a:rPr lang="en-US" altLang="zh-CN" sz="2100" dirty="0">
                <a:latin typeface="楷体" panose="02010609060101010101" pitchFamily="49" charset="-122"/>
                <a:ea typeface="楷体" panose="02010609060101010101" pitchFamily="49" charset="-122"/>
              </a:rPr>
              <a:t>4</a:t>
            </a:r>
            <a:r>
              <a:rPr lang="zh-CN" altLang="en-US" sz="2100" dirty="0">
                <a:latin typeface="楷体" panose="02010609060101010101" pitchFamily="49" charset="-122"/>
                <a:ea typeface="楷体" panose="02010609060101010101" pitchFamily="49" charset="-122"/>
              </a:rPr>
              <a:t>、比相元件</a:t>
            </a:r>
            <a:endParaRPr lang="zh-CN" altLang="en-US" sz="2100" dirty="0">
              <a:latin typeface="楷体" panose="02010609060101010101" pitchFamily="49" charset="-122"/>
              <a:ea typeface="楷体" panose="02010609060101010101" pitchFamily="49" charset="-122"/>
            </a:endParaRPr>
          </a:p>
          <a:p>
            <a:pPr marL="342900" indent="-342900">
              <a:lnSpc>
                <a:spcPct val="130000"/>
              </a:lnSpc>
              <a:spcBef>
                <a:spcPct val="20000"/>
              </a:spcBef>
              <a:buClr>
                <a:schemeClr val="accent1"/>
              </a:buClr>
              <a:buSzPct val="65000"/>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①作用：根据两侧高频信号的相位，判断区内外故障，决定是否跳闸</a:t>
            </a:r>
            <a:r>
              <a:rPr lang="zh-CN" altLang="en-US" sz="2100" b="1" dirty="0">
                <a:latin typeface="楷体_GB2312" pitchFamily="49" charset="-122"/>
                <a:ea typeface="楷体_GB2312" pitchFamily="49" charset="-122"/>
              </a:rPr>
              <a:t>  </a:t>
            </a:r>
            <a:endParaRPr lang="zh-CN" altLang="en-US" sz="2100" b="1" dirty="0">
              <a:latin typeface="楷体_GB2312" pitchFamily="49" charset="-122"/>
              <a:ea typeface="楷体_GB2312"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sp>
        <p:nvSpPr>
          <p:cNvPr id="12291" name="矩形 7174"/>
          <p:cNvSpPr/>
          <p:nvPr/>
        </p:nvSpPr>
        <p:spPr>
          <a:xfrm>
            <a:off x="459105" y="820103"/>
            <a:ext cx="2849880" cy="511175"/>
          </a:xfrm>
          <a:prstGeom prst="rect">
            <a:avLst/>
          </a:prstGeom>
          <a:noFill/>
          <a:ln w="9525">
            <a:noFill/>
          </a:ln>
        </p:spPr>
        <p:txBody>
          <a:bodyPr wrap="none" anchor="t">
            <a:spAutoFit/>
          </a:bodyPr>
          <a:lstStyle/>
          <a:p>
            <a:pPr>
              <a:lnSpc>
                <a:spcPct val="130000"/>
              </a:lnSpc>
              <a:spcBef>
                <a:spcPct val="20000"/>
              </a:spcBef>
              <a:buClr>
                <a:schemeClr val="accent1"/>
              </a:buClr>
              <a:buSzPct val="65000"/>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②比相元件的相位特性</a:t>
            </a:r>
            <a:endParaRPr lang="zh-CN" altLang="en-US" sz="2100" dirty="0">
              <a:latin typeface="楷体" panose="02010609060101010101" pitchFamily="49" charset="-122"/>
              <a:ea typeface="楷体" panose="02010609060101010101" pitchFamily="49" charset="-122"/>
            </a:endParaRPr>
          </a:p>
        </p:txBody>
      </p:sp>
      <p:sp>
        <p:nvSpPr>
          <p:cNvPr id="12290" name="Text Box 6"/>
          <p:cNvSpPr txBox="1"/>
          <p:nvPr/>
        </p:nvSpPr>
        <p:spPr>
          <a:xfrm>
            <a:off x="459105" y="1437085"/>
            <a:ext cx="2321719" cy="899160"/>
          </a:xfrm>
          <a:prstGeom prst="rect">
            <a:avLst/>
          </a:prstGeom>
          <a:noFill/>
          <a:ln w="9525">
            <a:noFill/>
          </a:ln>
        </p:spPr>
        <p:txBody>
          <a:bodyPr anchor="t">
            <a:spAutoFit/>
          </a:bodyPr>
          <a:lstStyle/>
          <a:p>
            <a:pPr>
              <a:spcBef>
                <a:spcPct val="50000"/>
              </a:spcBef>
            </a:pPr>
            <a:r>
              <a:rPr lang="el-GR" altLang="zh-CN" sz="2100" dirty="0">
                <a:latin typeface="楷体" panose="02010609060101010101" pitchFamily="49" charset="-122"/>
                <a:ea typeface="楷体" panose="02010609060101010101" pitchFamily="49" charset="-122"/>
              </a:rPr>
              <a:t>Φ</a:t>
            </a:r>
            <a:r>
              <a:rPr lang="en-US" altLang="zh-CN" sz="2100" baseline="-25000" dirty="0">
                <a:latin typeface="楷体" panose="02010609060101010101" pitchFamily="49" charset="-122"/>
                <a:ea typeface="楷体" panose="02010609060101010101" pitchFamily="49" charset="-122"/>
              </a:rPr>
              <a:t>b</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闭锁角</a:t>
            </a:r>
            <a:endParaRPr lang="zh-CN" altLang="en-US" sz="2100" dirty="0">
              <a:latin typeface="楷体" panose="02010609060101010101" pitchFamily="49" charset="-122"/>
              <a:ea typeface="楷体" panose="02010609060101010101" pitchFamily="49" charset="-122"/>
            </a:endParaRPr>
          </a:p>
          <a:p>
            <a:pPr>
              <a:spcBef>
                <a:spcPct val="50000"/>
              </a:spcBef>
            </a:pPr>
            <a:r>
              <a:rPr lang="el-GR" altLang="zh-CN" sz="2100" dirty="0">
                <a:latin typeface="楷体" panose="02010609060101010101" pitchFamily="49" charset="-122"/>
                <a:ea typeface="楷体" panose="02010609060101010101" pitchFamily="49" charset="-122"/>
              </a:rPr>
              <a:t>Φ</a:t>
            </a:r>
            <a:r>
              <a:rPr lang="en-US" altLang="zh-CN" sz="2100" baseline="-25000" dirty="0">
                <a:latin typeface="楷体" panose="02010609060101010101" pitchFamily="49" charset="-122"/>
                <a:ea typeface="楷体" panose="02010609060101010101" pitchFamily="49" charset="-122"/>
              </a:rPr>
              <a:t>op</a:t>
            </a:r>
            <a:r>
              <a:rPr lang="en-US" altLang="zh-CN" sz="2100" dirty="0">
                <a:latin typeface="楷体" panose="02010609060101010101" pitchFamily="49" charset="-122"/>
                <a:ea typeface="楷体" panose="02010609060101010101" pitchFamily="49" charset="-122"/>
              </a:rPr>
              <a:t>—</a:t>
            </a:r>
            <a:r>
              <a:rPr lang="zh-CN" altLang="en-US" sz="2100" dirty="0">
                <a:latin typeface="楷体" panose="02010609060101010101" pitchFamily="49" charset="-122"/>
                <a:ea typeface="楷体" panose="02010609060101010101" pitchFamily="49" charset="-122"/>
              </a:rPr>
              <a:t>动作角</a:t>
            </a:r>
            <a:endParaRPr lang="el-GR" altLang="zh-CN" sz="2100" dirty="0">
              <a:latin typeface="楷体" panose="02010609060101010101" pitchFamily="49" charset="-122"/>
              <a:ea typeface="楷体" panose="02010609060101010101" pitchFamily="49" charset="-122"/>
            </a:endParaRPr>
          </a:p>
        </p:txBody>
      </p:sp>
      <p:grpSp>
        <p:nvGrpSpPr>
          <p:cNvPr id="12292" name="组合 9"/>
          <p:cNvGrpSpPr/>
          <p:nvPr/>
        </p:nvGrpSpPr>
        <p:grpSpPr>
          <a:xfrm>
            <a:off x="2022158" y="1074420"/>
            <a:ext cx="5842397" cy="4382691"/>
            <a:chOff x="264" y="326"/>
            <a:chExt cx="16546" cy="14597"/>
          </a:xfrm>
        </p:grpSpPr>
        <p:cxnSp>
          <p:nvCxnSpPr>
            <p:cNvPr id="3" name="直接箭头连接符 2"/>
            <p:cNvCxnSpPr/>
            <p:nvPr/>
          </p:nvCxnSpPr>
          <p:spPr>
            <a:xfrm flipV="1">
              <a:off x="4216" y="1987"/>
              <a:ext cx="0" cy="789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3468" y="8697"/>
              <a:ext cx="11676"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弧形 7"/>
            <p:cNvSpPr/>
            <p:nvPr/>
          </p:nvSpPr>
          <p:spPr>
            <a:xfrm rot="5400000">
              <a:off x="6446" y="1173"/>
              <a:ext cx="4853" cy="5146"/>
            </a:xfrm>
            <a:prstGeom prst="arc">
              <a:avLst>
                <a:gd name="adj1" fmla="val 16200000"/>
                <a:gd name="adj2" fmla="val 5473853"/>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9" name="弧形 8"/>
            <p:cNvSpPr/>
            <p:nvPr/>
          </p:nvSpPr>
          <p:spPr>
            <a:xfrm rot="16200000">
              <a:off x="6433" y="477"/>
              <a:ext cx="4853" cy="5146"/>
            </a:xfrm>
            <a:prstGeom prst="arc">
              <a:avLst>
                <a:gd name="adj1" fmla="val 16200000"/>
                <a:gd name="adj2" fmla="val 5473853"/>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10" name="椭圆 9"/>
            <p:cNvSpPr/>
            <p:nvPr/>
          </p:nvSpPr>
          <p:spPr>
            <a:xfrm>
              <a:off x="6580" y="1097"/>
              <a:ext cx="4559" cy="4690"/>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cxnSp>
          <p:nvCxnSpPr>
            <p:cNvPr id="11" name="直接连接符 10"/>
            <p:cNvCxnSpPr/>
            <p:nvPr/>
          </p:nvCxnSpPr>
          <p:spPr>
            <a:xfrm>
              <a:off x="4241" y="6710"/>
              <a:ext cx="857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2815" y="1923"/>
              <a:ext cx="0" cy="79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8782" y="8681"/>
              <a:ext cx="0" cy="118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rot="21300000">
              <a:off x="320" y="4938"/>
              <a:ext cx="8464" cy="7518"/>
            </a:xfrm>
            <a:prstGeom prst="arc">
              <a:avLst>
                <a:gd name="adj1" fmla="val 16200000"/>
                <a:gd name="adj2" fmla="val 291098"/>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21" name="弧形 20"/>
            <p:cNvSpPr/>
            <p:nvPr/>
          </p:nvSpPr>
          <p:spPr>
            <a:xfrm rot="21300000">
              <a:off x="264" y="5360"/>
              <a:ext cx="8573" cy="7518"/>
            </a:xfrm>
            <a:prstGeom prst="arc">
              <a:avLst>
                <a:gd name="adj1" fmla="val 16200000"/>
                <a:gd name="adj2" fmla="val 21502872"/>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23" name="弧形 22"/>
            <p:cNvSpPr/>
            <p:nvPr/>
          </p:nvSpPr>
          <p:spPr>
            <a:xfrm rot="21300000">
              <a:off x="264" y="5722"/>
              <a:ext cx="8573" cy="7518"/>
            </a:xfrm>
            <a:prstGeom prst="arc">
              <a:avLst>
                <a:gd name="adj1" fmla="val 16200000"/>
                <a:gd name="adj2" fmla="val 21249343"/>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28" name="弧形 27"/>
            <p:cNvSpPr/>
            <p:nvPr/>
          </p:nvSpPr>
          <p:spPr>
            <a:xfrm rot="17760000">
              <a:off x="8192" y="5232"/>
              <a:ext cx="9177" cy="7773"/>
            </a:xfrm>
            <a:prstGeom prst="arc">
              <a:avLst>
                <a:gd name="adj1" fmla="val 14969207"/>
                <a:gd name="adj2" fmla="val 2005819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30" name="弧形 29"/>
            <p:cNvSpPr/>
            <p:nvPr/>
          </p:nvSpPr>
          <p:spPr>
            <a:xfrm rot="17760000">
              <a:off x="8529" y="5522"/>
              <a:ext cx="8574" cy="7988"/>
            </a:xfrm>
            <a:prstGeom prst="arc">
              <a:avLst>
                <a:gd name="adj1" fmla="val 15473186"/>
                <a:gd name="adj2" fmla="val 20042437"/>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31" name="弧形 30"/>
            <p:cNvSpPr/>
            <p:nvPr/>
          </p:nvSpPr>
          <p:spPr>
            <a:xfrm rot="17760000">
              <a:off x="8035" y="6273"/>
              <a:ext cx="9177" cy="8122"/>
            </a:xfrm>
            <a:prstGeom prst="arc">
              <a:avLst>
                <a:gd name="adj1" fmla="val 16094904"/>
                <a:gd name="adj2" fmla="val 20166882"/>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32" name="椭圆 31"/>
            <p:cNvSpPr/>
            <p:nvPr/>
          </p:nvSpPr>
          <p:spPr>
            <a:xfrm>
              <a:off x="10436" y="6650"/>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33" name="椭圆 32"/>
            <p:cNvSpPr/>
            <p:nvPr/>
          </p:nvSpPr>
          <p:spPr>
            <a:xfrm>
              <a:off x="9869" y="6650"/>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34" name="椭圆 33"/>
            <p:cNvSpPr/>
            <p:nvPr/>
          </p:nvSpPr>
          <p:spPr>
            <a:xfrm>
              <a:off x="9624" y="6650"/>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35" name="椭圆 34"/>
            <p:cNvSpPr/>
            <p:nvPr/>
          </p:nvSpPr>
          <p:spPr>
            <a:xfrm>
              <a:off x="8165" y="6650"/>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36" name="椭圆 35"/>
            <p:cNvSpPr/>
            <p:nvPr/>
          </p:nvSpPr>
          <p:spPr>
            <a:xfrm>
              <a:off x="7831" y="6651"/>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
          <p:nvSpPr>
            <p:cNvPr id="37" name="椭圆 36"/>
            <p:cNvSpPr/>
            <p:nvPr/>
          </p:nvSpPr>
          <p:spPr>
            <a:xfrm>
              <a:off x="7459" y="6650"/>
              <a:ext cx="119" cy="119"/>
            </a:xfrm>
            <a:prstGeom prst="ellipse">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cxnSp>
          <p:nvCxnSpPr>
            <p:cNvPr id="38" name="直接连接符 37"/>
            <p:cNvCxnSpPr/>
            <p:nvPr/>
          </p:nvCxnSpPr>
          <p:spPr>
            <a:xfrm>
              <a:off x="8873" y="326"/>
              <a:ext cx="0" cy="394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873" y="5064"/>
              <a:ext cx="0" cy="13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887" y="3145"/>
              <a:ext cx="1506" cy="260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7346" y="3145"/>
              <a:ext cx="1513" cy="262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2317" name="组合 45"/>
            <p:cNvGrpSpPr/>
            <p:nvPr/>
          </p:nvGrpSpPr>
          <p:grpSpPr>
            <a:xfrm>
              <a:off x="10131" y="5689"/>
              <a:ext cx="250" cy="212"/>
              <a:chOff x="13966" y="5050"/>
              <a:chExt cx="250" cy="212"/>
            </a:xfrm>
          </p:grpSpPr>
          <p:cxnSp>
            <p:nvCxnSpPr>
              <p:cNvPr id="44" name="直接连接符 43"/>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20" name="组合 47"/>
            <p:cNvGrpSpPr/>
            <p:nvPr/>
          </p:nvGrpSpPr>
          <p:grpSpPr>
            <a:xfrm rot="10800000">
              <a:off x="10354" y="5490"/>
              <a:ext cx="250" cy="212"/>
              <a:chOff x="13966" y="5050"/>
              <a:chExt cx="250" cy="212"/>
            </a:xfrm>
          </p:grpSpPr>
          <p:cxnSp>
            <p:nvCxnSpPr>
              <p:cNvPr id="49" name="直接连接符 48"/>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23" name="组合 50"/>
            <p:cNvGrpSpPr/>
            <p:nvPr/>
          </p:nvGrpSpPr>
          <p:grpSpPr>
            <a:xfrm rot="-9540000">
              <a:off x="8891" y="5996"/>
              <a:ext cx="250" cy="212"/>
              <a:chOff x="13966" y="5050"/>
              <a:chExt cx="250" cy="212"/>
            </a:xfrm>
          </p:grpSpPr>
          <p:cxnSp>
            <p:nvCxnSpPr>
              <p:cNvPr id="52" name="直接连接符 51"/>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26" name="组合 53"/>
            <p:cNvGrpSpPr/>
            <p:nvPr/>
          </p:nvGrpSpPr>
          <p:grpSpPr>
            <a:xfrm rot="2640000">
              <a:off x="8594" y="6054"/>
              <a:ext cx="250" cy="212"/>
              <a:chOff x="13966" y="5050"/>
              <a:chExt cx="250" cy="212"/>
            </a:xfrm>
          </p:grpSpPr>
          <p:cxnSp>
            <p:nvCxnSpPr>
              <p:cNvPr id="55" name="直接连接符 54"/>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29" name="组合 56"/>
            <p:cNvGrpSpPr/>
            <p:nvPr/>
          </p:nvGrpSpPr>
          <p:grpSpPr>
            <a:xfrm rot="-6780000">
              <a:off x="7382" y="5679"/>
              <a:ext cx="250" cy="212"/>
              <a:chOff x="13966" y="5050"/>
              <a:chExt cx="250" cy="212"/>
            </a:xfrm>
          </p:grpSpPr>
          <p:cxnSp>
            <p:nvCxnSpPr>
              <p:cNvPr id="58" name="直接连接符 57"/>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32" name="组合 59"/>
            <p:cNvGrpSpPr/>
            <p:nvPr/>
          </p:nvGrpSpPr>
          <p:grpSpPr>
            <a:xfrm rot="4140000">
              <a:off x="7113" y="5545"/>
              <a:ext cx="250" cy="212"/>
              <a:chOff x="13966" y="5050"/>
              <a:chExt cx="250" cy="212"/>
            </a:xfrm>
          </p:grpSpPr>
          <p:cxnSp>
            <p:nvCxnSpPr>
              <p:cNvPr id="61" name="直接连接符 60"/>
              <p:cNvCxnSpPr/>
              <p:nvPr/>
            </p:nvCxnSpPr>
            <p:spPr>
              <a:xfrm flipH="1">
                <a:off x="13966" y="5063"/>
                <a:ext cx="250" cy="2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14090" y="5050"/>
                <a:ext cx="99" cy="21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5" name="直接连接符 64"/>
            <p:cNvCxnSpPr/>
            <p:nvPr/>
          </p:nvCxnSpPr>
          <p:spPr>
            <a:xfrm>
              <a:off x="7896" y="6710"/>
              <a:ext cx="0" cy="3182"/>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9929" y="6710"/>
              <a:ext cx="0" cy="3154"/>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a:off x="4213" y="9473"/>
              <a:ext cx="3683"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8" name="直接箭头连接符 67"/>
            <p:cNvCxnSpPr/>
            <p:nvPr/>
          </p:nvCxnSpPr>
          <p:spPr>
            <a:xfrm>
              <a:off x="7938" y="9459"/>
              <a:ext cx="824"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9" name="直接箭头连接符 68"/>
            <p:cNvCxnSpPr/>
            <p:nvPr/>
          </p:nvCxnSpPr>
          <p:spPr>
            <a:xfrm>
              <a:off x="8789" y="9459"/>
              <a:ext cx="1131"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0" name="直接箭头连接符 69"/>
            <p:cNvCxnSpPr/>
            <p:nvPr/>
          </p:nvCxnSpPr>
          <p:spPr>
            <a:xfrm>
              <a:off x="9948" y="9432"/>
              <a:ext cx="2860" cy="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12341" name="对象 71">
              <a:hlinkClick r:id="" action="ppaction://ole?verb=0"/>
            </p:cNvPr>
            <p:cNvGraphicFramePr>
              <a:graphicFrameLocks noChangeAspect="1"/>
            </p:cNvGraphicFramePr>
            <p:nvPr/>
          </p:nvGraphicFramePr>
          <p:xfrm>
            <a:off x="3468" y="1791"/>
            <a:ext cx="717" cy="652"/>
          </p:xfrm>
          <a:graphic>
            <a:graphicData uri="http://schemas.openxmlformats.org/presentationml/2006/ole">
              <mc:AlternateContent xmlns:mc="http://schemas.openxmlformats.org/markup-compatibility/2006">
                <mc:Choice xmlns:v="urn:schemas-microsoft-com:vml" Requires="v">
                  <p:oleObj spid="_x0000_s4112" name="" r:id="rId1" imgW="279400" imgH="254000" progId="Equation.KSEE3">
                    <p:embed/>
                  </p:oleObj>
                </mc:Choice>
                <mc:Fallback>
                  <p:oleObj name="" r:id="rId1" imgW="279400" imgH="254000" progId="Equation.KSEE3">
                    <p:embed/>
                    <p:pic>
                      <p:nvPicPr>
                        <p:cNvPr id="0" name="图片 3078"/>
                        <p:cNvPicPr/>
                        <p:nvPr/>
                      </p:nvPicPr>
                      <p:blipFill>
                        <a:blip r:embed="rId2"/>
                        <a:stretch>
                          <a:fillRect/>
                        </a:stretch>
                      </p:blipFill>
                      <p:spPr>
                        <a:xfrm>
                          <a:off x="3468" y="1791"/>
                          <a:ext cx="717" cy="652"/>
                        </a:xfrm>
                        <a:prstGeom prst="rect">
                          <a:avLst/>
                        </a:prstGeom>
                        <a:noFill/>
                        <a:ln w="38100">
                          <a:noFill/>
                          <a:miter/>
                        </a:ln>
                      </p:spPr>
                    </p:pic>
                  </p:oleObj>
                </mc:Fallback>
              </mc:AlternateContent>
            </a:graphicData>
          </a:graphic>
        </p:graphicFrame>
        <p:graphicFrame>
          <p:nvGraphicFramePr>
            <p:cNvPr id="12342" name="对象 74"/>
            <p:cNvGraphicFramePr/>
            <p:nvPr/>
          </p:nvGraphicFramePr>
          <p:xfrm>
            <a:off x="5833" y="2948"/>
            <a:ext cx="708" cy="728"/>
          </p:xfrm>
          <a:graphic>
            <a:graphicData uri="http://schemas.openxmlformats.org/presentationml/2006/ole">
              <mc:AlternateContent xmlns:mc="http://schemas.openxmlformats.org/markup-compatibility/2006">
                <mc:Choice xmlns:v="urn:schemas-microsoft-com:vml" Requires="v">
                  <p:oleObj spid="_x0000_s4113" name="" r:id="rId3" imgW="322580" imgH="450215" progId="Equation.KSEE3">
                    <p:embed/>
                  </p:oleObj>
                </mc:Choice>
                <mc:Fallback>
                  <p:oleObj name="" r:id="rId3" imgW="322580" imgH="450215" progId="Equation.KSEE3">
                    <p:embed/>
                    <p:pic>
                      <p:nvPicPr>
                        <p:cNvPr id="0" name="图片 3079"/>
                        <p:cNvPicPr/>
                        <p:nvPr/>
                      </p:nvPicPr>
                      <p:blipFill>
                        <a:blip r:embed="rId4"/>
                        <a:stretch>
                          <a:fillRect/>
                        </a:stretch>
                      </p:blipFill>
                      <p:spPr>
                        <a:xfrm>
                          <a:off x="5833" y="2948"/>
                          <a:ext cx="708" cy="728"/>
                        </a:xfrm>
                        <a:prstGeom prst="rect">
                          <a:avLst/>
                        </a:prstGeom>
                        <a:noFill/>
                        <a:ln w="38100">
                          <a:noFill/>
                          <a:miter/>
                        </a:ln>
                      </p:spPr>
                    </p:pic>
                  </p:oleObj>
                </mc:Fallback>
              </mc:AlternateContent>
            </a:graphicData>
          </a:graphic>
        </p:graphicFrame>
        <p:graphicFrame>
          <p:nvGraphicFramePr>
            <p:cNvPr id="12343" name="对象 81"/>
            <p:cNvGraphicFramePr/>
            <p:nvPr/>
          </p:nvGraphicFramePr>
          <p:xfrm>
            <a:off x="4827" y="4430"/>
            <a:ext cx="593" cy="412"/>
          </p:xfrm>
          <a:graphic>
            <a:graphicData uri="http://schemas.openxmlformats.org/presentationml/2006/ole">
              <mc:AlternateContent xmlns:mc="http://schemas.openxmlformats.org/markup-compatibility/2006">
                <mc:Choice xmlns:v="urn:schemas-microsoft-com:vml" Requires="v">
                  <p:oleObj spid="_x0000_s4114" name="" r:id="rId5" imgW="344805" imgH="262255" progId="Equation.KSEE3">
                    <p:embed/>
                  </p:oleObj>
                </mc:Choice>
                <mc:Fallback>
                  <p:oleObj name="" r:id="rId5" imgW="344805" imgH="262255" progId="Equation.KSEE3">
                    <p:embed/>
                    <p:pic>
                      <p:nvPicPr>
                        <p:cNvPr id="0" name="图片 3077"/>
                        <p:cNvPicPr/>
                        <p:nvPr/>
                      </p:nvPicPr>
                      <p:blipFill>
                        <a:blip r:embed="rId6"/>
                        <a:stretch>
                          <a:fillRect/>
                        </a:stretch>
                      </p:blipFill>
                      <p:spPr>
                        <a:xfrm>
                          <a:off x="4827" y="4430"/>
                          <a:ext cx="593" cy="412"/>
                        </a:xfrm>
                        <a:prstGeom prst="rect">
                          <a:avLst/>
                        </a:prstGeom>
                        <a:noFill/>
                        <a:ln w="38100">
                          <a:noFill/>
                          <a:miter/>
                        </a:ln>
                      </p:spPr>
                    </p:pic>
                  </p:oleObj>
                </mc:Fallback>
              </mc:AlternateContent>
            </a:graphicData>
          </a:graphic>
        </p:graphicFrame>
        <p:sp>
          <p:nvSpPr>
            <p:cNvPr id="12344" name="文本框 83"/>
            <p:cNvSpPr txBox="1"/>
            <p:nvPr/>
          </p:nvSpPr>
          <p:spPr>
            <a:xfrm>
              <a:off x="4827" y="4843"/>
              <a:ext cx="502" cy="996"/>
            </a:xfrm>
            <a:prstGeom prst="rect">
              <a:avLst/>
            </a:prstGeom>
            <a:noFill/>
            <a:ln w="9525">
              <a:noFill/>
            </a:ln>
          </p:spPr>
          <p:txBody>
            <a:bodyPr wrap="square" anchor="t">
              <a:spAutoFit/>
            </a:bodyPr>
            <a:lstStyle/>
            <a:p>
              <a:r>
                <a:rPr lang="en-US" altLang="zh-CN" sz="1350">
                  <a:latin typeface="Garamond" panose="02020404030301010803" pitchFamily="18" charset="0"/>
                </a:rPr>
                <a:t>R</a:t>
              </a:r>
              <a:endParaRPr lang="en-US" altLang="zh-CN" sz="1350">
                <a:latin typeface="Garamond" panose="02020404030301010803" pitchFamily="18" charset="0"/>
              </a:endParaRPr>
            </a:p>
          </p:txBody>
        </p:sp>
        <p:graphicFrame>
          <p:nvGraphicFramePr>
            <p:cNvPr id="12345" name="对象 85"/>
            <p:cNvGraphicFramePr/>
            <p:nvPr/>
          </p:nvGraphicFramePr>
          <p:xfrm>
            <a:off x="4695" y="5872"/>
            <a:ext cx="634" cy="424"/>
          </p:xfrm>
          <a:graphic>
            <a:graphicData uri="http://schemas.openxmlformats.org/presentationml/2006/ole">
              <mc:AlternateContent xmlns:mc="http://schemas.openxmlformats.org/markup-compatibility/2006">
                <mc:Choice xmlns:v="urn:schemas-microsoft-com:vml" Requires="v">
                  <p:oleObj spid="_x0000_s4115" name="" r:id="rId7" imgW="344170" imgH="245110" progId="Equation.KSEE3">
                    <p:embed/>
                  </p:oleObj>
                </mc:Choice>
                <mc:Fallback>
                  <p:oleObj name="" r:id="rId7" imgW="344170" imgH="245110" progId="Equation.KSEE3">
                    <p:embed/>
                    <p:pic>
                      <p:nvPicPr>
                        <p:cNvPr id="0" name="图片 3082"/>
                        <p:cNvPicPr/>
                        <p:nvPr/>
                      </p:nvPicPr>
                      <p:blipFill>
                        <a:blip r:embed="rId8"/>
                        <a:stretch>
                          <a:fillRect/>
                        </a:stretch>
                      </p:blipFill>
                      <p:spPr>
                        <a:xfrm>
                          <a:off x="4695" y="5872"/>
                          <a:ext cx="634" cy="424"/>
                        </a:xfrm>
                        <a:prstGeom prst="rect">
                          <a:avLst/>
                        </a:prstGeom>
                        <a:noFill/>
                        <a:ln w="38100">
                          <a:noFill/>
                          <a:miter/>
                        </a:ln>
                      </p:spPr>
                    </p:pic>
                  </p:oleObj>
                </mc:Fallback>
              </mc:AlternateContent>
            </a:graphicData>
          </a:graphic>
        </p:graphicFrame>
        <p:graphicFrame>
          <p:nvGraphicFramePr>
            <p:cNvPr id="12346" name="对象 87"/>
            <p:cNvGraphicFramePr/>
            <p:nvPr/>
          </p:nvGraphicFramePr>
          <p:xfrm>
            <a:off x="11313" y="4430"/>
            <a:ext cx="543" cy="413"/>
          </p:xfrm>
          <a:graphic>
            <a:graphicData uri="http://schemas.openxmlformats.org/presentationml/2006/ole">
              <mc:AlternateContent xmlns:mc="http://schemas.openxmlformats.org/markup-compatibility/2006">
                <mc:Choice xmlns:v="urn:schemas-microsoft-com:vml" Requires="v">
                  <p:oleObj spid="_x0000_s4116" name="" r:id="rId9" imgW="177165" imgH="165100" progId="Equation.KSEE3">
                    <p:embed/>
                  </p:oleObj>
                </mc:Choice>
                <mc:Fallback>
                  <p:oleObj name="" r:id="rId9" imgW="177165" imgH="165100" progId="Equation.KSEE3">
                    <p:embed/>
                    <p:pic>
                      <p:nvPicPr>
                        <p:cNvPr id="0" name="图片 3080"/>
                        <p:cNvPicPr/>
                        <p:nvPr/>
                      </p:nvPicPr>
                      <p:blipFill>
                        <a:blip r:embed="rId10"/>
                        <a:stretch>
                          <a:fillRect/>
                        </a:stretch>
                      </p:blipFill>
                      <p:spPr>
                        <a:xfrm>
                          <a:off x="11313" y="4430"/>
                          <a:ext cx="543" cy="413"/>
                        </a:xfrm>
                        <a:prstGeom prst="rect">
                          <a:avLst/>
                        </a:prstGeom>
                        <a:noFill/>
                        <a:ln w="38100">
                          <a:noFill/>
                          <a:miter/>
                        </a:ln>
                      </p:spPr>
                    </p:pic>
                  </p:oleObj>
                </mc:Fallback>
              </mc:AlternateContent>
            </a:graphicData>
          </a:graphic>
        </p:graphicFrame>
        <p:sp>
          <p:nvSpPr>
            <p:cNvPr id="12347" name="文本框 89"/>
            <p:cNvSpPr txBox="1"/>
            <p:nvPr/>
          </p:nvSpPr>
          <p:spPr>
            <a:xfrm>
              <a:off x="11358" y="5043"/>
              <a:ext cx="502" cy="996"/>
            </a:xfrm>
            <a:prstGeom prst="rect">
              <a:avLst/>
            </a:prstGeom>
            <a:noFill/>
            <a:ln w="9525">
              <a:noFill/>
            </a:ln>
          </p:spPr>
          <p:txBody>
            <a:bodyPr wrap="square" anchor="t">
              <a:spAutoFit/>
            </a:bodyPr>
            <a:lstStyle/>
            <a:p>
              <a:r>
                <a:rPr lang="en-US" altLang="zh-CN" sz="1350">
                  <a:latin typeface="Garamond" panose="02020404030301010803" pitchFamily="18" charset="0"/>
                </a:rPr>
                <a:t>R</a:t>
              </a:r>
              <a:endParaRPr lang="en-US" altLang="zh-CN" sz="1350">
                <a:latin typeface="Garamond" panose="02020404030301010803" pitchFamily="18" charset="0"/>
              </a:endParaRPr>
            </a:p>
          </p:txBody>
        </p:sp>
        <p:graphicFrame>
          <p:nvGraphicFramePr>
            <p:cNvPr id="12348" name="对象 90"/>
            <p:cNvGraphicFramePr/>
            <p:nvPr/>
          </p:nvGraphicFramePr>
          <p:xfrm>
            <a:off x="11020" y="5787"/>
            <a:ext cx="542" cy="386"/>
          </p:xfrm>
          <a:graphic>
            <a:graphicData uri="http://schemas.openxmlformats.org/presentationml/2006/ole">
              <mc:AlternateContent xmlns:mc="http://schemas.openxmlformats.org/markup-compatibility/2006">
                <mc:Choice xmlns:v="urn:schemas-microsoft-com:vml" Requires="v">
                  <p:oleObj spid="_x0000_s4117" name="" r:id="rId11" imgW="203200" imgH="165100" progId="Equation.KSEE3">
                    <p:embed/>
                  </p:oleObj>
                </mc:Choice>
                <mc:Fallback>
                  <p:oleObj name="" r:id="rId11" imgW="203200" imgH="165100" progId="Equation.KSEE3">
                    <p:embed/>
                    <p:pic>
                      <p:nvPicPr>
                        <p:cNvPr id="0" name="图片 3081"/>
                        <p:cNvPicPr/>
                        <p:nvPr/>
                      </p:nvPicPr>
                      <p:blipFill>
                        <a:blip r:embed="rId12"/>
                        <a:stretch>
                          <a:fillRect/>
                        </a:stretch>
                      </p:blipFill>
                      <p:spPr>
                        <a:xfrm>
                          <a:off x="11020" y="5787"/>
                          <a:ext cx="542" cy="386"/>
                        </a:xfrm>
                        <a:prstGeom prst="rect">
                          <a:avLst/>
                        </a:prstGeom>
                        <a:noFill/>
                        <a:ln w="38100">
                          <a:noFill/>
                          <a:miter/>
                        </a:ln>
                      </p:spPr>
                    </p:pic>
                  </p:oleObj>
                </mc:Fallback>
              </mc:AlternateContent>
            </a:graphicData>
          </a:graphic>
        </p:graphicFrame>
        <p:graphicFrame>
          <p:nvGraphicFramePr>
            <p:cNvPr id="12349" name="对象 92">
              <a:hlinkClick r:id="" action="ppaction://ole?verb=0"/>
            </p:cNvPr>
            <p:cNvGraphicFramePr>
              <a:graphicFrameLocks noChangeAspect="1"/>
            </p:cNvGraphicFramePr>
            <p:nvPr/>
          </p:nvGraphicFramePr>
          <p:xfrm>
            <a:off x="8165" y="6117"/>
            <a:ext cx="481" cy="500"/>
          </p:xfrm>
          <a:graphic>
            <a:graphicData uri="http://schemas.openxmlformats.org/presentationml/2006/ole">
              <mc:AlternateContent xmlns:mc="http://schemas.openxmlformats.org/markup-compatibility/2006">
                <mc:Choice xmlns:v="urn:schemas-microsoft-com:vml" Requires="v">
                  <p:oleObj spid="_x0000_s4118" name="" r:id="rId13" imgW="228600" imgH="292100" progId="Equation.KSEE3">
                    <p:embed/>
                  </p:oleObj>
                </mc:Choice>
                <mc:Fallback>
                  <p:oleObj name="" r:id="rId13" imgW="228600" imgH="292100" progId="Equation.KSEE3">
                    <p:embed/>
                    <p:pic>
                      <p:nvPicPr>
                        <p:cNvPr id="0" name="图片 3083"/>
                        <p:cNvPicPr/>
                        <p:nvPr/>
                      </p:nvPicPr>
                      <p:blipFill>
                        <a:blip r:embed="rId14"/>
                        <a:stretch>
                          <a:fillRect/>
                        </a:stretch>
                      </p:blipFill>
                      <p:spPr>
                        <a:xfrm>
                          <a:off x="8165" y="6117"/>
                          <a:ext cx="481" cy="500"/>
                        </a:xfrm>
                        <a:prstGeom prst="rect">
                          <a:avLst/>
                        </a:prstGeom>
                        <a:noFill/>
                        <a:ln w="38100">
                          <a:noFill/>
                          <a:miter/>
                        </a:ln>
                      </p:spPr>
                    </p:pic>
                  </p:oleObj>
                </mc:Fallback>
              </mc:AlternateContent>
            </a:graphicData>
          </a:graphic>
        </p:graphicFrame>
        <p:graphicFrame>
          <p:nvGraphicFramePr>
            <p:cNvPr id="12350" name="对象 94"/>
            <p:cNvGraphicFramePr/>
            <p:nvPr/>
          </p:nvGraphicFramePr>
          <p:xfrm>
            <a:off x="9264" y="6095"/>
            <a:ext cx="360" cy="544"/>
          </p:xfrm>
          <a:graphic>
            <a:graphicData uri="http://schemas.openxmlformats.org/presentationml/2006/ole">
              <mc:AlternateContent xmlns:mc="http://schemas.openxmlformats.org/markup-compatibility/2006">
                <mc:Choice xmlns:v="urn:schemas-microsoft-com:vml" Requires="v">
                  <p:oleObj spid="_x0000_s4119" name="" r:id="rId15" imgW="228600" imgH="317500" progId="Equation.KSEE3">
                    <p:embed/>
                  </p:oleObj>
                </mc:Choice>
                <mc:Fallback>
                  <p:oleObj name="" r:id="rId15" imgW="228600" imgH="317500" progId="Equation.KSEE3">
                    <p:embed/>
                    <p:pic>
                      <p:nvPicPr>
                        <p:cNvPr id="0" name="图片 3084"/>
                        <p:cNvPicPr/>
                        <p:nvPr/>
                      </p:nvPicPr>
                      <p:blipFill>
                        <a:blip r:embed="rId16"/>
                        <a:stretch>
                          <a:fillRect/>
                        </a:stretch>
                      </p:blipFill>
                      <p:spPr>
                        <a:xfrm>
                          <a:off x="9264" y="6095"/>
                          <a:ext cx="360" cy="544"/>
                        </a:xfrm>
                        <a:prstGeom prst="rect">
                          <a:avLst/>
                        </a:prstGeom>
                        <a:noFill/>
                        <a:ln w="38100">
                          <a:noFill/>
                          <a:miter/>
                        </a:ln>
                      </p:spPr>
                    </p:pic>
                  </p:oleObj>
                </mc:Fallback>
              </mc:AlternateContent>
            </a:graphicData>
          </a:graphic>
        </p:graphicFrame>
        <p:graphicFrame>
          <p:nvGraphicFramePr>
            <p:cNvPr id="12351" name="对象 96"/>
            <p:cNvGraphicFramePr/>
            <p:nvPr/>
          </p:nvGraphicFramePr>
          <p:xfrm>
            <a:off x="11139" y="2948"/>
            <a:ext cx="708" cy="728"/>
          </p:xfrm>
          <a:graphic>
            <a:graphicData uri="http://schemas.openxmlformats.org/presentationml/2006/ole">
              <mc:AlternateContent xmlns:mc="http://schemas.openxmlformats.org/markup-compatibility/2006">
                <mc:Choice xmlns:v="urn:schemas-microsoft-com:vml" Requires="v">
                  <p:oleObj spid="_x0000_s4120" name="" r:id="rId17" imgW="322580" imgH="450215" progId="Equation.KSEE3">
                    <p:embed/>
                  </p:oleObj>
                </mc:Choice>
                <mc:Fallback>
                  <p:oleObj name="" r:id="rId17" imgW="322580" imgH="450215" progId="Equation.KSEE3">
                    <p:embed/>
                    <p:pic>
                      <p:nvPicPr>
                        <p:cNvPr id="0" name="图片 3085"/>
                        <p:cNvPicPr/>
                        <p:nvPr/>
                      </p:nvPicPr>
                      <p:blipFill>
                        <a:blip r:embed="rId4"/>
                        <a:stretch>
                          <a:fillRect/>
                        </a:stretch>
                      </p:blipFill>
                      <p:spPr>
                        <a:xfrm>
                          <a:off x="11139" y="2948"/>
                          <a:ext cx="708" cy="728"/>
                        </a:xfrm>
                        <a:prstGeom prst="rect">
                          <a:avLst/>
                        </a:prstGeom>
                        <a:noFill/>
                        <a:ln w="38100">
                          <a:noFill/>
                          <a:miter/>
                        </a:ln>
                      </p:spPr>
                    </p:pic>
                  </p:oleObj>
                </mc:Fallback>
              </mc:AlternateContent>
            </a:graphicData>
          </a:graphic>
        </p:graphicFrame>
        <p:graphicFrame>
          <p:nvGraphicFramePr>
            <p:cNvPr id="12352" name="对象 99"/>
            <p:cNvGraphicFramePr/>
            <p:nvPr/>
          </p:nvGraphicFramePr>
          <p:xfrm>
            <a:off x="3665" y="6438"/>
            <a:ext cx="520" cy="440"/>
          </p:xfrm>
          <a:graphic>
            <a:graphicData uri="http://schemas.openxmlformats.org/presentationml/2006/ole">
              <mc:AlternateContent xmlns:mc="http://schemas.openxmlformats.org/markup-compatibility/2006">
                <mc:Choice xmlns:v="urn:schemas-microsoft-com:vml" Requires="v">
                  <p:oleObj spid="_x0000_s4121" name="" r:id="rId18" imgW="330200" imgH="279400" progId="Equation.KSEE3">
                    <p:embed/>
                  </p:oleObj>
                </mc:Choice>
                <mc:Fallback>
                  <p:oleObj name="" r:id="rId18" imgW="330200" imgH="279400" progId="Equation.KSEE3">
                    <p:embed/>
                    <p:pic>
                      <p:nvPicPr>
                        <p:cNvPr id="0" name="图片 3087"/>
                        <p:cNvPicPr/>
                        <p:nvPr/>
                      </p:nvPicPr>
                      <p:blipFill>
                        <a:blip r:embed="rId19"/>
                        <a:stretch>
                          <a:fillRect/>
                        </a:stretch>
                      </p:blipFill>
                      <p:spPr>
                        <a:xfrm>
                          <a:off x="3665" y="6438"/>
                          <a:ext cx="520" cy="440"/>
                        </a:xfrm>
                        <a:prstGeom prst="rect">
                          <a:avLst/>
                        </a:prstGeom>
                        <a:noFill/>
                        <a:ln w="38100">
                          <a:noFill/>
                          <a:miter/>
                        </a:ln>
                      </p:spPr>
                    </p:pic>
                  </p:oleObj>
                </mc:Fallback>
              </mc:AlternateContent>
            </a:graphicData>
          </a:graphic>
        </p:graphicFrame>
        <p:sp>
          <p:nvSpPr>
            <p:cNvPr id="12353" name="文本框 101"/>
            <p:cNvSpPr txBox="1"/>
            <p:nvPr/>
          </p:nvSpPr>
          <p:spPr>
            <a:xfrm>
              <a:off x="3013" y="8510"/>
              <a:ext cx="363" cy="996"/>
            </a:xfrm>
            <a:prstGeom prst="rect">
              <a:avLst/>
            </a:prstGeom>
            <a:noFill/>
            <a:ln w="9525">
              <a:noFill/>
            </a:ln>
          </p:spPr>
          <p:txBody>
            <a:bodyPr wrap="square" anchor="t">
              <a:spAutoFit/>
            </a:bodyPr>
            <a:lstStyle/>
            <a:p>
              <a:r>
                <a:rPr lang="en-US" altLang="zh-CN" sz="1350">
                  <a:latin typeface="Garamond" panose="02020404030301010803" pitchFamily="18" charset="0"/>
                </a:rPr>
                <a:t>o</a:t>
              </a:r>
              <a:endParaRPr lang="en-US" altLang="zh-CN" sz="1350">
                <a:latin typeface="Garamond" panose="02020404030301010803" pitchFamily="18" charset="0"/>
              </a:endParaRPr>
            </a:p>
          </p:txBody>
        </p:sp>
        <p:graphicFrame>
          <p:nvGraphicFramePr>
            <p:cNvPr id="12354" name="对象 102"/>
            <p:cNvGraphicFramePr/>
            <p:nvPr/>
          </p:nvGraphicFramePr>
          <p:xfrm>
            <a:off x="5579" y="8756"/>
            <a:ext cx="708" cy="728"/>
          </p:xfrm>
          <a:graphic>
            <a:graphicData uri="http://schemas.openxmlformats.org/presentationml/2006/ole">
              <mc:AlternateContent xmlns:mc="http://schemas.openxmlformats.org/markup-compatibility/2006">
                <mc:Choice xmlns:v="urn:schemas-microsoft-com:vml" Requires="v">
                  <p:oleObj spid="_x0000_s4122" name="" r:id="rId20" imgW="322580" imgH="450215" progId="Equation.KSEE3">
                    <p:embed/>
                  </p:oleObj>
                </mc:Choice>
                <mc:Fallback>
                  <p:oleObj name="" r:id="rId20" imgW="322580" imgH="450215" progId="Equation.KSEE3">
                    <p:embed/>
                    <p:pic>
                      <p:nvPicPr>
                        <p:cNvPr id="0" name="图片 3086"/>
                        <p:cNvPicPr/>
                        <p:nvPr/>
                      </p:nvPicPr>
                      <p:blipFill>
                        <a:blip r:embed="rId4"/>
                        <a:stretch>
                          <a:fillRect/>
                        </a:stretch>
                      </p:blipFill>
                      <p:spPr>
                        <a:xfrm>
                          <a:off x="5579" y="8756"/>
                          <a:ext cx="708" cy="728"/>
                        </a:xfrm>
                        <a:prstGeom prst="rect">
                          <a:avLst/>
                        </a:prstGeom>
                        <a:noFill/>
                        <a:ln w="38100">
                          <a:noFill/>
                          <a:miter/>
                        </a:ln>
                      </p:spPr>
                    </p:pic>
                  </p:oleObj>
                </mc:Fallback>
              </mc:AlternateContent>
            </a:graphicData>
          </a:graphic>
        </p:graphicFrame>
        <p:graphicFrame>
          <p:nvGraphicFramePr>
            <p:cNvPr id="12355" name="对象 104"/>
            <p:cNvGraphicFramePr/>
            <p:nvPr/>
          </p:nvGraphicFramePr>
          <p:xfrm>
            <a:off x="10725" y="8704"/>
            <a:ext cx="708" cy="728"/>
          </p:xfrm>
          <a:graphic>
            <a:graphicData uri="http://schemas.openxmlformats.org/presentationml/2006/ole">
              <mc:AlternateContent xmlns:mc="http://schemas.openxmlformats.org/markup-compatibility/2006">
                <mc:Choice xmlns:v="urn:schemas-microsoft-com:vml" Requires="v">
                  <p:oleObj spid="_x0000_s4123" name="" r:id="rId21" imgW="322580" imgH="450215" progId="Equation.KSEE3">
                    <p:embed/>
                  </p:oleObj>
                </mc:Choice>
                <mc:Fallback>
                  <p:oleObj name="" r:id="rId21" imgW="322580" imgH="450215" progId="Equation.KSEE3">
                    <p:embed/>
                    <p:pic>
                      <p:nvPicPr>
                        <p:cNvPr id="0" name="图片 3088"/>
                        <p:cNvPicPr/>
                        <p:nvPr/>
                      </p:nvPicPr>
                      <p:blipFill>
                        <a:blip r:embed="rId4"/>
                        <a:stretch>
                          <a:fillRect/>
                        </a:stretch>
                      </p:blipFill>
                      <p:spPr>
                        <a:xfrm>
                          <a:off x="10725" y="8704"/>
                          <a:ext cx="708" cy="728"/>
                        </a:xfrm>
                        <a:prstGeom prst="rect">
                          <a:avLst/>
                        </a:prstGeom>
                        <a:noFill/>
                        <a:ln w="38100">
                          <a:noFill/>
                          <a:miter/>
                        </a:ln>
                      </p:spPr>
                    </p:pic>
                  </p:oleObj>
                </mc:Fallback>
              </mc:AlternateContent>
            </a:graphicData>
          </a:graphic>
        </p:graphicFrame>
        <p:graphicFrame>
          <p:nvGraphicFramePr>
            <p:cNvPr id="12356" name="对象 106">
              <a:hlinkClick r:id="" action="ppaction://ole?verb=0"/>
            </p:cNvPr>
            <p:cNvGraphicFramePr>
              <a:graphicFrameLocks noChangeAspect="1"/>
            </p:cNvGraphicFramePr>
            <p:nvPr/>
          </p:nvGraphicFramePr>
          <p:xfrm>
            <a:off x="8110" y="8932"/>
            <a:ext cx="481" cy="500"/>
          </p:xfrm>
          <a:graphic>
            <a:graphicData uri="http://schemas.openxmlformats.org/presentationml/2006/ole">
              <mc:AlternateContent xmlns:mc="http://schemas.openxmlformats.org/markup-compatibility/2006">
                <mc:Choice xmlns:v="urn:schemas-microsoft-com:vml" Requires="v">
                  <p:oleObj spid="_x0000_s4124" name="" r:id="rId22" imgW="228600" imgH="292100" progId="Equation.KSEE3">
                    <p:embed/>
                  </p:oleObj>
                </mc:Choice>
                <mc:Fallback>
                  <p:oleObj name="" r:id="rId22" imgW="228600" imgH="292100" progId="Equation.KSEE3">
                    <p:embed/>
                    <p:pic>
                      <p:nvPicPr>
                        <p:cNvPr id="0" name="图片 3089"/>
                        <p:cNvPicPr/>
                        <p:nvPr/>
                      </p:nvPicPr>
                      <p:blipFill>
                        <a:blip r:embed="rId14"/>
                        <a:stretch>
                          <a:fillRect/>
                        </a:stretch>
                      </p:blipFill>
                      <p:spPr>
                        <a:xfrm>
                          <a:off x="8110" y="8932"/>
                          <a:ext cx="481" cy="500"/>
                        </a:xfrm>
                        <a:prstGeom prst="rect">
                          <a:avLst/>
                        </a:prstGeom>
                        <a:noFill/>
                        <a:ln w="38100">
                          <a:noFill/>
                          <a:miter/>
                        </a:ln>
                      </p:spPr>
                    </p:pic>
                  </p:oleObj>
                </mc:Fallback>
              </mc:AlternateContent>
            </a:graphicData>
          </a:graphic>
        </p:graphicFrame>
        <p:graphicFrame>
          <p:nvGraphicFramePr>
            <p:cNvPr id="12357" name="对象 107">
              <a:hlinkClick r:id="" action="ppaction://ole?verb=0"/>
            </p:cNvPr>
            <p:cNvGraphicFramePr>
              <a:graphicFrameLocks noChangeAspect="1"/>
            </p:cNvGraphicFramePr>
            <p:nvPr/>
          </p:nvGraphicFramePr>
          <p:xfrm>
            <a:off x="9149" y="8932"/>
            <a:ext cx="481" cy="500"/>
          </p:xfrm>
          <a:graphic>
            <a:graphicData uri="http://schemas.openxmlformats.org/presentationml/2006/ole">
              <mc:AlternateContent xmlns:mc="http://schemas.openxmlformats.org/markup-compatibility/2006">
                <mc:Choice xmlns:v="urn:schemas-microsoft-com:vml" Requires="v">
                  <p:oleObj spid="_x0000_s4125" name="" r:id="rId23" imgW="228600" imgH="292100" progId="Equation.KSEE3">
                    <p:embed/>
                  </p:oleObj>
                </mc:Choice>
                <mc:Fallback>
                  <p:oleObj name="" r:id="rId23" imgW="228600" imgH="292100" progId="Equation.KSEE3">
                    <p:embed/>
                    <p:pic>
                      <p:nvPicPr>
                        <p:cNvPr id="0" name="图片 3093"/>
                        <p:cNvPicPr/>
                        <p:nvPr/>
                      </p:nvPicPr>
                      <p:blipFill>
                        <a:blip r:embed="rId14"/>
                        <a:stretch>
                          <a:fillRect/>
                        </a:stretch>
                      </p:blipFill>
                      <p:spPr>
                        <a:xfrm>
                          <a:off x="9149" y="8932"/>
                          <a:ext cx="481" cy="500"/>
                        </a:xfrm>
                        <a:prstGeom prst="rect">
                          <a:avLst/>
                        </a:prstGeom>
                        <a:noFill/>
                        <a:ln w="38100">
                          <a:noFill/>
                          <a:miter/>
                        </a:ln>
                      </p:spPr>
                    </p:pic>
                  </p:oleObj>
                </mc:Fallback>
              </mc:AlternateContent>
            </a:graphicData>
          </a:graphic>
        </p:graphicFrame>
        <p:graphicFrame>
          <p:nvGraphicFramePr>
            <p:cNvPr id="12358" name="对象 110"/>
            <p:cNvGraphicFramePr/>
            <p:nvPr/>
          </p:nvGraphicFramePr>
          <p:xfrm>
            <a:off x="13859" y="8804"/>
            <a:ext cx="580" cy="680"/>
          </p:xfrm>
          <a:graphic>
            <a:graphicData uri="http://schemas.openxmlformats.org/presentationml/2006/ole">
              <mc:AlternateContent xmlns:mc="http://schemas.openxmlformats.org/markup-compatibility/2006">
                <mc:Choice xmlns:v="urn:schemas-microsoft-com:vml" Requires="v">
                  <p:oleObj spid="_x0000_s4126" name="" r:id="rId24" imgW="368300" imgH="431800" progId="Equation.KSEE3">
                    <p:embed/>
                  </p:oleObj>
                </mc:Choice>
                <mc:Fallback>
                  <p:oleObj name="" r:id="rId24" imgW="368300" imgH="431800" progId="Equation.KSEE3">
                    <p:embed/>
                    <p:pic>
                      <p:nvPicPr>
                        <p:cNvPr id="0" name="图片 3091"/>
                        <p:cNvPicPr/>
                        <p:nvPr/>
                      </p:nvPicPr>
                      <p:blipFill>
                        <a:blip r:embed="rId25"/>
                        <a:stretch>
                          <a:fillRect/>
                        </a:stretch>
                      </p:blipFill>
                      <p:spPr>
                        <a:xfrm>
                          <a:off x="13859" y="8804"/>
                          <a:ext cx="580" cy="680"/>
                        </a:xfrm>
                        <a:prstGeom prst="rect">
                          <a:avLst/>
                        </a:prstGeom>
                        <a:noFill/>
                        <a:ln w="38100">
                          <a:noFill/>
                          <a:miter/>
                        </a:ln>
                      </p:spPr>
                    </p:pic>
                  </p:oleObj>
                </mc:Fallback>
              </mc:AlternateContent>
            </a:graphicData>
          </a:graphic>
        </p:graphicFrame>
      </p:grpSp>
      <p:sp>
        <p:nvSpPr>
          <p:cNvPr id="12289" name="Text Box 6"/>
          <p:cNvSpPr txBox="1"/>
          <p:nvPr/>
        </p:nvSpPr>
        <p:spPr>
          <a:xfrm>
            <a:off x="3121104" y="4289346"/>
            <a:ext cx="3509963" cy="321945"/>
          </a:xfrm>
          <a:prstGeom prst="rect">
            <a:avLst/>
          </a:prstGeom>
          <a:noFill/>
          <a:ln w="9525">
            <a:noFill/>
          </a:ln>
        </p:spPr>
        <p:txBody>
          <a:bodyPr anchor="t">
            <a:spAutoFit/>
          </a:bodyPr>
          <a:lstStyle/>
          <a:p>
            <a:pPr algn="ctr">
              <a:spcBef>
                <a:spcPct val="50000"/>
              </a:spcBef>
            </a:pPr>
            <a:r>
              <a:rPr lang="zh-CN" altLang="en-US" sz="1500" b="1" dirty="0">
                <a:latin typeface="楷体_GB2312" pitchFamily="49" charset="-122"/>
                <a:ea typeface="楷体_GB2312" pitchFamily="49" charset="-122"/>
              </a:rPr>
              <a:t>相位特性曲线和闭锁角的选择</a:t>
            </a:r>
            <a:endParaRPr lang="zh-CN" altLang="en-US" sz="1500" b="1" dirty="0">
              <a:latin typeface="楷体_GB2312" pitchFamily="49" charset="-122"/>
              <a:ea typeface="楷体_GB2312" pitchFamily="49"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sp>
        <p:nvSpPr>
          <p:cNvPr id="13313" name="Rectangle 3"/>
          <p:cNvSpPr>
            <a:spLocks noGrp="1"/>
          </p:cNvSpPr>
          <p:nvPr/>
        </p:nvSpPr>
        <p:spPr>
          <a:xfrm>
            <a:off x="560784" y="575549"/>
            <a:ext cx="5462588" cy="809625"/>
          </a:xfrm>
          <a:prstGeom prst="rect">
            <a:avLst/>
          </a:prstGeom>
          <a:noFill/>
          <a:ln w="9525">
            <a:noFill/>
          </a:ln>
        </p:spPr>
        <p:txBody>
          <a:bodyPr wrap="square" lIns="68580" tIns="34290" rIns="68580" bIns="34290" anchor="t"/>
          <a:lstStyle>
            <a:lvl1pPr lvl="0">
              <a:defRPr sz="2800"/>
            </a:lvl1pPr>
            <a:lvl2pPr lvl="1">
              <a:defRPr sz="2400"/>
            </a:lvl2pPr>
            <a:lvl3pPr lvl="2">
              <a:defRPr sz="2000"/>
            </a:lvl3pPr>
            <a:lvl4pPr lvl="3">
              <a:defRPr sz="1800"/>
            </a:lvl4pPr>
            <a:lvl5pPr lvl="4">
              <a:defRPr sz="1800"/>
            </a:lvl5pPr>
          </a:lstStyle>
          <a:p>
            <a:pPr lvl="0" indent="-342900">
              <a:lnSpc>
                <a:spcPct val="150000"/>
              </a:lnSpc>
              <a:spcBef>
                <a:spcPct val="0"/>
              </a:spcBef>
              <a:buNone/>
            </a:pPr>
            <a:r>
              <a:rPr lang="zh-CN" altLang="en-US" sz="1650" dirty="0">
                <a:latin typeface="楷体" panose="02010609060101010101" pitchFamily="49" charset="-122"/>
                <a:ea typeface="楷体" panose="02010609060101010101" pitchFamily="49" charset="-122"/>
              </a:rPr>
              <a:t>③闭锁角的确定</a:t>
            </a:r>
            <a:endParaRPr lang="zh-CN" altLang="en-US" sz="1650" dirty="0">
              <a:latin typeface="楷体" panose="02010609060101010101" pitchFamily="49" charset="-122"/>
              <a:ea typeface="楷体" panose="02010609060101010101" pitchFamily="49" charset="-122"/>
            </a:endParaRPr>
          </a:p>
          <a:p>
            <a:pPr lvl="0" indent="-342900">
              <a:lnSpc>
                <a:spcPct val="150000"/>
              </a:lnSpc>
              <a:spcBef>
                <a:spcPct val="0"/>
              </a:spcBef>
              <a:buNone/>
            </a:pPr>
            <a:r>
              <a:rPr lang="zh-CN" altLang="en-US" sz="1650" dirty="0">
                <a:latin typeface="楷体" panose="02010609060101010101" pitchFamily="49" charset="-122"/>
                <a:ea typeface="楷体" panose="02010609060101010101" pitchFamily="49" charset="-122"/>
              </a:rPr>
              <a:t>    在外部故障时，在最不利的条件下，两侧高频信号的相位差为</a:t>
            </a:r>
            <a:endParaRPr lang="zh-CN" altLang="en-US" sz="1650" dirty="0">
              <a:latin typeface="楷体" panose="02010609060101010101" pitchFamily="49" charset="-122"/>
              <a:ea typeface="楷体" panose="02010609060101010101" pitchFamily="49" charset="-122"/>
            </a:endParaRPr>
          </a:p>
        </p:txBody>
      </p:sp>
      <p:graphicFrame>
        <p:nvGraphicFramePr>
          <p:cNvPr id="13316" name="对象 4"/>
          <p:cNvGraphicFramePr/>
          <p:nvPr/>
        </p:nvGraphicFramePr>
        <p:xfrm>
          <a:off x="361474" y="1981200"/>
          <a:ext cx="6146006" cy="590550"/>
        </p:xfrm>
        <a:graphic>
          <a:graphicData uri="http://schemas.openxmlformats.org/presentationml/2006/ole">
            <mc:AlternateContent xmlns:mc="http://schemas.openxmlformats.org/markup-compatibility/2006">
              <mc:Choice xmlns:v="urn:schemas-microsoft-com:vml" Requires="v">
                <p:oleObj spid="_x0000_s5123" name="" r:id="rId1" imgW="7883525" imgH="851535" progId="Equation.KSEE3">
                  <p:embed/>
                </p:oleObj>
              </mc:Choice>
              <mc:Fallback>
                <p:oleObj name="" r:id="rId1" imgW="7883525" imgH="851535" progId="Equation.KSEE3">
                  <p:embed/>
                  <p:pic>
                    <p:nvPicPr>
                      <p:cNvPr id="0" name="图片 3090"/>
                      <p:cNvPicPr/>
                      <p:nvPr/>
                    </p:nvPicPr>
                    <p:blipFill>
                      <a:blip r:embed="rId2"/>
                      <a:stretch>
                        <a:fillRect/>
                      </a:stretch>
                    </p:blipFill>
                    <p:spPr>
                      <a:xfrm>
                        <a:off x="361474" y="1981200"/>
                        <a:ext cx="6146006" cy="590550"/>
                      </a:xfrm>
                      <a:prstGeom prst="rect">
                        <a:avLst/>
                      </a:prstGeom>
                      <a:noFill/>
                      <a:ln w="38100">
                        <a:noFill/>
                        <a:miter/>
                      </a:ln>
                    </p:spPr>
                  </p:pic>
                </p:oleObj>
              </mc:Fallback>
            </mc:AlternateContent>
          </a:graphicData>
        </a:graphic>
      </p:graphicFrame>
      <p:sp>
        <p:nvSpPr>
          <p:cNvPr id="13314" name="Text Box 7"/>
          <p:cNvSpPr txBox="1"/>
          <p:nvPr/>
        </p:nvSpPr>
        <p:spPr>
          <a:xfrm>
            <a:off x="652939" y="2571750"/>
            <a:ext cx="5562600" cy="344805"/>
          </a:xfrm>
          <a:prstGeom prst="rect">
            <a:avLst/>
          </a:prstGeom>
          <a:noFill/>
          <a:ln w="9525">
            <a:noFill/>
          </a:ln>
        </p:spPr>
        <p:txBody>
          <a:bodyPr anchor="t">
            <a:spAutoFit/>
          </a:bodyPr>
          <a:lstStyle/>
          <a:p>
            <a:pPr>
              <a:spcBef>
                <a:spcPct val="50000"/>
              </a:spcBef>
            </a:pPr>
            <a:r>
              <a:rPr lang="zh-CN" altLang="en-US" sz="1650" dirty="0">
                <a:latin typeface="楷体" panose="02010609060101010101" pitchFamily="49" charset="-122"/>
                <a:ea typeface="楷体" panose="02010609060101010101" pitchFamily="49" charset="-122"/>
              </a:rPr>
              <a:t>此时保护应可靠不动作，所以保护的闭锁角为</a:t>
            </a:r>
            <a:endParaRPr lang="zh-CN" altLang="en-US" sz="1650" dirty="0">
              <a:latin typeface="楷体" panose="02010609060101010101" pitchFamily="49" charset="-122"/>
              <a:ea typeface="楷体" panose="02010609060101010101" pitchFamily="49" charset="-122"/>
            </a:endParaRPr>
          </a:p>
        </p:txBody>
      </p:sp>
      <p:graphicFrame>
        <p:nvGraphicFramePr>
          <p:cNvPr id="13317" name="对象 7"/>
          <p:cNvGraphicFramePr/>
          <p:nvPr/>
        </p:nvGraphicFramePr>
        <p:xfrm>
          <a:off x="425768" y="3302794"/>
          <a:ext cx="6212681" cy="561975"/>
        </p:xfrm>
        <a:graphic>
          <a:graphicData uri="http://schemas.openxmlformats.org/presentationml/2006/ole">
            <mc:AlternateContent xmlns:mc="http://schemas.openxmlformats.org/markup-compatibility/2006">
              <mc:Choice xmlns:v="urn:schemas-microsoft-com:vml" Requires="v">
                <p:oleObj spid="_x0000_s5124" name="" r:id="rId3" imgW="9239250" imgH="1130935" progId="Equation.KSEE3">
                  <p:embed/>
                </p:oleObj>
              </mc:Choice>
              <mc:Fallback>
                <p:oleObj name="" r:id="rId3" imgW="9239250" imgH="1130935" progId="Equation.KSEE3">
                  <p:embed/>
                  <p:pic>
                    <p:nvPicPr>
                      <p:cNvPr id="0" name="图片 3092"/>
                      <p:cNvPicPr/>
                      <p:nvPr/>
                    </p:nvPicPr>
                    <p:blipFill>
                      <a:blip r:embed="rId4"/>
                      <a:stretch>
                        <a:fillRect/>
                      </a:stretch>
                    </p:blipFill>
                    <p:spPr>
                      <a:xfrm>
                        <a:off x="425768" y="3302794"/>
                        <a:ext cx="6212681" cy="561975"/>
                      </a:xfrm>
                      <a:prstGeom prst="rect">
                        <a:avLst/>
                      </a:prstGeom>
                      <a:noFill/>
                      <a:ln w="38100">
                        <a:noFill/>
                        <a:miter/>
                      </a:ln>
                    </p:spPr>
                  </p:pic>
                </p:oleObj>
              </mc:Fallback>
            </mc:AlternateContent>
          </a:graphicData>
        </a:graphic>
      </p:graphicFrame>
      <p:sp>
        <p:nvSpPr>
          <p:cNvPr id="13315" name="Text Box 11"/>
          <p:cNvSpPr txBox="1"/>
          <p:nvPr/>
        </p:nvSpPr>
        <p:spPr>
          <a:xfrm>
            <a:off x="675799" y="3921919"/>
            <a:ext cx="6048375" cy="344805"/>
          </a:xfrm>
          <a:prstGeom prst="rect">
            <a:avLst/>
          </a:prstGeom>
          <a:noFill/>
          <a:ln w="9525">
            <a:noFill/>
          </a:ln>
        </p:spPr>
        <p:txBody>
          <a:bodyPr anchor="t">
            <a:spAutoFit/>
          </a:bodyPr>
          <a:lstStyle/>
          <a:p>
            <a:pPr>
              <a:spcBef>
                <a:spcPct val="50000"/>
              </a:spcBef>
            </a:pPr>
            <a:r>
              <a:rPr lang="zh-CN" altLang="en-US" sz="1650" dirty="0">
                <a:latin typeface="楷体" panose="02010609060101010101" pitchFamily="49" charset="-122"/>
                <a:ea typeface="楷体" panose="02010609060101010101" pitchFamily="49" charset="-122"/>
              </a:rPr>
              <a:t>按上式整定后还必须校验内部故障时的灵敏度</a:t>
            </a:r>
            <a:endParaRPr lang="zh-CN" altLang="en-US" sz="1650" dirty="0">
              <a:latin typeface="楷体" panose="02010609060101010101" pitchFamily="49" charset="-122"/>
              <a:ea typeface="楷体" panose="02010609060101010101" pitchFamily="49"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21669" y="735546"/>
            <a:ext cx="8175995" cy="5270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endParaRPr lang="zh-CN" altLang="en-US" sz="2100" dirty="0">
              <a:latin typeface="隶书" panose="02010509060101010101" pitchFamily="49" charset="-122"/>
              <a:ea typeface="楷体" panose="02010609060101010101" pitchFamily="49" charset="-122"/>
            </a:endParaRPr>
          </a:p>
        </p:txBody>
      </p:sp>
      <p:sp>
        <p:nvSpPr>
          <p:cNvPr id="17419" name="Rectangle 11"/>
          <p:cNvSpPr>
            <a:spLocks noChangeArrowheads="1"/>
          </p:cNvSpPr>
          <p:nvPr/>
        </p:nvSpPr>
        <p:spPr bwMode="auto">
          <a:xfrm>
            <a:off x="714" y="-138112"/>
            <a:ext cx="264160" cy="276225"/>
          </a:xfrm>
          <a:prstGeom prst="rect">
            <a:avLst/>
          </a:prstGeom>
          <a:noFill/>
          <a:ln w="9525">
            <a:noFill/>
            <a:miter lim="800000"/>
          </a:ln>
          <a:effectLst/>
        </p:spPr>
        <p:txBody>
          <a:bodyPr vert="horz" wrap="none" lIns="68580" tIns="34290" rIns="68580" bIns="34290" numCol="1" anchor="ctr" anchorCtr="0" compatLnSpc="1">
            <a:spAutoFit/>
          </a:bodyPr>
          <a:lstStyle/>
          <a:p>
            <a:endParaRPr lang="zh-CN" altLang="en-US" sz="1350"/>
          </a:p>
        </p:txBody>
      </p:sp>
      <p:sp>
        <p:nvSpPr>
          <p:cNvPr id="2" name="文本框 1"/>
          <p:cNvSpPr txBox="1"/>
          <p:nvPr/>
        </p:nvSpPr>
        <p:spPr>
          <a:xfrm>
            <a:off x="359807" y="890111"/>
            <a:ext cx="8309610" cy="368300"/>
          </a:xfrm>
          <a:prstGeom prst="rect">
            <a:avLst/>
          </a:prstGeom>
          <a:noFill/>
        </p:spPr>
        <p:txBody>
          <a:bodyPr wrap="square" rtlCol="0">
            <a:spAutoFit/>
          </a:bodyPr>
          <a:lstStyle/>
          <a:p>
            <a:r>
              <a:rPr lang="en-US" altLang="zh-CN"/>
              <a:t>        </a:t>
            </a:r>
            <a:endParaRPr lang="zh-CN" altLang="en-US"/>
          </a:p>
        </p:txBody>
      </p:sp>
      <p:sp>
        <p:nvSpPr>
          <p:cNvPr id="14341" name="Text Box 10"/>
          <p:cNvSpPr txBox="1"/>
          <p:nvPr/>
        </p:nvSpPr>
        <p:spPr>
          <a:xfrm>
            <a:off x="405527" y="680324"/>
            <a:ext cx="809625" cy="899160"/>
          </a:xfrm>
          <a:prstGeom prst="rect">
            <a:avLst/>
          </a:prstGeom>
          <a:noFill/>
          <a:ln w="9525">
            <a:noFill/>
          </a:ln>
        </p:spPr>
        <p:txBody>
          <a:bodyPr anchor="t">
            <a:spAutoFit/>
          </a:bodyPr>
          <a:lstStyle/>
          <a:p>
            <a:pPr>
              <a:spcBef>
                <a:spcPct val="50000"/>
              </a:spcBef>
            </a:pP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侧：</a:t>
            </a:r>
            <a:endParaRPr lang="zh-CN" altLang="en-US" sz="2100" dirty="0">
              <a:latin typeface="楷体" panose="02010609060101010101" pitchFamily="49" charset="-122"/>
              <a:ea typeface="楷体" panose="02010609060101010101" pitchFamily="49" charset="-122"/>
            </a:endParaRPr>
          </a:p>
          <a:p>
            <a:pPr>
              <a:spcBef>
                <a:spcPct val="50000"/>
              </a:spcBef>
            </a:pPr>
            <a:r>
              <a:rPr lang="en-US" altLang="zh-CN" sz="2100" dirty="0">
                <a:latin typeface="楷体" panose="02010609060101010101" pitchFamily="49" charset="-122"/>
                <a:ea typeface="楷体" panose="02010609060101010101" pitchFamily="49" charset="-122"/>
              </a:rPr>
              <a:t>C</a:t>
            </a:r>
            <a:r>
              <a:rPr lang="zh-CN" altLang="en-US" sz="2100" dirty="0">
                <a:latin typeface="楷体" panose="02010609060101010101" pitchFamily="49" charset="-122"/>
                <a:ea typeface="楷体" panose="02010609060101010101" pitchFamily="49" charset="-122"/>
              </a:rPr>
              <a:t>侧：</a:t>
            </a:r>
            <a:endParaRPr lang="zh-CN" altLang="en-US" sz="2100" dirty="0">
              <a:latin typeface="楷体" panose="02010609060101010101" pitchFamily="49" charset="-122"/>
              <a:ea typeface="楷体" panose="02010609060101010101" pitchFamily="49" charset="-122"/>
            </a:endParaRPr>
          </a:p>
        </p:txBody>
      </p:sp>
      <p:graphicFrame>
        <p:nvGraphicFramePr>
          <p:cNvPr id="14343" name="对象 9"/>
          <p:cNvGraphicFramePr/>
          <p:nvPr/>
        </p:nvGraphicFramePr>
        <p:xfrm>
          <a:off x="965121" y="597932"/>
          <a:ext cx="2572941" cy="929878"/>
        </p:xfrm>
        <a:graphic>
          <a:graphicData uri="http://schemas.openxmlformats.org/presentationml/2006/ole">
            <mc:AlternateContent xmlns:mc="http://schemas.openxmlformats.org/markup-compatibility/2006">
              <mc:Choice xmlns:v="urn:schemas-microsoft-com:vml" Requires="v">
                <p:oleObj spid="_x0000_s6154" name="" r:id="rId1" imgW="5650230" imgH="1525905" progId="Equation.KSEE3">
                  <p:embed/>
                </p:oleObj>
              </mc:Choice>
              <mc:Fallback>
                <p:oleObj name="" r:id="rId1" imgW="5650230" imgH="1525905" progId="Equation.KSEE3">
                  <p:embed/>
                  <p:pic>
                    <p:nvPicPr>
                      <p:cNvPr id="0" name="图片 3094"/>
                      <p:cNvPicPr/>
                      <p:nvPr/>
                    </p:nvPicPr>
                    <p:blipFill>
                      <a:blip r:embed="rId2"/>
                      <a:stretch>
                        <a:fillRect/>
                      </a:stretch>
                    </p:blipFill>
                    <p:spPr>
                      <a:xfrm>
                        <a:off x="965121" y="597932"/>
                        <a:ext cx="2572941" cy="929878"/>
                      </a:xfrm>
                      <a:prstGeom prst="rect">
                        <a:avLst/>
                      </a:prstGeom>
                      <a:noFill/>
                      <a:ln w="38100">
                        <a:noFill/>
                        <a:miter/>
                      </a:ln>
                    </p:spPr>
                  </p:pic>
                </p:oleObj>
              </mc:Fallback>
            </mc:AlternateContent>
          </a:graphicData>
        </a:graphic>
      </p:graphicFrame>
      <p:sp>
        <p:nvSpPr>
          <p:cNvPr id="14342" name="Text Box 26"/>
          <p:cNvSpPr txBox="1"/>
          <p:nvPr/>
        </p:nvSpPr>
        <p:spPr>
          <a:xfrm>
            <a:off x="572453" y="1527572"/>
            <a:ext cx="3024188" cy="865505"/>
          </a:xfrm>
          <a:prstGeom prst="rect">
            <a:avLst/>
          </a:prstGeom>
          <a:noFill/>
          <a:ln w="9525">
            <a:noFill/>
          </a:ln>
        </p:spPr>
        <p:txBody>
          <a:bodyPr anchor="t">
            <a:spAutoFit/>
          </a:bodyPr>
          <a:lstStyle/>
          <a:p>
            <a:pPr>
              <a:lnSpc>
                <a:spcPct val="120000"/>
              </a:lnSpc>
              <a:spcBef>
                <a:spcPct val="50000"/>
              </a:spcBef>
            </a:pPr>
            <a:r>
              <a:rPr lang="zh-CN" altLang="en-US" sz="2100" b="1" dirty="0">
                <a:latin typeface="楷体_GB2312" pitchFamily="49" charset="-122"/>
                <a:ea typeface="楷体_GB2312" pitchFamily="49" charset="-122"/>
              </a:rPr>
              <a:t>    </a:t>
            </a:r>
            <a:r>
              <a:rPr lang="zh-CN" altLang="en-US" sz="2100" dirty="0">
                <a:latin typeface="楷体" panose="02010609060101010101" pitchFamily="49" charset="-122"/>
                <a:ea typeface="楷体" panose="02010609060101010101" pitchFamily="49" charset="-122"/>
              </a:rPr>
              <a:t>为保证可靠动作，</a:t>
            </a:r>
            <a:r>
              <a:rPr lang="el-GR" altLang="zh-CN" sz="2100" dirty="0">
                <a:latin typeface="楷体" panose="02010609060101010101" pitchFamily="49" charset="-122"/>
                <a:ea typeface="楷体" panose="02010609060101010101" pitchFamily="49" charset="-122"/>
              </a:rPr>
              <a:t>φ</a:t>
            </a:r>
            <a:r>
              <a:rPr lang="en-US" altLang="zh-CN" sz="2100" baseline="-25000" dirty="0">
                <a:latin typeface="楷体" panose="02010609060101010101" pitchFamily="49" charset="-122"/>
                <a:ea typeface="楷体" panose="02010609060101010101" pitchFamily="49" charset="-122"/>
              </a:rPr>
              <a:t>M</a:t>
            </a:r>
            <a:r>
              <a:rPr lang="zh-CN" altLang="en-US" sz="2100" dirty="0">
                <a:latin typeface="楷体" panose="02010609060101010101" pitchFamily="49" charset="-122"/>
                <a:ea typeface="楷体" panose="02010609060101010101" pitchFamily="49" charset="-122"/>
              </a:rPr>
              <a:t>、</a:t>
            </a:r>
            <a:r>
              <a:rPr lang="el-GR" altLang="zh-CN" sz="2100" dirty="0">
                <a:latin typeface="楷体" panose="02010609060101010101" pitchFamily="49" charset="-122"/>
                <a:ea typeface="楷体" panose="02010609060101010101" pitchFamily="49" charset="-122"/>
              </a:rPr>
              <a:t>φ</a:t>
            </a:r>
            <a:r>
              <a:rPr lang="en-US" altLang="zh-CN" sz="2100" baseline="-25000" dirty="0">
                <a:latin typeface="楷体" panose="02010609060101010101" pitchFamily="49" charset="-122"/>
                <a:ea typeface="楷体" panose="02010609060101010101" pitchFamily="49" charset="-122"/>
              </a:rPr>
              <a:t>N</a:t>
            </a:r>
            <a:r>
              <a:rPr lang="zh-CN" altLang="en-US" sz="2100" dirty="0">
                <a:latin typeface="楷体" panose="02010609060101010101" pitchFamily="49" charset="-122"/>
                <a:ea typeface="楷体" panose="02010609060101010101" pitchFamily="49" charset="-122"/>
              </a:rPr>
              <a:t>均不得小于</a:t>
            </a:r>
            <a:r>
              <a:rPr lang="el-GR" altLang="zh-CN" sz="2100" dirty="0">
                <a:latin typeface="楷体" panose="02010609060101010101" pitchFamily="49" charset="-122"/>
                <a:ea typeface="楷体" panose="02010609060101010101" pitchFamily="49" charset="-122"/>
              </a:rPr>
              <a:t>φ</a:t>
            </a:r>
            <a:r>
              <a:rPr lang="en-US" altLang="zh-CN" sz="2100" baseline="-25000" dirty="0">
                <a:latin typeface="楷体" panose="02010609060101010101" pitchFamily="49" charset="-122"/>
                <a:ea typeface="楷体" panose="02010609060101010101" pitchFamily="49" charset="-122"/>
              </a:rPr>
              <a:t>op</a:t>
            </a:r>
            <a:endParaRPr lang="el-GR" altLang="zh-CN" sz="2100" baseline="-25000" dirty="0">
              <a:latin typeface="楷体" panose="02010609060101010101" pitchFamily="49" charset="-122"/>
              <a:ea typeface="楷体" panose="02010609060101010101" pitchFamily="49" charset="-122"/>
            </a:endParaRPr>
          </a:p>
        </p:txBody>
      </p:sp>
      <p:sp>
        <p:nvSpPr>
          <p:cNvPr id="14340" name="Rectangle 9"/>
          <p:cNvSpPr/>
          <p:nvPr/>
        </p:nvSpPr>
        <p:spPr>
          <a:xfrm>
            <a:off x="405527" y="2261394"/>
            <a:ext cx="3456385" cy="2515235"/>
          </a:xfrm>
          <a:prstGeom prst="rect">
            <a:avLst/>
          </a:prstGeom>
          <a:noFill/>
          <a:ln w="9525">
            <a:noFill/>
          </a:ln>
        </p:spPr>
        <p:txBody>
          <a:bodyPr anchor="ctr">
            <a:spAutoFit/>
          </a:bodyPr>
          <a:lstStyle/>
          <a:p>
            <a:pPr>
              <a:lnSpc>
                <a:spcPct val="150000"/>
              </a:lnSpc>
            </a:pPr>
            <a:r>
              <a:rPr lang="zh-CN" altLang="en-US" sz="2100" dirty="0">
                <a:latin typeface="楷体" panose="02010609060101010101" pitchFamily="49" charset="-122"/>
                <a:ea typeface="楷体" panose="02010609060101010101" pitchFamily="49" charset="-122"/>
              </a:rPr>
              <a:t>这种一侧保护随着另一侧保护动作而动作的情况被称为保护的“相继动作”，保护相继动作的一侧故障切除时间变慢。</a:t>
            </a:r>
            <a:r>
              <a:rPr lang="zh-CN" altLang="en-US" sz="2100" dirty="0">
                <a:latin typeface="楷体_GB2312" pitchFamily="49" charset="-122"/>
                <a:ea typeface="楷体_GB2312" pitchFamily="49" charset="-122"/>
              </a:rPr>
              <a:t> </a:t>
            </a:r>
            <a:endParaRPr lang="zh-CN" altLang="en-US" sz="2100" dirty="0">
              <a:latin typeface="楷体_GB2312" pitchFamily="49" charset="-122"/>
              <a:ea typeface="楷体_GB2312" pitchFamily="49" charset="-122"/>
            </a:endParaRPr>
          </a:p>
        </p:txBody>
      </p:sp>
      <p:grpSp>
        <p:nvGrpSpPr>
          <p:cNvPr id="14344" name="组合 4"/>
          <p:cNvGrpSpPr/>
          <p:nvPr/>
        </p:nvGrpSpPr>
        <p:grpSpPr>
          <a:xfrm>
            <a:off x="4200049" y="763429"/>
            <a:ext cx="2630090" cy="2719388"/>
            <a:chOff x="5505" y="1564"/>
            <a:chExt cx="6734" cy="9069"/>
          </a:xfrm>
        </p:grpSpPr>
        <p:cxnSp>
          <p:nvCxnSpPr>
            <p:cNvPr id="3" name="直接箭头连接符 2"/>
            <p:cNvCxnSpPr/>
            <p:nvPr/>
          </p:nvCxnSpPr>
          <p:spPr>
            <a:xfrm flipV="1">
              <a:off x="7343" y="2656"/>
              <a:ext cx="0" cy="397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7327" y="5049"/>
              <a:ext cx="4153" cy="156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7344" y="5880"/>
              <a:ext cx="4006" cy="7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5505" y="4593"/>
              <a:ext cx="3988" cy="3290"/>
            </a:xfrm>
            <a:prstGeom prst="arc">
              <a:avLst>
                <a:gd name="adj1" fmla="val 15921987"/>
                <a:gd name="adj2" fmla="val 0"/>
              </a:avLst>
            </a:prstGeom>
            <a:ln w="254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10" name="弧形 9"/>
            <p:cNvSpPr/>
            <p:nvPr/>
          </p:nvSpPr>
          <p:spPr>
            <a:xfrm>
              <a:off x="6571" y="5049"/>
              <a:ext cx="2052" cy="2116"/>
            </a:xfrm>
            <a:prstGeom prst="arc">
              <a:avLst>
                <a:gd name="adj1" fmla="val 15293230"/>
                <a:gd name="adj2" fmla="val 0"/>
              </a:avLst>
            </a:prstGeom>
            <a:ln w="254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sp>
          <p:nvSpPr>
            <p:cNvPr id="11" name="弧形 10"/>
            <p:cNvSpPr/>
            <p:nvPr/>
          </p:nvSpPr>
          <p:spPr>
            <a:xfrm rot="5220000">
              <a:off x="6655" y="5624"/>
              <a:ext cx="2052" cy="2116"/>
            </a:xfrm>
            <a:prstGeom prst="arc">
              <a:avLst>
                <a:gd name="adj1" fmla="val 15293230"/>
                <a:gd name="adj2" fmla="val 20673903"/>
              </a:avLst>
            </a:prstGeom>
            <a:ln w="25400">
              <a:solidFill>
                <a:schemeClr val="tx1"/>
              </a:solidFill>
              <a:headEnd type="stealth"/>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fontAlgn="base"/>
              <a:endParaRPr lang="zh-CN" altLang="en-US" sz="1350" strike="noStrike" noProof="1"/>
            </a:p>
          </p:txBody>
        </p:sp>
        <p:graphicFrame>
          <p:nvGraphicFramePr>
            <p:cNvPr id="14351" name="对象 12"/>
            <p:cNvGraphicFramePr/>
            <p:nvPr/>
          </p:nvGraphicFramePr>
          <p:xfrm>
            <a:off x="6978" y="1564"/>
            <a:ext cx="848" cy="1092"/>
          </p:xfrm>
          <a:graphic>
            <a:graphicData uri="http://schemas.openxmlformats.org/presentationml/2006/ole">
              <mc:AlternateContent xmlns:mc="http://schemas.openxmlformats.org/markup-compatibility/2006">
                <mc:Choice xmlns:v="urn:schemas-microsoft-com:vml" Requires="v">
                  <p:oleObj spid="_x0000_s6155" name="" r:id="rId3" imgW="466090" imgH="671195" progId="Equation.KSEE3">
                    <p:embed/>
                  </p:oleObj>
                </mc:Choice>
                <mc:Fallback>
                  <p:oleObj name="" r:id="rId3" imgW="466090" imgH="671195" progId="Equation.KSEE3">
                    <p:embed/>
                    <p:pic>
                      <p:nvPicPr>
                        <p:cNvPr id="0" name="图片 3095"/>
                        <p:cNvPicPr/>
                        <p:nvPr/>
                      </p:nvPicPr>
                      <p:blipFill>
                        <a:blip r:embed="rId4"/>
                        <a:stretch>
                          <a:fillRect/>
                        </a:stretch>
                      </p:blipFill>
                      <p:spPr>
                        <a:xfrm>
                          <a:off x="6978" y="1564"/>
                          <a:ext cx="848" cy="1092"/>
                        </a:xfrm>
                        <a:prstGeom prst="rect">
                          <a:avLst/>
                        </a:prstGeom>
                        <a:noFill/>
                        <a:ln w="38100">
                          <a:noFill/>
                          <a:miter/>
                        </a:ln>
                      </p:spPr>
                    </p:pic>
                  </p:oleObj>
                </mc:Fallback>
              </mc:AlternateContent>
            </a:graphicData>
          </a:graphic>
        </p:graphicFrame>
        <p:graphicFrame>
          <p:nvGraphicFramePr>
            <p:cNvPr id="14352" name="对象 14"/>
            <p:cNvGraphicFramePr/>
            <p:nvPr/>
          </p:nvGraphicFramePr>
          <p:xfrm>
            <a:off x="8623" y="3931"/>
            <a:ext cx="1753" cy="522"/>
          </p:xfrm>
          <a:graphic>
            <a:graphicData uri="http://schemas.openxmlformats.org/presentationml/2006/ole">
              <mc:AlternateContent xmlns:mc="http://schemas.openxmlformats.org/markup-compatibility/2006">
                <mc:Choice xmlns:v="urn:schemas-microsoft-com:vml" Requires="v">
                  <p:oleObj spid="_x0000_s6156" name="" r:id="rId5" imgW="1179195" imgH="621030" progId="Equation.KSEE3">
                    <p:embed/>
                  </p:oleObj>
                </mc:Choice>
                <mc:Fallback>
                  <p:oleObj name="" r:id="rId5" imgW="1179195" imgH="621030" progId="Equation.KSEE3">
                    <p:embed/>
                    <p:pic>
                      <p:nvPicPr>
                        <p:cNvPr id="0" name="图片 3096"/>
                        <p:cNvPicPr/>
                        <p:nvPr/>
                      </p:nvPicPr>
                      <p:blipFill>
                        <a:blip r:embed="rId6"/>
                        <a:stretch>
                          <a:fillRect/>
                        </a:stretch>
                      </p:blipFill>
                      <p:spPr>
                        <a:xfrm>
                          <a:off x="8623" y="3931"/>
                          <a:ext cx="1753" cy="522"/>
                        </a:xfrm>
                        <a:prstGeom prst="rect">
                          <a:avLst/>
                        </a:prstGeom>
                        <a:noFill/>
                        <a:ln w="38100">
                          <a:noFill/>
                          <a:miter/>
                        </a:ln>
                      </p:spPr>
                    </p:pic>
                  </p:oleObj>
                </mc:Fallback>
              </mc:AlternateContent>
            </a:graphicData>
          </a:graphic>
        </p:graphicFrame>
        <p:graphicFrame>
          <p:nvGraphicFramePr>
            <p:cNvPr id="14353" name="对象 16"/>
            <p:cNvGraphicFramePr/>
            <p:nvPr/>
          </p:nvGraphicFramePr>
          <p:xfrm>
            <a:off x="8525" y="5157"/>
            <a:ext cx="545" cy="723"/>
          </p:xfrm>
          <a:graphic>
            <a:graphicData uri="http://schemas.openxmlformats.org/presentationml/2006/ole">
              <mc:AlternateContent xmlns:mc="http://schemas.openxmlformats.org/markup-compatibility/2006">
                <mc:Choice xmlns:v="urn:schemas-microsoft-com:vml" Requires="v">
                  <p:oleObj spid="_x0000_s6157" name="" r:id="rId7" imgW="254000" imgH="292100" progId="Equation.KSEE3">
                    <p:embed/>
                  </p:oleObj>
                </mc:Choice>
                <mc:Fallback>
                  <p:oleObj name="" r:id="rId7" imgW="254000" imgH="292100" progId="Equation.KSEE3">
                    <p:embed/>
                    <p:pic>
                      <p:nvPicPr>
                        <p:cNvPr id="0" name="图片 3097"/>
                        <p:cNvPicPr/>
                        <p:nvPr/>
                      </p:nvPicPr>
                      <p:blipFill>
                        <a:blip r:embed="rId8"/>
                        <a:stretch>
                          <a:fillRect/>
                        </a:stretch>
                      </p:blipFill>
                      <p:spPr>
                        <a:xfrm>
                          <a:off x="8525" y="5157"/>
                          <a:ext cx="545" cy="723"/>
                        </a:xfrm>
                        <a:prstGeom prst="rect">
                          <a:avLst/>
                        </a:prstGeom>
                        <a:noFill/>
                        <a:ln w="38100">
                          <a:noFill/>
                          <a:miter/>
                        </a:ln>
                      </p:spPr>
                    </p:pic>
                  </p:oleObj>
                </mc:Fallback>
              </mc:AlternateContent>
            </a:graphicData>
          </a:graphic>
        </p:graphicFrame>
        <p:graphicFrame>
          <p:nvGraphicFramePr>
            <p:cNvPr id="14354" name="对象 19"/>
            <p:cNvGraphicFramePr/>
            <p:nvPr/>
          </p:nvGraphicFramePr>
          <p:xfrm>
            <a:off x="9122" y="6413"/>
            <a:ext cx="755" cy="752"/>
          </p:xfrm>
          <a:graphic>
            <a:graphicData uri="http://schemas.openxmlformats.org/presentationml/2006/ole">
              <mc:AlternateContent xmlns:mc="http://schemas.openxmlformats.org/markup-compatibility/2006">
                <mc:Choice xmlns:v="urn:schemas-microsoft-com:vml" Requires="v">
                  <p:oleObj spid="_x0000_s6158" name="" r:id="rId9" imgW="292100" imgH="292100" progId="Equation.KSEE3">
                    <p:embed/>
                  </p:oleObj>
                </mc:Choice>
                <mc:Fallback>
                  <p:oleObj name="" r:id="rId9" imgW="292100" imgH="292100" progId="Equation.KSEE3">
                    <p:embed/>
                    <p:pic>
                      <p:nvPicPr>
                        <p:cNvPr id="0" name="图片 3098"/>
                        <p:cNvPicPr/>
                        <p:nvPr/>
                      </p:nvPicPr>
                      <p:blipFill>
                        <a:blip r:embed="rId10"/>
                        <a:stretch>
                          <a:fillRect/>
                        </a:stretch>
                      </p:blipFill>
                      <p:spPr>
                        <a:xfrm>
                          <a:off x="9122" y="6413"/>
                          <a:ext cx="755" cy="752"/>
                        </a:xfrm>
                        <a:prstGeom prst="rect">
                          <a:avLst/>
                        </a:prstGeom>
                        <a:noFill/>
                        <a:ln w="38100">
                          <a:noFill/>
                          <a:miter/>
                        </a:ln>
                      </p:spPr>
                    </p:pic>
                  </p:oleObj>
                </mc:Fallback>
              </mc:AlternateContent>
            </a:graphicData>
          </a:graphic>
        </p:graphicFrame>
        <p:graphicFrame>
          <p:nvGraphicFramePr>
            <p:cNvPr id="14355" name="对象 21">
              <a:hlinkClick r:id="" action="ppaction://ole?verb=0"/>
            </p:cNvPr>
            <p:cNvGraphicFramePr>
              <a:graphicFrameLocks noChangeAspect="1"/>
            </p:cNvGraphicFramePr>
            <p:nvPr/>
          </p:nvGraphicFramePr>
          <p:xfrm>
            <a:off x="9410" y="5140"/>
            <a:ext cx="380" cy="520"/>
          </p:xfrm>
          <a:graphic>
            <a:graphicData uri="http://schemas.openxmlformats.org/presentationml/2006/ole">
              <mc:AlternateContent xmlns:mc="http://schemas.openxmlformats.org/markup-compatibility/2006">
                <mc:Choice xmlns:v="urn:schemas-microsoft-com:vml" Requires="v">
                  <p:oleObj spid="_x0000_s6159" name="" r:id="rId11" imgW="241300" imgH="330200" progId="Equation.KSEE3">
                    <p:embed/>
                  </p:oleObj>
                </mc:Choice>
                <mc:Fallback>
                  <p:oleObj name="" r:id="rId11" imgW="241300" imgH="330200" progId="Equation.KSEE3">
                    <p:embed/>
                    <p:pic>
                      <p:nvPicPr>
                        <p:cNvPr id="0" name="图片 3100"/>
                        <p:cNvPicPr/>
                        <p:nvPr/>
                      </p:nvPicPr>
                      <p:blipFill>
                        <a:blip r:embed="rId12"/>
                        <a:stretch>
                          <a:fillRect/>
                        </a:stretch>
                      </p:blipFill>
                      <p:spPr>
                        <a:xfrm>
                          <a:off x="9410" y="5140"/>
                          <a:ext cx="380" cy="520"/>
                        </a:xfrm>
                        <a:prstGeom prst="rect">
                          <a:avLst/>
                        </a:prstGeom>
                        <a:noFill/>
                        <a:ln w="38100">
                          <a:noFill/>
                          <a:miter/>
                        </a:ln>
                      </p:spPr>
                    </p:pic>
                  </p:oleObj>
                </mc:Fallback>
              </mc:AlternateContent>
            </a:graphicData>
          </a:graphic>
        </p:graphicFrame>
        <p:graphicFrame>
          <p:nvGraphicFramePr>
            <p:cNvPr id="14356" name="对象 22"/>
            <p:cNvGraphicFramePr/>
            <p:nvPr/>
          </p:nvGraphicFramePr>
          <p:xfrm>
            <a:off x="11625" y="4078"/>
            <a:ext cx="510" cy="895"/>
          </p:xfrm>
          <a:graphic>
            <a:graphicData uri="http://schemas.openxmlformats.org/presentationml/2006/ole">
              <mc:AlternateContent xmlns:mc="http://schemas.openxmlformats.org/markup-compatibility/2006">
                <mc:Choice xmlns:v="urn:schemas-microsoft-com:vml" Requires="v">
                  <p:oleObj spid="_x0000_s6160" name="" r:id="rId13" imgW="241300" imgH="330200" progId="Equation.KSEE3">
                    <p:embed/>
                  </p:oleObj>
                </mc:Choice>
                <mc:Fallback>
                  <p:oleObj name="" r:id="rId13" imgW="241300" imgH="330200" progId="Equation.KSEE3">
                    <p:embed/>
                    <p:pic>
                      <p:nvPicPr>
                        <p:cNvPr id="0" name="图片 3101"/>
                        <p:cNvPicPr/>
                        <p:nvPr/>
                      </p:nvPicPr>
                      <p:blipFill>
                        <a:blip r:embed="rId14"/>
                        <a:stretch>
                          <a:fillRect/>
                        </a:stretch>
                      </p:blipFill>
                      <p:spPr>
                        <a:xfrm>
                          <a:off x="11625" y="4078"/>
                          <a:ext cx="510" cy="895"/>
                        </a:xfrm>
                        <a:prstGeom prst="rect">
                          <a:avLst/>
                        </a:prstGeom>
                        <a:noFill/>
                        <a:ln w="38100">
                          <a:noFill/>
                          <a:miter/>
                        </a:ln>
                      </p:spPr>
                    </p:pic>
                  </p:oleObj>
                </mc:Fallback>
              </mc:AlternateContent>
            </a:graphicData>
          </a:graphic>
        </p:graphicFrame>
        <p:graphicFrame>
          <p:nvGraphicFramePr>
            <p:cNvPr id="14357" name="对象 7"/>
            <p:cNvGraphicFramePr/>
            <p:nvPr/>
          </p:nvGraphicFramePr>
          <p:xfrm>
            <a:off x="11391" y="5285"/>
            <a:ext cx="848" cy="1092"/>
          </p:xfrm>
          <a:graphic>
            <a:graphicData uri="http://schemas.openxmlformats.org/presentationml/2006/ole">
              <mc:AlternateContent xmlns:mc="http://schemas.openxmlformats.org/markup-compatibility/2006">
                <mc:Choice xmlns:v="urn:schemas-microsoft-com:vml" Requires="v">
                  <p:oleObj spid="_x0000_s6161" name="" r:id="rId15" imgW="466090" imgH="671195" progId="Equation.KSEE3">
                    <p:embed/>
                  </p:oleObj>
                </mc:Choice>
                <mc:Fallback>
                  <p:oleObj name="" r:id="rId15" imgW="466090" imgH="671195" progId="Equation.KSEE3">
                    <p:embed/>
                    <p:pic>
                      <p:nvPicPr>
                        <p:cNvPr id="0" name="图片 3102"/>
                        <p:cNvPicPr/>
                        <p:nvPr/>
                      </p:nvPicPr>
                      <p:blipFill>
                        <a:blip r:embed="rId4"/>
                        <a:stretch>
                          <a:fillRect/>
                        </a:stretch>
                      </p:blipFill>
                      <p:spPr>
                        <a:xfrm>
                          <a:off x="11391" y="5285"/>
                          <a:ext cx="848" cy="1092"/>
                        </a:xfrm>
                        <a:prstGeom prst="rect">
                          <a:avLst/>
                        </a:prstGeom>
                        <a:noFill/>
                        <a:ln w="38100">
                          <a:noFill/>
                          <a:miter/>
                        </a:ln>
                      </p:spPr>
                    </p:pic>
                  </p:oleObj>
                </mc:Fallback>
              </mc:AlternateContent>
            </a:graphicData>
          </a:graphic>
        </p:graphicFrame>
        <p:graphicFrame>
          <p:nvGraphicFramePr>
            <p:cNvPr id="14358" name="对象 18"/>
            <p:cNvGraphicFramePr/>
            <p:nvPr/>
          </p:nvGraphicFramePr>
          <p:xfrm>
            <a:off x="9656" y="9293"/>
            <a:ext cx="1490" cy="1340"/>
          </p:xfrm>
          <a:graphic>
            <a:graphicData uri="http://schemas.openxmlformats.org/presentationml/2006/ole">
              <mc:AlternateContent xmlns:mc="http://schemas.openxmlformats.org/markup-compatibility/2006">
                <mc:Choice xmlns:v="urn:schemas-microsoft-com:vml" Requires="v">
                  <p:oleObj spid="_x0000_s6162" name="" r:id="rId16" imgW="546735" imgH="676910" progId="Equation.KSEE3">
                    <p:embed/>
                  </p:oleObj>
                </mc:Choice>
                <mc:Fallback>
                  <p:oleObj name="" r:id="rId16" imgW="546735" imgH="676910" progId="Equation.KSEE3">
                    <p:embed/>
                    <p:pic>
                      <p:nvPicPr>
                        <p:cNvPr id="0" name="图片 3099"/>
                        <p:cNvPicPr/>
                        <p:nvPr/>
                      </p:nvPicPr>
                      <p:blipFill>
                        <a:blip r:embed="rId17"/>
                        <a:stretch>
                          <a:fillRect/>
                        </a:stretch>
                      </p:blipFill>
                      <p:spPr>
                        <a:xfrm>
                          <a:off x="9656" y="9293"/>
                          <a:ext cx="1490" cy="1340"/>
                        </a:xfrm>
                        <a:prstGeom prst="rect">
                          <a:avLst/>
                        </a:prstGeom>
                        <a:noFill/>
                        <a:ln w="38100">
                          <a:noFill/>
                          <a:miter/>
                        </a:ln>
                      </p:spPr>
                    </p:pic>
                  </p:oleObj>
                </mc:Fallback>
              </mc:AlternateContent>
            </a:graphicData>
          </a:graphic>
        </p:graphicFrame>
        <p:sp>
          <p:nvSpPr>
            <p:cNvPr id="14359" name="文本框 25"/>
            <p:cNvSpPr txBox="1"/>
            <p:nvPr/>
          </p:nvSpPr>
          <p:spPr>
            <a:xfrm>
              <a:off x="6790" y="6377"/>
              <a:ext cx="830" cy="997"/>
            </a:xfrm>
            <a:prstGeom prst="rect">
              <a:avLst/>
            </a:prstGeom>
            <a:noFill/>
            <a:ln w="9525">
              <a:noFill/>
            </a:ln>
          </p:spPr>
          <p:txBody>
            <a:bodyPr wrap="square" anchor="t">
              <a:spAutoFit/>
            </a:bodyPr>
            <a:lstStyle/>
            <a:p>
              <a:r>
                <a:rPr lang="en-US" altLang="zh-CN" sz="1350">
                  <a:latin typeface="Garamond" panose="02020404030301010803" pitchFamily="18" charset="0"/>
                </a:rPr>
                <a:t>O</a:t>
              </a:r>
              <a:endParaRPr lang="en-US" altLang="zh-CN" sz="1350">
                <a:latin typeface="Garamond" panose="02020404030301010803" pitchFamily="18" charset="0"/>
              </a:endParaRPr>
            </a:p>
          </p:txBody>
        </p:sp>
        <p:cxnSp>
          <p:nvCxnSpPr>
            <p:cNvPr id="27" name="直接箭头连接符 26"/>
            <p:cNvCxnSpPr/>
            <p:nvPr/>
          </p:nvCxnSpPr>
          <p:spPr>
            <a:xfrm>
              <a:off x="7327" y="6580"/>
              <a:ext cx="2329" cy="359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4337" name="Rectangle 4"/>
          <p:cNvSpPr/>
          <p:nvPr/>
        </p:nvSpPr>
        <p:spPr>
          <a:xfrm>
            <a:off x="4235252" y="3657203"/>
            <a:ext cx="2675890" cy="437515"/>
          </a:xfrm>
          <a:prstGeom prst="rect">
            <a:avLst/>
          </a:prstGeom>
          <a:noFill/>
          <a:ln w="9525">
            <a:noFill/>
          </a:ln>
        </p:spPr>
        <p:txBody>
          <a:bodyPr wrap="none" anchor="ctr">
            <a:spAutoFit/>
          </a:bodyPr>
          <a:lstStyle/>
          <a:p>
            <a:pPr algn="ctr">
              <a:lnSpc>
                <a:spcPct val="150000"/>
              </a:lnSpc>
            </a:pPr>
            <a:r>
              <a:rPr lang="zh-CN" altLang="en-US" sz="1500" b="1" dirty="0">
                <a:latin typeface="楷体_GB2312" pitchFamily="49" charset="-122"/>
                <a:ea typeface="楷体_GB2312" pitchFamily="49" charset="-122"/>
              </a:rPr>
              <a:t>线路内部对称故障时的矢量图</a:t>
            </a:r>
            <a:endParaRPr lang="en-US" altLang="zh-CN" sz="1500" b="1" dirty="0">
              <a:latin typeface="楷体_GB2312" pitchFamily="49" charset="-122"/>
              <a:ea typeface="楷体_GB2312"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a:lnSpc>
                <a:spcPct val="150000"/>
              </a:lnSpc>
              <a:buNone/>
            </a:pPr>
            <a:r>
              <a:rPr lang="zh-CN" altLang="en-US" sz="2400" dirty="0">
                <a:latin typeface="楷体" panose="02010609060101010101" pitchFamily="49" charset="-122"/>
                <a:ea typeface="楷体" panose="02010609060101010101" pitchFamily="49" charset="-122"/>
              </a:rPr>
              <a:t>  在保护区内故障时，横联差动保护在电源侧测量的是量线路电流差的大小；在非电源侧测量的是两线路电流的和。因此，非电源侧保护的灵敏比电源侧高。但靠近母线故障时，两侧保护存在相继动作的问题。</a:t>
            </a:r>
            <a:endParaRPr lang="zh-CN" altLang="en-US" sz="2400" dirty="0">
              <a:latin typeface="楷体" panose="02010609060101010101" pitchFamily="49" charset="-122"/>
              <a:ea typeface="楷体" panose="02010609060101010101" pitchFamily="49" charset="-122"/>
            </a:endParaRPr>
          </a:p>
          <a:p>
            <a:pPr>
              <a:lnSpc>
                <a:spcPct val="150000"/>
              </a:lnSpc>
              <a:buNone/>
            </a:pPr>
            <a:r>
              <a:rPr lang="en-US" altLang="zh-CN" sz="2400" dirty="0">
                <a:latin typeface="楷体" panose="02010609060101010101" pitchFamily="49" charset="-122"/>
                <a:ea typeface="楷体" panose="02010609060101010101" pitchFamily="49" charset="-122"/>
              </a:rPr>
              <a:t>  1)</a:t>
            </a:r>
            <a:r>
              <a:rPr lang="zh-CN" altLang="en-US" sz="2400" dirty="0">
                <a:latin typeface="楷体" panose="02010609060101010101" pitchFamily="49" charset="-122"/>
                <a:ea typeface="楷体" panose="02010609060101010101" pitchFamily="49" charset="-122"/>
              </a:rPr>
              <a:t>相继动作区。对侧保护动作后，由于短路电流重新分布使本侧保护再动作，叫相继动作。可能发生相继动作的区域称为相继动作区。</a:t>
            </a:r>
            <a:endParaRPr lang="zh-CN" altLang="en-US" sz="2400" dirty="0">
              <a:latin typeface="楷体" panose="02010609060101010101" pitchFamily="49" charset="-122"/>
              <a:ea typeface="楷体" panose="02010609060101010101" pitchFamily="49" charset="-122"/>
            </a:endParaRPr>
          </a:p>
          <a:p>
            <a:pPr>
              <a:buNone/>
            </a:pP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58" name="矩形 57"/>
          <p:cNvSpPr/>
          <p:nvPr/>
        </p:nvSpPr>
        <p:spPr>
          <a:xfrm>
            <a:off x="571472" y="642924"/>
            <a:ext cx="8215370" cy="2775760"/>
          </a:xfrm>
          <a:prstGeom prst="rect">
            <a:avLst/>
          </a:prstGeom>
        </p:spPr>
        <p:txBody>
          <a:bodyPr wrap="square">
            <a:spAutoFit/>
          </a:bodyPr>
          <a:lstStyle/>
          <a:p>
            <a:pPr fontAlgn="auto">
              <a:lnSpc>
                <a:spcPct val="150000"/>
              </a:lnSpc>
            </a:pPr>
            <a:r>
              <a:rPr lang="zh-CN" altLang="en-US" sz="2400" dirty="0">
                <a:latin typeface="楷体" panose="02010609060101010101" pitchFamily="49" charset="-122"/>
                <a:ea typeface="楷体" panose="02010609060101010101" pitchFamily="49" charset="-122"/>
                <a:sym typeface="+mn-ea"/>
              </a:rPr>
              <a:t>当发生故障时，电压降低，短路点电压最低，此时保护安装处电压为残余电压，离短路点越近，电压越低，可根据测量电压大小判断故障点远近。如图示本线路末端故障k1与下线路始端故障k2两种情况下，k2故障，这时保护1测得的电压下降要小，保护3测得的电压下降要大，∴由保护3动作跳闸。</a:t>
            </a:r>
            <a:endParaRPr lang="zh-CN" altLang="en-US" sz="2400" dirty="0">
              <a:latin typeface="楷体" panose="02010609060101010101" pitchFamily="49" charset="-122"/>
              <a:ea typeface="楷体" panose="02010609060101010101" pitchFamily="49"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a:lnSpc>
                <a:spcPct val="150000"/>
              </a:lnSpc>
              <a:buNone/>
            </a:pPr>
            <a:r>
              <a:rPr lang="en-US" altLang="zh-CN" sz="2400" dirty="0">
                <a:latin typeface="楷体" panose="02010609060101010101" pitchFamily="49" charset="-122"/>
                <a:ea typeface="楷体" panose="02010609060101010101" pitchFamily="49" charset="-122"/>
              </a:rPr>
              <a:t>   2</a:t>
            </a:r>
            <a:r>
              <a:rPr lang="zh-CN" altLang="en-US" sz="2400" dirty="0">
                <a:latin typeface="楷体" panose="02010609060101010101" pitchFamily="49" charset="-122"/>
                <a:ea typeface="楷体" panose="02010609060101010101" pitchFamily="49" charset="-122"/>
              </a:rPr>
              <a:t>）死区</a:t>
            </a:r>
            <a:r>
              <a:rPr lang="en-US" altLang="zh-CN" sz="2400" dirty="0">
                <a:latin typeface="楷体" panose="02010609060101010101" pitchFamily="49" charset="-122"/>
                <a:ea typeface="楷体" panose="02010609060101010101" pitchFamily="49" charset="-122"/>
              </a:rPr>
              <a:t>: </a:t>
            </a:r>
            <a:r>
              <a:rPr lang="zh-CN" altLang="en-US" sz="2400" dirty="0">
                <a:latin typeface="楷体" panose="02010609060101010101" pitchFamily="49" charset="-122"/>
                <a:ea typeface="楷体" panose="02010609060101010101" pitchFamily="49" charset="-122"/>
              </a:rPr>
              <a:t>反应相间短路的横联差动保护中功率方向元件采用</a:t>
            </a:r>
            <a:r>
              <a:rPr lang="en-US" altLang="zh-CN" sz="2400" dirty="0">
                <a:latin typeface="楷体" panose="02010609060101010101" pitchFamily="49" charset="-122"/>
                <a:ea typeface="楷体" panose="02010609060101010101" pitchFamily="49" charset="-122"/>
              </a:rPr>
              <a:t>90</a:t>
            </a:r>
            <a:r>
              <a:rPr lang="zh-CN" altLang="en-US" sz="2400" dirty="0">
                <a:latin typeface="楷体" panose="02010609060101010101" pitchFamily="49" charset="-122"/>
                <a:ea typeface="楷体" panose="02010609060101010101" pitchFamily="49" charset="-122"/>
              </a:rPr>
              <a:t>接线。当在保护安装处附近发生三相对称短路时，由于母线残压接近于零，则当加于功率方向继电器的功率小于其动作功率时，功率方向继电器不动作，功率方向继电器在靠近母线的一段不动作的区域称为死区。保护的死区位于保护的相继动作之间内。通常要求死区的长度不超过全线长度的</a:t>
            </a:r>
            <a:r>
              <a:rPr lang="en-US" altLang="zh-CN" sz="2400" dirty="0">
                <a:latin typeface="楷体" panose="02010609060101010101" pitchFamily="49" charset="-122"/>
                <a:ea typeface="楷体" panose="02010609060101010101" pitchFamily="49" charset="-122"/>
              </a:rPr>
              <a:t>10%</a:t>
            </a:r>
            <a:r>
              <a:rPr lang="zh-CN" altLang="en-US" sz="2400" dirty="0">
                <a:latin typeface="楷体" panose="02010609060101010101" pitchFamily="49" charset="-122"/>
                <a:ea typeface="楷体" panose="02010609060101010101" pitchFamily="49" charset="-122"/>
              </a:rPr>
              <a:t>。</a:t>
            </a: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a:buNone/>
            </a:pPr>
            <a:r>
              <a:rPr lang="zh-CN" altLang="en-US" sz="2400" dirty="0">
                <a:latin typeface="楷体" panose="02010609060101010101" pitchFamily="49" charset="-122"/>
                <a:ea typeface="楷体" panose="02010609060101010101" pitchFamily="49" charset="-122"/>
                <a:sym typeface="+mn-ea"/>
              </a:rPr>
              <a:t>相继动作：线路两侧保护装置先后动作切除故障的方式。</a:t>
            </a:r>
            <a:endParaRPr lang="zh-CN" altLang="en-US" sz="2400" dirty="0">
              <a:latin typeface="楷体" panose="02010609060101010101" pitchFamily="49" charset="-122"/>
              <a:ea typeface="楷体" panose="02010609060101010101" pitchFamily="49" charset="-122"/>
              <a:sym typeface="+mn-ea"/>
            </a:endParaRPr>
          </a:p>
          <a:p>
            <a:pPr>
              <a:buNone/>
            </a:pPr>
            <a:r>
              <a:rPr lang="zh-CN" altLang="en-US" sz="2400" dirty="0">
                <a:latin typeface="楷体" panose="02010609060101010101" pitchFamily="49" charset="-122"/>
                <a:ea typeface="楷体" panose="02010609060101010101" pitchFamily="49" charset="-122"/>
                <a:sym typeface="+mn-ea"/>
              </a:rPr>
              <a:t>1、相继动作区 </a:t>
            </a:r>
            <a:endParaRPr lang="zh-CN" altLang="en-US" sz="2400" dirty="0">
              <a:latin typeface="楷体" panose="02010609060101010101" pitchFamily="49" charset="-122"/>
              <a:ea typeface="楷体" panose="02010609060101010101" pitchFamily="49" charset="-122"/>
              <a:sym typeface="+mn-ea"/>
            </a:endParaRPr>
          </a:p>
          <a:p>
            <a:pPr>
              <a:buNone/>
            </a:pPr>
            <a:r>
              <a:rPr lang="zh-CN" altLang="en-US" sz="2400" dirty="0">
                <a:latin typeface="楷体" panose="02010609060101010101" pitchFamily="49" charset="-122"/>
                <a:ea typeface="楷体" panose="02010609060101010101" pitchFamily="49" charset="-122"/>
                <a:sym typeface="+mn-ea"/>
              </a:rPr>
              <a:t>相继动作区：产生相继动作的范围。 </a:t>
            </a:r>
            <a:endParaRPr lang="zh-CN" altLang="en-US" sz="2400" dirty="0">
              <a:latin typeface="楷体" panose="02010609060101010101" pitchFamily="49" charset="-122"/>
              <a:ea typeface="楷体" panose="02010609060101010101" pitchFamily="49" charset="-122"/>
            </a:endParaRPr>
          </a:p>
          <a:p>
            <a:pPr>
              <a:lnSpc>
                <a:spcPct val="150000"/>
              </a:lnSpc>
              <a:buNone/>
            </a:pPr>
            <a:endParaRPr lang="zh-CN" altLang="en-US" sz="2400" dirty="0">
              <a:latin typeface="楷体" panose="02010609060101010101" pitchFamily="49" charset="-122"/>
              <a:ea typeface="楷体" panose="02010609060101010101" pitchFamily="49" charset="-122"/>
            </a:endParaRPr>
          </a:p>
          <a:p>
            <a:endParaRPr lang="zh-CN" altLang="en-US" dirty="0"/>
          </a:p>
        </p:txBody>
      </p:sp>
      <p:grpSp>
        <p:nvGrpSpPr>
          <p:cNvPr id="8" name="组合 7"/>
          <p:cNvGrpSpPr/>
          <p:nvPr/>
        </p:nvGrpSpPr>
        <p:grpSpPr>
          <a:xfrm>
            <a:off x="785786" y="2044402"/>
            <a:ext cx="7905110" cy="2813364"/>
            <a:chOff x="395" y="4720"/>
            <a:chExt cx="13574" cy="5218"/>
          </a:xfrm>
        </p:grpSpPr>
        <p:grpSp>
          <p:nvGrpSpPr>
            <p:cNvPr id="9" name="组合 18453"/>
            <p:cNvGrpSpPr/>
            <p:nvPr/>
          </p:nvGrpSpPr>
          <p:grpSpPr>
            <a:xfrm>
              <a:off x="2438" y="4720"/>
              <a:ext cx="10035" cy="5218"/>
              <a:chOff x="975" y="1888"/>
              <a:chExt cx="4014" cy="2087"/>
            </a:xfrm>
          </p:grpSpPr>
          <p:grpSp>
            <p:nvGrpSpPr>
              <p:cNvPr id="13" name="组合 18446"/>
              <p:cNvGrpSpPr/>
              <p:nvPr/>
            </p:nvGrpSpPr>
            <p:grpSpPr>
              <a:xfrm>
                <a:off x="975" y="1888"/>
                <a:ext cx="4014" cy="2087"/>
                <a:chOff x="975" y="1888"/>
                <a:chExt cx="4014" cy="2087"/>
              </a:xfrm>
            </p:grpSpPr>
            <p:pic>
              <p:nvPicPr>
                <p:cNvPr id="18" name="图片 18439"/>
                <p:cNvPicPr>
                  <a:picLocks noChangeAspect="1"/>
                </p:cNvPicPr>
                <p:nvPr/>
              </p:nvPicPr>
              <p:blipFill>
                <a:blip r:embed="rId2"/>
                <a:stretch>
                  <a:fillRect/>
                </a:stretch>
              </p:blipFill>
              <p:spPr>
                <a:xfrm>
                  <a:off x="975" y="1933"/>
                  <a:ext cx="4014" cy="2042"/>
                </a:xfrm>
                <a:prstGeom prst="rect">
                  <a:avLst/>
                </a:prstGeom>
                <a:noFill/>
                <a:ln w="9525">
                  <a:noFill/>
                </a:ln>
              </p:spPr>
            </p:pic>
            <p:graphicFrame>
              <p:nvGraphicFramePr>
                <p:cNvPr id="19" name="内容占位符 18442"/>
                <p:cNvGraphicFramePr>
                  <a:graphicFrameLocks noGrp="1"/>
                </p:cNvGraphicFramePr>
                <p:nvPr>
                  <p:ph sz="quarter" idx="4294967295"/>
                </p:nvPr>
              </p:nvGraphicFramePr>
              <p:xfrm>
                <a:off x="3969" y="1888"/>
                <a:ext cx="240" cy="240"/>
              </p:xfrm>
              <a:graphic>
                <a:graphicData uri="http://schemas.openxmlformats.org/presentationml/2006/ole">
                  <mc:AlternateContent xmlns:mc="http://schemas.openxmlformats.org/markup-compatibility/2006">
                    <mc:Choice xmlns:v="urn:schemas-microsoft-com:vml" Requires="v">
                      <p:oleObj spid="_x0000_s1029" name="" r:id="rId3" imgW="5791200" imgH="5791200" progId="">
                        <p:embed/>
                      </p:oleObj>
                    </mc:Choice>
                    <mc:Fallback>
                      <p:oleObj name="" r:id="rId3" imgW="5791200" imgH="5791200" progId="">
                        <p:embed/>
                        <p:pic>
                          <p:nvPicPr>
                            <p:cNvPr id="0"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9" y="1888"/>
                              <a:ext cx="240" cy="240"/>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20" name="内容占位符 18440"/>
                <p:cNvGraphicFramePr>
                  <a:graphicFrameLocks noGrp="1"/>
                </p:cNvGraphicFramePr>
                <p:nvPr>
                  <p:ph sz="quarter" idx="4294967295"/>
                </p:nvPr>
              </p:nvGraphicFramePr>
              <p:xfrm>
                <a:off x="2699" y="2321"/>
                <a:ext cx="272" cy="247"/>
              </p:xfrm>
              <a:graphic>
                <a:graphicData uri="http://schemas.openxmlformats.org/presentationml/2006/ole">
                  <mc:AlternateContent xmlns:mc="http://schemas.openxmlformats.org/markup-compatibility/2006">
                    <mc:Choice xmlns:v="urn:schemas-microsoft-com:vml" Requires="v">
                      <p:oleObj spid="_x0000_s1030" name="" r:id="rId5" imgW="5181600" imgH="5791200" progId="">
                        <p:embed/>
                      </p:oleObj>
                    </mc:Choice>
                    <mc:Fallback>
                      <p:oleObj name="" r:id="rId5" imgW="5181600" imgH="5791200" progId="">
                        <p:embed/>
                        <p:pic>
                          <p:nvPicPr>
                            <p:cNvPr id="0" name="Picture 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9" y="2321"/>
                              <a:ext cx="272" cy="247"/>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graphicFrame>
              <p:nvGraphicFramePr>
                <p:cNvPr id="21" name="对象 18444"/>
                <p:cNvGraphicFramePr/>
                <p:nvPr/>
              </p:nvGraphicFramePr>
              <p:xfrm>
                <a:off x="3152" y="3113"/>
                <a:ext cx="227" cy="227"/>
              </p:xfrm>
              <a:graphic>
                <a:graphicData uri="http://schemas.openxmlformats.org/presentationml/2006/ole">
                  <mc:AlternateContent xmlns:mc="http://schemas.openxmlformats.org/markup-compatibility/2006">
                    <mc:Choice xmlns:v="urn:schemas-microsoft-com:vml" Requires="v">
                      <p:oleObj spid="_x0000_s1031" name="" r:id="rId7" imgW="5791200" imgH="5791200" progId="">
                        <p:embed/>
                      </p:oleObj>
                    </mc:Choice>
                    <mc:Fallback>
                      <p:oleObj name="" r:id="rId7" imgW="5791200" imgH="5791200" progId="">
                        <p:embed/>
                        <p:pic>
                          <p:nvPicPr>
                            <p:cNvPr id="0" name="Picture 4"/>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52" y="3113"/>
                              <a:ext cx="227" cy="227"/>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2" name="矩形 18445"/>
                <p:cNvSpPr/>
                <p:nvPr/>
              </p:nvSpPr>
              <p:spPr>
                <a:xfrm>
                  <a:off x="3651" y="1933"/>
                  <a:ext cx="182" cy="136"/>
                </a:xfrm>
                <a:prstGeom prst="rect">
                  <a:avLst/>
                </a:prstGeom>
                <a:solidFill>
                  <a:schemeClr val="bg1"/>
                </a:solidFill>
                <a:ln w="9525">
                  <a:noFill/>
                </a:ln>
              </p:spPr>
              <p:txBody>
                <a:bodyPr wrap="none" anchor="ctr"/>
                <a:lstStyle/>
                <a:p>
                  <a:pPr lvl="0" indent="0" algn="ctr"/>
                  <a:r>
                    <a:rPr lang="en-US" altLang="zh-CN" sz="1800" b="1">
                      <a:latin typeface="Arial" panose="020B0604020202020204" pitchFamily="34" charset="0"/>
                      <a:ea typeface="宋体" panose="02010600030101010101" pitchFamily="2" charset="-122"/>
                    </a:rPr>
                    <a:t>K</a:t>
                  </a:r>
                  <a:endParaRPr lang="en-US" altLang="zh-CN" sz="1800" b="1">
                    <a:latin typeface="Arial" panose="020B0604020202020204" pitchFamily="34" charset="0"/>
                    <a:ea typeface="宋体" panose="02010600030101010101" pitchFamily="2" charset="-122"/>
                  </a:endParaRPr>
                </a:p>
              </p:txBody>
            </p:sp>
          </p:grpSp>
          <p:sp>
            <p:nvSpPr>
              <p:cNvPr id="14" name="直接连接符 18448"/>
              <p:cNvSpPr/>
              <p:nvPr/>
            </p:nvSpPr>
            <p:spPr>
              <a:xfrm>
                <a:off x="2290" y="3475"/>
                <a:ext cx="0" cy="182"/>
              </a:xfrm>
              <a:prstGeom prst="line">
                <a:avLst/>
              </a:prstGeom>
              <a:ln w="19050" cap="flat" cmpd="sng">
                <a:solidFill>
                  <a:schemeClr val="tx1"/>
                </a:solidFill>
                <a:prstDash val="solid"/>
                <a:miter/>
                <a:headEnd type="none" w="med" len="med"/>
                <a:tailEnd type="none" w="med" len="med"/>
              </a:ln>
            </p:spPr>
          </p:sp>
          <p:sp>
            <p:nvSpPr>
              <p:cNvPr id="15" name="直接连接符 18449"/>
              <p:cNvSpPr/>
              <p:nvPr/>
            </p:nvSpPr>
            <p:spPr>
              <a:xfrm>
                <a:off x="3696" y="3566"/>
                <a:ext cx="0" cy="136"/>
              </a:xfrm>
              <a:prstGeom prst="line">
                <a:avLst/>
              </a:prstGeom>
              <a:ln w="19050" cap="flat" cmpd="sng">
                <a:solidFill>
                  <a:schemeClr val="tx1"/>
                </a:solidFill>
                <a:prstDash val="solid"/>
                <a:miter/>
                <a:headEnd type="none" w="med" len="med"/>
                <a:tailEnd type="none" w="med" len="med"/>
              </a:ln>
            </p:spPr>
          </p:sp>
          <p:sp>
            <p:nvSpPr>
              <p:cNvPr id="16" name="直接连接符 18450"/>
              <p:cNvSpPr/>
              <p:nvPr/>
            </p:nvSpPr>
            <p:spPr>
              <a:xfrm>
                <a:off x="1429" y="3566"/>
                <a:ext cx="861" cy="0"/>
              </a:xfrm>
              <a:prstGeom prst="line">
                <a:avLst/>
              </a:prstGeom>
              <a:ln w="9525" cap="flat" cmpd="sng">
                <a:solidFill>
                  <a:schemeClr val="tx1"/>
                </a:solidFill>
                <a:prstDash val="solid"/>
                <a:miter/>
                <a:headEnd type="triangle" w="med" len="med"/>
                <a:tailEnd type="triangle" w="med" len="med"/>
              </a:ln>
            </p:spPr>
          </p:sp>
          <p:sp>
            <p:nvSpPr>
              <p:cNvPr id="17" name="矩形 18452"/>
              <p:cNvSpPr/>
              <p:nvPr/>
            </p:nvSpPr>
            <p:spPr>
              <a:xfrm>
                <a:off x="1701" y="3430"/>
                <a:ext cx="181" cy="136"/>
              </a:xfrm>
              <a:prstGeom prst="rect">
                <a:avLst/>
              </a:prstGeom>
              <a:noFill/>
              <a:ln w="9525">
                <a:noFill/>
              </a:ln>
            </p:spPr>
            <p:txBody>
              <a:bodyPr wrap="none" anchor="ctr"/>
              <a:lstStyle/>
              <a:p>
                <a:pPr lvl="0" indent="0" algn="ctr"/>
                <a:r>
                  <a:rPr lang="en-US" altLang="zh-CN">
                    <a:latin typeface="Arial" panose="020B0604020202020204" pitchFamily="34" charset="0"/>
                    <a:ea typeface="宋体" panose="02010600030101010101" pitchFamily="2" charset="-122"/>
                  </a:rPr>
                  <a:t>L</a:t>
                </a:r>
                <a:r>
                  <a:rPr lang="en-US" altLang="zh-CN" baseline="-10000">
                    <a:latin typeface="Arial" panose="020B0604020202020204" pitchFamily="34" charset="0"/>
                    <a:ea typeface="宋体" panose="02010600030101010101" pitchFamily="2" charset="-122"/>
                  </a:rPr>
                  <a:t>N</a:t>
                </a:r>
                <a:endParaRPr lang="en-US" altLang="zh-CN" baseline="-10000">
                  <a:latin typeface="Arial" panose="020B0604020202020204" pitchFamily="34" charset="0"/>
                  <a:ea typeface="宋体" panose="02010600030101010101" pitchFamily="2" charset="-122"/>
                </a:endParaRPr>
              </a:p>
            </p:txBody>
          </p:sp>
        </p:grpSp>
        <p:sp>
          <p:nvSpPr>
            <p:cNvPr id="11" name="圆角矩形标注 18454"/>
            <p:cNvSpPr/>
            <p:nvPr/>
          </p:nvSpPr>
          <p:spPr>
            <a:xfrm>
              <a:off x="395" y="4948"/>
              <a:ext cx="2723" cy="1360"/>
            </a:xfrm>
            <a:prstGeom prst="wedgeRoundRectCallout">
              <a:avLst>
                <a:gd name="adj1" fmla="val 87741"/>
                <a:gd name="adj2" fmla="val 241546"/>
                <a:gd name="adj3" fmla="val 16667"/>
              </a:avLst>
            </a:prstGeom>
            <a:solidFill>
              <a:srgbClr val="99CC00"/>
            </a:solidFill>
            <a:ln w="19050" cap="flat" cmpd="sng">
              <a:solidFill>
                <a:schemeClr val="tx1"/>
              </a:solidFill>
              <a:prstDash val="solid"/>
              <a:miter/>
              <a:headEnd type="none" w="med" len="med"/>
              <a:tailEnd type="none" w="med" len="med"/>
            </a:ln>
          </p:spPr>
          <p:txBody>
            <a:bodyPr anchor="t"/>
            <a:lstStyle/>
            <a:p>
              <a:pPr lvl="0" indent="0" algn="ctr"/>
              <a:r>
                <a:rPr lang="en-US" altLang="zh-CN" b="1" dirty="0">
                  <a:latin typeface="Arial" panose="020B0604020202020204" pitchFamily="34" charset="0"/>
                  <a:ea typeface="宋体" panose="02010600030101010101" pitchFamily="2" charset="-122"/>
                </a:rPr>
                <a:t>M</a:t>
              </a:r>
              <a:r>
                <a:rPr lang="zh-CN" altLang="en-US" b="1" dirty="0">
                  <a:latin typeface="Arial" panose="020B0604020202020204" pitchFamily="34" charset="0"/>
                  <a:ea typeface="宋体" panose="02010600030101010101" pitchFamily="2" charset="-122"/>
                </a:rPr>
                <a:t>段故障相继动作区</a:t>
              </a:r>
              <a:endParaRPr lang="zh-CN" altLang="en-US" b="1" dirty="0">
                <a:latin typeface="Arial" panose="020B0604020202020204" pitchFamily="34" charset="0"/>
                <a:ea typeface="宋体" panose="02010600030101010101" pitchFamily="2" charset="-122"/>
              </a:endParaRPr>
            </a:p>
          </p:txBody>
        </p:sp>
        <p:sp>
          <p:nvSpPr>
            <p:cNvPr id="12" name="矩形标注 18455"/>
            <p:cNvSpPr/>
            <p:nvPr/>
          </p:nvSpPr>
          <p:spPr>
            <a:xfrm>
              <a:off x="11735" y="5173"/>
              <a:ext cx="2235" cy="1075"/>
            </a:xfrm>
            <a:prstGeom prst="wedgeRectCallout">
              <a:avLst>
                <a:gd name="adj1" fmla="val -92954"/>
                <a:gd name="adj2" fmla="val 280231"/>
              </a:avLst>
            </a:prstGeom>
            <a:solidFill>
              <a:srgbClr val="FF0000"/>
            </a:solidFill>
            <a:ln w="19050" cap="flat" cmpd="sng">
              <a:solidFill>
                <a:schemeClr val="tx1"/>
              </a:solidFill>
              <a:prstDash val="solid"/>
              <a:miter/>
              <a:headEnd type="none" w="med" len="med"/>
              <a:tailEnd type="none" w="med" len="med"/>
            </a:ln>
          </p:spPr>
          <p:txBody>
            <a:bodyPr anchor="t"/>
            <a:lstStyle/>
            <a:p>
              <a:pPr lvl="0" indent="0" algn="ctr"/>
              <a:r>
                <a:rPr lang="en-US" altLang="zh-CN" b="1" dirty="0">
                  <a:latin typeface="Arial" panose="020B0604020202020204" pitchFamily="34" charset="0"/>
                  <a:ea typeface="宋体" panose="02010600030101010101" pitchFamily="2" charset="-122"/>
                </a:rPr>
                <a:t>N</a:t>
              </a:r>
              <a:r>
                <a:rPr lang="zh-CN" altLang="en-US" b="1" dirty="0">
                  <a:latin typeface="Arial" panose="020B0604020202020204" pitchFamily="34" charset="0"/>
                  <a:ea typeface="宋体" panose="02010600030101010101" pitchFamily="2" charset="-122"/>
                </a:rPr>
                <a:t>段故障相继动作区</a:t>
              </a:r>
              <a:endParaRPr lang="zh-CN" altLang="en-US" b="1" dirty="0">
                <a:latin typeface="Arial" panose="020B0604020202020204" pitchFamily="34" charset="0"/>
                <a:ea typeface="宋体" panose="02010600030101010101" pitchFamily="2" charset="-122"/>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4515" y="963295"/>
            <a:ext cx="7359650" cy="2773045"/>
          </a:xfrm>
          <a:prstGeom prst="rect">
            <a:avLst/>
          </a:prstGeom>
          <a:noFill/>
        </p:spPr>
        <p:txBody>
          <a:bodyPr wrap="square" rtlCol="0" anchor="t">
            <a:noAutofit/>
          </a:bodyPr>
          <a:lstStyle/>
          <a:p>
            <a:pPr indent="0" fontAlgn="auto">
              <a:lnSpc>
                <a:spcPct val="150000"/>
              </a:lnSpc>
            </a:pPr>
            <a:r>
              <a:rPr lang="zh-CN" altLang="en-US" dirty="0">
                <a:latin typeface="楷体" panose="02010609060101010101" pitchFamily="49" charset="-122"/>
                <a:ea typeface="楷体" panose="02010609060101010101" pitchFamily="49" charset="-122"/>
              </a:rPr>
              <a:t>高频保护是在线路纵差保护原理的基础上，利用现代通信中的高频通信技术，在线路上输送载波高频信号的高频通道来代替引线，构成高频保护。高频保护与带引线纵联差动保护原理相似，它是将线路两端的电流相位（功率方向）转化为高频信号，然后用输电线路本身构成的高频（载波）电流通道，将此信号传送到对端进行比较。因为它不反映被保护线路范围以外的故障，在定值选择上也无需于相邻线路配合，故可以快速动作，无需延时，因此也不能作为相邻线路的后备保护。</a:t>
            </a:r>
            <a:endParaRPr lang="zh-CN" altLang="en-US" dirty="0">
              <a:latin typeface="楷体" panose="02010609060101010101" pitchFamily="49" charset="-122"/>
              <a:ea typeface="楷体" panose="02010609060101010101" pitchFamily="49" charset="-122"/>
            </a:endParaRPr>
          </a:p>
        </p:txBody>
      </p:sp>
      <p:sp>
        <p:nvSpPr>
          <p:cNvPr id="18" name="标题 22"/>
          <p:cNvSpPr txBox="1"/>
          <p:nvPr/>
        </p:nvSpPr>
        <p:spPr>
          <a:xfrm>
            <a:off x="334566" y="222885"/>
            <a:ext cx="4020503" cy="431959"/>
          </a:xfrm>
          <a:prstGeom prst="rect">
            <a:avLst/>
          </a:prstGeom>
        </p:spPr>
        <p:txBody>
          <a:bodyPr>
            <a:noAutofit/>
          </a:bodyPr>
          <a:lstStyle/>
          <a:p>
            <a:pPr>
              <a:spcBef>
                <a:spcPct val="0"/>
              </a:spcBef>
              <a:defRPr/>
            </a:pPr>
            <a:r>
              <a:rPr lang="zh-CN" altLang="en-US" sz="2100">
                <a:solidFill>
                  <a:schemeClr val="tx2"/>
                </a:solidFill>
                <a:latin typeface="楷体" panose="02010609060101010101" pitchFamily="49" charset="-122"/>
                <a:ea typeface="楷体" panose="02010609060101010101" pitchFamily="49" charset="-122"/>
                <a:sym typeface="+mn-ea"/>
              </a:rPr>
              <a:t>高频保护的工作原理</a:t>
            </a:r>
            <a:endParaRPr lang="zh-CN" altLang="en-US" sz="2100">
              <a:solidFill>
                <a:schemeClr val="tx2"/>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702945" y="1545590"/>
            <a:ext cx="7541260" cy="175323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indent="0" algn="just" eaLnBrk="1" fontAlgn="auto" hangingPunct="1">
              <a:lnSpc>
                <a:spcPct val="150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目前广泛采用的高频保护按其工作原理的不同，可以分为方向高频保护和电流相位差高频保护。方向高频保护的基本原理是比较被保护线路两端的功率方向，相位高频保护的基本原理是比较两端的电流相位。实现上述两类保护的过程中，需要将功率方向或电流相位转化成为高频信号。</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p:txBody>
      </p:sp>
      <p:sp>
        <p:nvSpPr>
          <p:cNvPr id="3" name="标题 22"/>
          <p:cNvSpPr txBox="1"/>
          <p:nvPr/>
        </p:nvSpPr>
        <p:spPr>
          <a:xfrm>
            <a:off x="395526" y="771525"/>
            <a:ext cx="4020503" cy="431959"/>
          </a:xfrm>
          <a:prstGeom prst="rect">
            <a:avLst/>
          </a:prstGeom>
        </p:spPr>
        <p:txBody>
          <a:bodyPr>
            <a:noAutofit/>
          </a:bodyPr>
          <a:lstStyle/>
          <a:p>
            <a:pPr>
              <a:spcBef>
                <a:spcPct val="0"/>
              </a:spcBef>
              <a:defRPr/>
            </a:pPr>
            <a:r>
              <a:rPr lang="zh-CN" altLang="en-US" sz="2100" dirty="0">
                <a:solidFill>
                  <a:schemeClr val="tx2"/>
                </a:solidFill>
                <a:latin typeface="楷体" panose="02010609060101010101" pitchFamily="49" charset="-122"/>
                <a:ea typeface="楷体" panose="02010609060101010101" pitchFamily="49" charset="-122"/>
                <a:sym typeface="+mn-ea"/>
              </a:rPr>
              <a:t>高频保护的分类</a:t>
            </a:r>
            <a:endParaRPr lang="zh-CN" altLang="en-US" sz="2100" dirty="0">
              <a:solidFill>
                <a:schemeClr val="tx2"/>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13193" y="846804"/>
            <a:ext cx="7020779" cy="196024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en-US" altLang="zh-CN" sz="1800" dirty="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高频载波通道的工作</a:t>
            </a:r>
            <a:r>
              <a:rPr lang="zh-CN" altLang="en-US" sz="1800" dirty="0">
                <a:latin typeface="楷体" panose="02010609060101010101" pitchFamily="49" charset="-122"/>
                <a:ea typeface="楷体" panose="02010609060101010101" pitchFamily="49" charset="-122"/>
                <a:sym typeface="+mn-ea"/>
              </a:rPr>
              <a:t>方式        </a:t>
            </a:r>
            <a:r>
              <a:rPr lang="en-US" altLang="zh-CN" sz="1800" dirty="0">
                <a:latin typeface="楷体" panose="02010609060101010101" pitchFamily="49" charset="-122"/>
                <a:ea typeface="楷体" panose="02010609060101010101" pitchFamily="49" charset="-122"/>
              </a:rPr>
              <a:t>2)</a:t>
            </a:r>
            <a:r>
              <a:rPr lang="zh-CN" altLang="zh-CN" sz="1800" dirty="0">
                <a:latin typeface="楷体" panose="02010609060101010101" pitchFamily="49" charset="-122"/>
                <a:ea typeface="楷体" panose="02010609060101010101" pitchFamily="49" charset="-122"/>
              </a:rPr>
              <a:t>载波信号</a:t>
            </a:r>
            <a:endParaRPr lang="zh-CN" altLang="zh-CN" sz="1800" dirty="0">
              <a:latin typeface="楷体" panose="02010609060101010101" pitchFamily="49" charset="-122"/>
              <a:ea typeface="楷体" panose="02010609060101010101" pitchFamily="49" charset="-122"/>
            </a:endParaRPr>
          </a:p>
          <a:p>
            <a:pPr algn="just" eaLnBrk="1" hangingPunct="1">
              <a:lnSpc>
                <a:spcPct val="135000"/>
              </a:lnSpc>
            </a:pPr>
            <a:r>
              <a:rPr lang="en-US" altLang="zh-CN" sz="1800" dirty="0">
                <a:latin typeface="楷体" panose="02010609060101010101" pitchFamily="49" charset="-122"/>
                <a:ea typeface="楷体" panose="02010609060101010101" pitchFamily="49" charset="-122"/>
              </a:rPr>
              <a:t>(1)</a:t>
            </a:r>
            <a:r>
              <a:rPr lang="zh-CN" altLang="zh-CN" sz="1800" dirty="0">
                <a:latin typeface="楷体" panose="02010609060101010101" pitchFamily="49" charset="-122"/>
                <a:ea typeface="楷体" panose="02010609060101010101" pitchFamily="49" charset="-122"/>
              </a:rPr>
              <a:t>正常时无高频电流方式</a:t>
            </a:r>
            <a:r>
              <a:rPr lang="en-US" altLang="zh-CN" sz="1800" dirty="0">
                <a:latin typeface="楷体" panose="02010609060101010101" pitchFamily="49" charset="-122"/>
                <a:ea typeface="楷体" panose="02010609060101010101" pitchFamily="49" charset="-122"/>
              </a:rPr>
              <a:t>         (1)</a:t>
            </a:r>
            <a:r>
              <a:rPr lang="zh-CN" altLang="en-US" sz="1800" dirty="0">
                <a:latin typeface="楷体" panose="02010609060101010101" pitchFamily="49" charset="-122"/>
                <a:ea typeface="楷体" panose="02010609060101010101" pitchFamily="49" charset="-122"/>
              </a:rPr>
              <a:t>闭锁信号</a:t>
            </a:r>
            <a:endParaRPr lang="zh-CN" altLang="zh-CN" sz="1800" dirty="0">
              <a:latin typeface="楷体" panose="02010609060101010101" pitchFamily="49" charset="-122"/>
              <a:ea typeface="楷体" panose="02010609060101010101" pitchFamily="49" charset="-122"/>
            </a:endParaRPr>
          </a:p>
          <a:p>
            <a:pPr algn="just" eaLnBrk="1" hangingPunct="1">
              <a:lnSpc>
                <a:spcPct val="135000"/>
              </a:lnSpc>
            </a:pPr>
            <a:r>
              <a:rPr lang="en-US" altLang="zh-CN" sz="1800" dirty="0">
                <a:latin typeface="楷体" panose="02010609060101010101" pitchFamily="49" charset="-122"/>
                <a:ea typeface="楷体" panose="02010609060101010101" pitchFamily="49" charset="-122"/>
              </a:rPr>
              <a:t>(2)</a:t>
            </a:r>
            <a:r>
              <a:rPr lang="zh-CN" altLang="zh-CN" sz="1800" dirty="0">
                <a:latin typeface="楷体" panose="02010609060101010101" pitchFamily="49" charset="-122"/>
                <a:ea typeface="楷体" panose="02010609060101010101" pitchFamily="49" charset="-122"/>
              </a:rPr>
              <a:t>正常时有高频电流方式</a:t>
            </a:r>
            <a:r>
              <a:rPr lang="en-US" altLang="zh-CN" sz="1800" dirty="0">
                <a:latin typeface="楷体" panose="02010609060101010101" pitchFamily="49" charset="-122"/>
                <a:ea typeface="楷体" panose="02010609060101010101" pitchFamily="49" charset="-122"/>
              </a:rPr>
              <a:t>         (2)</a:t>
            </a:r>
            <a:r>
              <a:rPr lang="zh-CN" altLang="en-US" sz="1800" dirty="0">
                <a:latin typeface="楷体" panose="02010609060101010101" pitchFamily="49" charset="-122"/>
                <a:ea typeface="楷体" panose="02010609060101010101" pitchFamily="49" charset="-122"/>
              </a:rPr>
              <a:t>允许信号</a:t>
            </a:r>
            <a:endParaRPr lang="zh-CN" altLang="zh-CN" sz="1800" dirty="0">
              <a:latin typeface="楷体" panose="02010609060101010101" pitchFamily="49" charset="-122"/>
              <a:ea typeface="楷体" panose="02010609060101010101" pitchFamily="49" charset="-122"/>
            </a:endParaRPr>
          </a:p>
          <a:p>
            <a:pPr algn="just" eaLnBrk="1" hangingPunct="1">
              <a:lnSpc>
                <a:spcPct val="135000"/>
              </a:lnSpc>
            </a:pPr>
            <a:r>
              <a:rPr lang="en-US" altLang="zh-CN" sz="1800" dirty="0">
                <a:latin typeface="楷体" panose="02010609060101010101" pitchFamily="49" charset="-122"/>
                <a:ea typeface="楷体" panose="02010609060101010101" pitchFamily="49" charset="-122"/>
              </a:rPr>
              <a:t>(3)</a:t>
            </a:r>
            <a:r>
              <a:rPr lang="zh-CN" altLang="zh-CN" sz="1800" dirty="0">
                <a:latin typeface="楷体" panose="02010609060101010101" pitchFamily="49" charset="-122"/>
                <a:ea typeface="楷体" panose="02010609060101010101" pitchFamily="49" charset="-122"/>
              </a:rPr>
              <a:t>移频方式</a:t>
            </a:r>
            <a:r>
              <a:rPr lang="en-US" altLang="zh-CN" sz="1800" dirty="0">
                <a:latin typeface="楷体" panose="02010609060101010101" pitchFamily="49" charset="-122"/>
                <a:ea typeface="楷体" panose="02010609060101010101" pitchFamily="49" charset="-122"/>
              </a:rPr>
              <a:t>                     (3)</a:t>
            </a:r>
            <a:r>
              <a:rPr lang="zh-CN" altLang="en-US" sz="1800" dirty="0">
                <a:latin typeface="楷体" panose="02010609060101010101" pitchFamily="49" charset="-122"/>
                <a:ea typeface="楷体" panose="02010609060101010101" pitchFamily="49" charset="-122"/>
              </a:rPr>
              <a:t>跳闸信号</a:t>
            </a:r>
            <a:endParaRPr lang="zh-CN" altLang="zh-CN" sz="1800" dirty="0">
              <a:latin typeface="楷体" panose="02010609060101010101" pitchFamily="49" charset="-122"/>
              <a:ea typeface="楷体" panose="02010609060101010101" pitchFamily="49" charset="-122"/>
            </a:endParaRPr>
          </a:p>
          <a:p>
            <a:pPr algn="just" eaLnBrk="1" hangingPunct="1">
              <a:lnSpc>
                <a:spcPct val="135000"/>
              </a:lnSpc>
            </a:pP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p:txBody>
      </p:sp>
      <p:sp>
        <p:nvSpPr>
          <p:cNvPr id="3" name="标题 22"/>
          <p:cNvSpPr txBox="1"/>
          <p:nvPr/>
        </p:nvSpPr>
        <p:spPr>
          <a:xfrm>
            <a:off x="334565" y="222885"/>
            <a:ext cx="4615595" cy="431959"/>
          </a:xfrm>
          <a:prstGeom prst="rect">
            <a:avLst/>
          </a:prstGeom>
        </p:spPr>
        <p:txBody>
          <a:bodyPr>
            <a:noAutofit/>
          </a:bodyPr>
          <a:lstStyle/>
          <a:p>
            <a:pPr>
              <a:spcBef>
                <a:spcPct val="0"/>
              </a:spcBef>
              <a:defRPr/>
            </a:pPr>
            <a:r>
              <a:rPr lang="zh-CN" altLang="en-US" sz="2100" dirty="0">
                <a:solidFill>
                  <a:schemeClr val="tx2"/>
                </a:solidFill>
                <a:latin typeface="楷体" panose="02010609060101010101" pitchFamily="49" charset="-122"/>
                <a:ea typeface="楷体" panose="02010609060101010101" pitchFamily="49" charset="-122"/>
                <a:sym typeface="+mn-ea"/>
              </a:rPr>
              <a:t>高频载波通道工作方式与载波信号</a:t>
            </a:r>
            <a:endParaRPr lang="zh-CN" altLang="en-US" sz="2100" dirty="0">
              <a:solidFill>
                <a:schemeClr val="tx2"/>
              </a:solidFill>
              <a:latin typeface="楷体" panose="02010609060101010101" pitchFamily="49" charset="-122"/>
              <a:ea typeface="楷体" panose="02010609060101010101" pitchFamily="49" charset="-122"/>
              <a:sym typeface="+mn-ea"/>
            </a:endParaRPr>
          </a:p>
        </p:txBody>
      </p:sp>
      <p:pic>
        <p:nvPicPr>
          <p:cNvPr id="6" name="图片 5"/>
          <p:cNvPicPr>
            <a:picLocks noChangeAspect="1"/>
          </p:cNvPicPr>
          <p:nvPr/>
        </p:nvPicPr>
        <p:blipFill>
          <a:blip r:embed="rId1"/>
          <a:stretch>
            <a:fillRect/>
          </a:stretch>
        </p:blipFill>
        <p:spPr>
          <a:xfrm>
            <a:off x="513193" y="2750318"/>
            <a:ext cx="1471613" cy="1385888"/>
          </a:xfrm>
          <a:prstGeom prst="rect">
            <a:avLst/>
          </a:prstGeom>
        </p:spPr>
      </p:pic>
      <p:pic>
        <p:nvPicPr>
          <p:cNvPr id="8" name="图片 7"/>
          <p:cNvPicPr>
            <a:picLocks noChangeAspect="1"/>
          </p:cNvPicPr>
          <p:nvPr/>
        </p:nvPicPr>
        <p:blipFill>
          <a:blip r:embed="rId2"/>
          <a:stretch>
            <a:fillRect/>
          </a:stretch>
        </p:blipFill>
        <p:spPr>
          <a:xfrm>
            <a:off x="3600011" y="2720309"/>
            <a:ext cx="4794697" cy="1140884"/>
          </a:xfrm>
          <a:prstGeom prst="rect">
            <a:avLst/>
          </a:prstGeom>
        </p:spPr>
      </p:pic>
      <p:pic>
        <p:nvPicPr>
          <p:cNvPr id="10" name="图片 9"/>
          <p:cNvPicPr>
            <a:picLocks noChangeAspect="1"/>
          </p:cNvPicPr>
          <p:nvPr/>
        </p:nvPicPr>
        <p:blipFill>
          <a:blip r:embed="rId3"/>
          <a:stretch>
            <a:fillRect/>
          </a:stretch>
        </p:blipFill>
        <p:spPr>
          <a:xfrm>
            <a:off x="6462329" y="1194466"/>
            <a:ext cx="1242138" cy="130273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5265087" y="2772953"/>
            <a:ext cx="1211580"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文本框 1"/>
          <p:cNvSpPr txBox="1"/>
          <p:nvPr/>
        </p:nvSpPr>
        <p:spPr>
          <a:xfrm>
            <a:off x="334566" y="208598"/>
            <a:ext cx="1783080" cy="414020"/>
          </a:xfrm>
          <a:prstGeom prst="rect">
            <a:avLst/>
          </a:prstGeom>
          <a:noFill/>
        </p:spPr>
        <p:txBody>
          <a:bodyPr wrap="none" rtlCol="0" anchor="t">
            <a:spAutoFit/>
          </a:bodyPr>
          <a:lstStyle/>
          <a:p>
            <a:r>
              <a:rPr lang="zh-CN" altLang="en-US" sz="2100">
                <a:solidFill>
                  <a:schemeClr val="tx2"/>
                </a:solidFill>
                <a:latin typeface="楷体" panose="02010609060101010101" pitchFamily="49" charset="-122"/>
                <a:ea typeface="楷体" panose="02010609060101010101" pitchFamily="49" charset="-122"/>
                <a:sym typeface="+mn-ea"/>
              </a:rPr>
              <a:t>高频通道构成</a:t>
            </a:r>
            <a:endParaRPr lang="zh-CN" altLang="en-US" sz="2100">
              <a:solidFill>
                <a:schemeClr val="tx2"/>
              </a:solidFill>
              <a:latin typeface="楷体" panose="02010609060101010101" pitchFamily="49" charset="-122"/>
              <a:ea typeface="楷体" panose="02010609060101010101" pitchFamily="49" charset="-122"/>
              <a:sym typeface="+mn-ea"/>
            </a:endParaRPr>
          </a:p>
        </p:txBody>
      </p:sp>
      <p:sp>
        <p:nvSpPr>
          <p:cNvPr id="5" name="文本框 4"/>
          <p:cNvSpPr txBox="1"/>
          <p:nvPr/>
        </p:nvSpPr>
        <p:spPr>
          <a:xfrm>
            <a:off x="521732" y="776764"/>
            <a:ext cx="8087201" cy="4246245"/>
          </a:xfrm>
          <a:prstGeom prst="rect">
            <a:avLst/>
          </a:prstGeom>
          <a:noFill/>
        </p:spPr>
        <p:txBody>
          <a:bodyPr wrap="square" rtlCol="0">
            <a:spAutoFit/>
          </a:bodyPr>
          <a:lstStyle/>
          <a:p>
            <a:r>
              <a:rPr lang="zh-CN" altLang="en-US">
                <a:latin typeface="楷体" panose="02010609060101010101" pitchFamily="49" charset="-122"/>
                <a:ea typeface="楷体" panose="02010609060101010101" pitchFamily="49" charset="-122"/>
                <a:sym typeface="+mn-ea"/>
              </a:rPr>
              <a:t>继电保护的高频道有</a:t>
            </a:r>
            <a:r>
              <a:rPr lang="en-US" altLang="zh-CN">
                <a:latin typeface="楷体" panose="02010609060101010101" pitchFamily="49" charset="-122"/>
                <a:ea typeface="楷体" panose="02010609060101010101" pitchFamily="49" charset="-122"/>
                <a:sym typeface="+mn-ea"/>
              </a:rPr>
              <a:t>3</a:t>
            </a:r>
            <a:r>
              <a:rPr lang="zh-CN" altLang="en-US">
                <a:latin typeface="楷体" panose="02010609060101010101" pitchFamily="49" charset="-122"/>
                <a:ea typeface="楷体" panose="02010609060101010101" pitchFamily="49" charset="-122"/>
                <a:sym typeface="+mn-ea"/>
              </a:rPr>
              <a:t>种，即电力输电线路的高频通道、微波通道和光纤通道。</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（1）按通道类型分类</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（a）导引线：</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两侧保护电流回路由二次电缆连接起来，用于线路纵差保护。</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导引线为通道的电流差动保护较少用于线路保护，</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仅用于特殊的10km以下短线路上，广泛用于变压器、发电机、母线等元件保护。</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（b）载波通道：</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使用电力线路构成载波通道，用于高频保护。</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原理：功率方向（电流相位）-----高频信号（50－300kHz）</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通道载波频率f&lt;50kHz，受工频电压干扰大，而各加工设备构成困难；f&gt;300kHz时，高频能量损耗大大增加。</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通道：输电线路（相－相，相－地）</a:t>
            </a:r>
            <a:endParaRPr lang="zh-CN" altLang="en-US">
              <a:latin typeface="楷体" panose="02010609060101010101" pitchFamily="49" charset="-122"/>
              <a:ea typeface="楷体" panose="02010609060101010101" pitchFamily="49" charset="-122"/>
            </a:endParaRPr>
          </a:p>
          <a:p>
            <a:r>
              <a:rPr lang="zh-CN" altLang="en-US">
                <a:latin typeface="楷体" panose="02010609060101010101" pitchFamily="49" charset="-122"/>
                <a:ea typeface="楷体" panose="02010609060101010101" pitchFamily="49" charset="-122"/>
                <a:sym typeface="+mn-ea"/>
              </a:rPr>
              <a:t>将收信机连接在一相导线与大地之间，称为“相--地”制高频通道；将收信机连接在两相导线之间，称为“相—相”制高频通道。</a:t>
            </a:r>
            <a:endParaRPr lang="zh-CN" altLang="en-US">
              <a:latin typeface="楷体" panose="02010609060101010101" pitchFamily="49" charset="-122"/>
              <a:ea typeface="楷体" panose="02010609060101010101" pitchFamily="49" charset="-122"/>
            </a:endParaRPr>
          </a:p>
          <a:p>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5265087" y="2772953"/>
            <a:ext cx="1211580"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2" name="文本框 1"/>
          <p:cNvSpPr txBox="1"/>
          <p:nvPr/>
        </p:nvSpPr>
        <p:spPr>
          <a:xfrm>
            <a:off x="486489" y="555466"/>
            <a:ext cx="8223409" cy="1337945"/>
          </a:xfrm>
          <a:prstGeom prst="rect">
            <a:avLst/>
          </a:prstGeom>
          <a:noFill/>
        </p:spPr>
        <p:txBody>
          <a:bodyPr wrap="square" rtlCol="0">
            <a:spAutoFit/>
          </a:bodyPr>
          <a:lstStyle/>
          <a:p>
            <a:pPr fontAlgn="auto">
              <a:lnSpc>
                <a:spcPct val="150000"/>
              </a:lnSpc>
            </a:pPr>
            <a:r>
              <a:rPr lang="zh-CN" altLang="en-US">
                <a:latin typeface="楷体" panose="02010609060101010101" pitchFamily="49" charset="-122"/>
                <a:ea typeface="楷体" panose="02010609060101010101" pitchFamily="49" charset="-122"/>
                <a:sym typeface="+mn-ea"/>
              </a:rPr>
              <a:t>通道：输电线路（相－相，相－地）</a:t>
            </a:r>
            <a:endParaRPr lang="zh-CN" altLang="en-US">
              <a:latin typeface="楷体" panose="02010609060101010101" pitchFamily="49" charset="-122"/>
              <a:ea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sym typeface="+mn-ea"/>
              </a:rPr>
              <a:t>将收信机连接在一相导线与大地之间，称为“相--地”制高频通道；将收信机连接在两相导线之间，称为“相—相”制高频通道。</a:t>
            </a:r>
            <a:endParaRPr lang="zh-CN" altLang="en-US">
              <a:latin typeface="楷体" panose="02010609060101010101" pitchFamily="49" charset="-122"/>
              <a:ea typeface="楷体" panose="02010609060101010101" pitchFamily="49" charset="-122"/>
            </a:endParaRPr>
          </a:p>
        </p:txBody>
      </p:sp>
      <p:grpSp>
        <p:nvGrpSpPr>
          <p:cNvPr id="5" name="组合 4"/>
          <p:cNvGrpSpPr/>
          <p:nvPr/>
        </p:nvGrpSpPr>
        <p:grpSpPr>
          <a:xfrm>
            <a:off x="630793" y="2533174"/>
            <a:ext cx="7781925" cy="2357240"/>
            <a:chOff x="1147" y="4923"/>
            <a:chExt cx="16340" cy="4950"/>
          </a:xfrm>
        </p:grpSpPr>
        <p:grpSp>
          <p:nvGrpSpPr>
            <p:cNvPr id="3" name="组合 2"/>
            <p:cNvGrpSpPr/>
            <p:nvPr/>
          </p:nvGrpSpPr>
          <p:grpSpPr>
            <a:xfrm>
              <a:off x="1147" y="4923"/>
              <a:ext cx="7471" cy="4938"/>
              <a:chOff x="3351" y="1782"/>
              <a:chExt cx="11565" cy="6313"/>
            </a:xfrm>
          </p:grpSpPr>
          <p:cxnSp>
            <p:nvCxnSpPr>
              <p:cNvPr id="6" name="直接连接符 5"/>
              <p:cNvCxnSpPr/>
              <p:nvPr/>
            </p:nvCxnSpPr>
            <p:spPr>
              <a:xfrm>
                <a:off x="3370" y="1782"/>
                <a:ext cx="1154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370" y="2977"/>
                <a:ext cx="1154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2812" y="4378"/>
                <a:ext cx="1254" cy="398"/>
                <a:chOff x="12812" y="4378"/>
                <a:chExt cx="1254" cy="398"/>
              </a:xfrm>
            </p:grpSpPr>
            <p:cxnSp>
              <p:nvCxnSpPr>
                <p:cNvPr id="25" name="直接连接符 24"/>
                <p:cNvCxnSpPr/>
                <p:nvPr/>
              </p:nvCxnSpPr>
              <p:spPr>
                <a:xfrm flipV="1">
                  <a:off x="12812"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1323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364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13644"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8" name="直接连接符 7"/>
              <p:cNvCxnSpPr/>
              <p:nvPr/>
            </p:nvCxnSpPr>
            <p:spPr>
              <a:xfrm flipV="1">
                <a:off x="5461" y="4121"/>
                <a:ext cx="7384" cy="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4219" y="3465"/>
                <a:ext cx="1266" cy="1265"/>
                <a:chOff x="4125" y="5739"/>
                <a:chExt cx="1266" cy="1265"/>
              </a:xfrm>
            </p:grpSpPr>
            <p:cxnSp>
              <p:nvCxnSpPr>
                <p:cNvPr id="9" name="直接连接符 8"/>
                <p:cNvCxnSpPr/>
                <p:nvPr/>
              </p:nvCxnSpPr>
              <p:spPr>
                <a:xfrm>
                  <a:off x="4125"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391"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125"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任意多边形 13"/>
                <p:cNvSpPr/>
                <p:nvPr/>
              </p:nvSpPr>
              <p:spPr>
                <a:xfrm>
                  <a:off x="4125" y="5762"/>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 name="任意多边形 14"/>
                <p:cNvSpPr/>
                <p:nvPr/>
              </p:nvSpPr>
              <p:spPr>
                <a:xfrm>
                  <a:off x="4547"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6" name="任意多边形 15"/>
                <p:cNvSpPr/>
                <p:nvPr/>
              </p:nvSpPr>
              <p:spPr>
                <a:xfrm>
                  <a:off x="4969"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 name="直接连接符 16"/>
                <p:cNvCxnSpPr/>
                <p:nvPr/>
              </p:nvCxnSpPr>
              <p:spPr>
                <a:xfrm flipH="1">
                  <a:off x="454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95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4957"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 name="直接连接符 20"/>
              <p:cNvCxnSpPr/>
              <p:nvPr/>
            </p:nvCxnSpPr>
            <p:spPr>
              <a:xfrm>
                <a:off x="3351" y="4144"/>
                <a:ext cx="8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2812"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4078"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任意多边形 25"/>
              <p:cNvSpPr/>
              <p:nvPr/>
            </p:nvSpPr>
            <p:spPr>
              <a:xfrm>
                <a:off x="12812" y="3534"/>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7" name="任意多边形 26"/>
              <p:cNvSpPr/>
              <p:nvPr/>
            </p:nvSpPr>
            <p:spPr>
              <a:xfrm>
                <a:off x="13234"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8" name="任意多边形 27"/>
              <p:cNvSpPr/>
              <p:nvPr/>
            </p:nvSpPr>
            <p:spPr>
              <a:xfrm>
                <a:off x="13656"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32" name="直接连接符 31"/>
              <p:cNvCxnSpPr/>
              <p:nvPr/>
            </p:nvCxnSpPr>
            <p:spPr>
              <a:xfrm>
                <a:off x="14096" y="4121"/>
                <a:ext cx="8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6288" y="4144"/>
                <a:ext cx="1248" cy="3951"/>
                <a:chOff x="6288" y="4144"/>
                <a:chExt cx="1248" cy="3951"/>
              </a:xfrm>
            </p:grpSpPr>
            <p:cxnSp>
              <p:nvCxnSpPr>
                <p:cNvPr id="35" name="直接连接符 34"/>
                <p:cNvCxnSpPr/>
                <p:nvPr/>
              </p:nvCxnSpPr>
              <p:spPr>
                <a:xfrm rot="16200000" flipV="1">
                  <a:off x="6758"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6200000" flipH="1">
                  <a:off x="6934"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H="1">
                  <a:off x="6934"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flipV="1">
                  <a:off x="6961" y="4144"/>
                  <a:ext cx="8" cy="6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6934" y="6288"/>
                  <a:ext cx="0" cy="881"/>
                </a:xfrm>
                <a:prstGeom prst="line">
                  <a:avLst/>
                </a:prstGeom>
                <a:ln>
                  <a:solidFill>
                    <a:schemeClr val="tx1"/>
                  </a:solidFill>
                </a:ln>
              </p:spPr>
              <p:style>
                <a:lnRef idx="2">
                  <a:schemeClr val="accent6"/>
                </a:lnRef>
                <a:fillRef idx="1">
                  <a:schemeClr val="lt1"/>
                </a:fillRef>
                <a:effectRef idx="0">
                  <a:schemeClr val="accent6"/>
                </a:effectRef>
                <a:fontRef idx="minor">
                  <a:schemeClr val="dk1"/>
                </a:fontRef>
              </p:style>
            </p:cxnSp>
            <p:sp>
              <p:nvSpPr>
                <p:cNvPr id="47" name="矩形 46"/>
                <p:cNvSpPr/>
                <p:nvPr/>
              </p:nvSpPr>
              <p:spPr>
                <a:xfrm>
                  <a:off x="6402" y="5608"/>
                  <a:ext cx="1134"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48" name="矩形 47"/>
                <p:cNvSpPr/>
                <p:nvPr/>
              </p:nvSpPr>
              <p:spPr>
                <a:xfrm>
                  <a:off x="6367"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49" name="矩形 48"/>
                <p:cNvSpPr/>
                <p:nvPr/>
              </p:nvSpPr>
              <p:spPr>
                <a:xfrm>
                  <a:off x="6961"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50" name="文本框 49"/>
                <p:cNvSpPr txBox="1"/>
                <p:nvPr/>
              </p:nvSpPr>
              <p:spPr>
                <a:xfrm>
                  <a:off x="6735" y="5537"/>
                  <a:ext cx="447" cy="1111"/>
                </a:xfrm>
                <a:prstGeom prst="rect">
                  <a:avLst/>
                </a:prstGeom>
                <a:noFill/>
              </p:spPr>
              <p:txBody>
                <a:bodyPr wrap="square" rtlCol="0">
                  <a:spAutoFit/>
                </a:bodyPr>
                <a:lstStyle/>
                <a:p>
                  <a:r>
                    <a:rPr lang="en-US" altLang="zh-CN" sz="2100"/>
                    <a:t>I</a:t>
                  </a:r>
                  <a:endParaRPr lang="en-US" altLang="zh-CN" sz="2100"/>
                </a:p>
              </p:txBody>
            </p:sp>
            <p:sp>
              <p:nvSpPr>
                <p:cNvPr id="51" name="文本框 50"/>
                <p:cNvSpPr txBox="1"/>
                <p:nvPr/>
              </p:nvSpPr>
              <p:spPr>
                <a:xfrm>
                  <a:off x="6288" y="6984"/>
                  <a:ext cx="447" cy="1111"/>
                </a:xfrm>
                <a:prstGeom prst="rect">
                  <a:avLst/>
                </a:prstGeom>
                <a:noFill/>
              </p:spPr>
              <p:txBody>
                <a:bodyPr wrap="square" rtlCol="0">
                  <a:spAutoFit/>
                </a:bodyPr>
                <a:lstStyle/>
                <a:p>
                  <a:r>
                    <a:rPr lang="en-US" altLang="zh-CN" sz="2100"/>
                    <a:t>G</a:t>
                  </a:r>
                  <a:endParaRPr lang="en-US" altLang="zh-CN" sz="2100"/>
                </a:p>
              </p:txBody>
            </p:sp>
            <p:sp>
              <p:nvSpPr>
                <p:cNvPr id="52" name="文本框 51"/>
                <p:cNvSpPr txBox="1"/>
                <p:nvPr/>
              </p:nvSpPr>
              <p:spPr>
                <a:xfrm>
                  <a:off x="6961" y="6984"/>
                  <a:ext cx="447" cy="1111"/>
                </a:xfrm>
                <a:prstGeom prst="rect">
                  <a:avLst/>
                </a:prstGeom>
                <a:noFill/>
              </p:spPr>
              <p:txBody>
                <a:bodyPr wrap="square" rtlCol="0">
                  <a:spAutoFit/>
                </a:bodyPr>
                <a:lstStyle/>
                <a:p>
                  <a:r>
                    <a:rPr lang="en-US" altLang="zh-CN" sz="2100"/>
                    <a:t>R</a:t>
                  </a:r>
                  <a:endParaRPr lang="en-US" altLang="zh-CN" sz="2100"/>
                </a:p>
              </p:txBody>
            </p:sp>
          </p:grpSp>
          <p:grpSp>
            <p:nvGrpSpPr>
              <p:cNvPr id="54" name="组合 53"/>
              <p:cNvGrpSpPr/>
              <p:nvPr/>
            </p:nvGrpSpPr>
            <p:grpSpPr>
              <a:xfrm>
                <a:off x="10735" y="4144"/>
                <a:ext cx="1573" cy="3951"/>
                <a:chOff x="5963" y="4144"/>
                <a:chExt cx="1573" cy="3951"/>
              </a:xfrm>
            </p:grpSpPr>
            <p:cxnSp>
              <p:nvCxnSpPr>
                <p:cNvPr id="55" name="直接连接符 54"/>
                <p:cNvCxnSpPr/>
                <p:nvPr/>
              </p:nvCxnSpPr>
              <p:spPr>
                <a:xfrm rot="16200000" flipV="1">
                  <a:off x="6758"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16200000" flipH="1">
                  <a:off x="6934"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16200000" flipH="1">
                  <a:off x="6934"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flipV="1">
                  <a:off x="6961" y="4144"/>
                  <a:ext cx="8" cy="6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6934" y="6288"/>
                  <a:ext cx="0" cy="881"/>
                </a:xfrm>
                <a:prstGeom prst="line">
                  <a:avLst/>
                </a:prstGeom>
                <a:ln>
                  <a:solidFill>
                    <a:schemeClr val="tx1"/>
                  </a:solidFill>
                </a:ln>
              </p:spPr>
              <p:style>
                <a:lnRef idx="2">
                  <a:schemeClr val="accent6"/>
                </a:lnRef>
                <a:fillRef idx="1">
                  <a:schemeClr val="lt1"/>
                </a:fillRef>
                <a:effectRef idx="0">
                  <a:schemeClr val="accent6"/>
                </a:effectRef>
                <a:fontRef idx="minor">
                  <a:schemeClr val="dk1"/>
                </a:fontRef>
              </p:style>
            </p:cxnSp>
            <p:sp>
              <p:nvSpPr>
                <p:cNvPr id="60" name="矩形 59"/>
                <p:cNvSpPr/>
                <p:nvPr/>
              </p:nvSpPr>
              <p:spPr>
                <a:xfrm>
                  <a:off x="6402" y="5608"/>
                  <a:ext cx="1134"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61" name="矩形 60"/>
                <p:cNvSpPr/>
                <p:nvPr/>
              </p:nvSpPr>
              <p:spPr>
                <a:xfrm>
                  <a:off x="6367"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62" name="矩形 61"/>
                <p:cNvSpPr/>
                <p:nvPr/>
              </p:nvSpPr>
              <p:spPr>
                <a:xfrm>
                  <a:off x="6961"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63" name="文本框 62"/>
                <p:cNvSpPr txBox="1"/>
                <p:nvPr/>
              </p:nvSpPr>
              <p:spPr>
                <a:xfrm>
                  <a:off x="6735" y="5537"/>
                  <a:ext cx="447" cy="1111"/>
                </a:xfrm>
                <a:prstGeom prst="rect">
                  <a:avLst/>
                </a:prstGeom>
                <a:noFill/>
              </p:spPr>
              <p:txBody>
                <a:bodyPr wrap="square" rtlCol="0">
                  <a:spAutoFit/>
                </a:bodyPr>
                <a:lstStyle/>
                <a:p>
                  <a:r>
                    <a:rPr lang="en-US" altLang="zh-CN" sz="2100"/>
                    <a:t>I</a:t>
                  </a:r>
                  <a:endParaRPr lang="en-US" altLang="zh-CN" sz="2100"/>
                </a:p>
              </p:txBody>
            </p:sp>
            <p:sp>
              <p:nvSpPr>
                <p:cNvPr id="64" name="文本框 63"/>
                <p:cNvSpPr txBox="1"/>
                <p:nvPr/>
              </p:nvSpPr>
              <p:spPr>
                <a:xfrm>
                  <a:off x="5963" y="6799"/>
                  <a:ext cx="1170" cy="1111"/>
                </a:xfrm>
                <a:prstGeom prst="rect">
                  <a:avLst/>
                </a:prstGeom>
                <a:noFill/>
              </p:spPr>
              <p:txBody>
                <a:bodyPr wrap="square" rtlCol="0">
                  <a:spAutoFit/>
                </a:bodyPr>
                <a:lstStyle/>
                <a:p>
                  <a:r>
                    <a:rPr lang="en-US" altLang="zh-CN" sz="2100"/>
                    <a:t>G</a:t>
                  </a:r>
                  <a:endParaRPr lang="en-US" altLang="zh-CN" sz="2100"/>
                </a:p>
              </p:txBody>
            </p:sp>
            <p:sp>
              <p:nvSpPr>
                <p:cNvPr id="65" name="文本框 64"/>
                <p:cNvSpPr txBox="1"/>
                <p:nvPr/>
              </p:nvSpPr>
              <p:spPr>
                <a:xfrm>
                  <a:off x="7230" y="6984"/>
                  <a:ext cx="299" cy="1111"/>
                </a:xfrm>
                <a:prstGeom prst="rect">
                  <a:avLst/>
                </a:prstGeom>
                <a:noFill/>
              </p:spPr>
              <p:txBody>
                <a:bodyPr wrap="square" rtlCol="0">
                  <a:spAutoFit/>
                </a:bodyPr>
                <a:lstStyle/>
                <a:p>
                  <a:r>
                    <a:rPr lang="en-US" altLang="zh-CN" sz="2100"/>
                    <a:t>R</a:t>
                  </a:r>
                  <a:endParaRPr lang="en-US" altLang="zh-CN" sz="2100"/>
                </a:p>
              </p:txBody>
            </p:sp>
          </p:grpSp>
        </p:grpSp>
        <p:grpSp>
          <p:nvGrpSpPr>
            <p:cNvPr id="13" name="组合 12"/>
            <p:cNvGrpSpPr/>
            <p:nvPr/>
          </p:nvGrpSpPr>
          <p:grpSpPr>
            <a:xfrm>
              <a:off x="9166" y="4923"/>
              <a:ext cx="8321" cy="4950"/>
              <a:chOff x="3351" y="1782"/>
              <a:chExt cx="11584" cy="6449"/>
            </a:xfrm>
          </p:grpSpPr>
          <p:cxnSp>
            <p:nvCxnSpPr>
              <p:cNvPr id="157" name="直接连接符 156"/>
              <p:cNvCxnSpPr/>
              <p:nvPr/>
            </p:nvCxnSpPr>
            <p:spPr>
              <a:xfrm>
                <a:off x="3370" y="1782"/>
                <a:ext cx="1154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3351" y="3465"/>
                <a:ext cx="11564" cy="1311"/>
                <a:chOff x="3351" y="3465"/>
                <a:chExt cx="11564" cy="1311"/>
              </a:xfrm>
            </p:grpSpPr>
            <p:grpSp>
              <p:nvGrpSpPr>
                <p:cNvPr id="159" name="组合 158"/>
                <p:cNvGrpSpPr/>
                <p:nvPr/>
              </p:nvGrpSpPr>
              <p:grpSpPr>
                <a:xfrm>
                  <a:off x="12812" y="4378"/>
                  <a:ext cx="1254" cy="398"/>
                  <a:chOff x="12812" y="4378"/>
                  <a:chExt cx="1254" cy="398"/>
                </a:xfrm>
              </p:grpSpPr>
              <p:cxnSp>
                <p:nvCxnSpPr>
                  <p:cNvPr id="160" name="直接连接符 159"/>
                  <p:cNvCxnSpPr/>
                  <p:nvPr/>
                </p:nvCxnSpPr>
                <p:spPr>
                  <a:xfrm flipV="1">
                    <a:off x="12812"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flipH="1">
                    <a:off x="1323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flipH="1">
                    <a:off x="1364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flipV="1">
                    <a:off x="13644"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 name="组合 163"/>
                <p:cNvGrpSpPr/>
                <p:nvPr/>
              </p:nvGrpSpPr>
              <p:grpSpPr>
                <a:xfrm>
                  <a:off x="3351" y="3465"/>
                  <a:ext cx="11565" cy="1264"/>
                  <a:chOff x="3351" y="3465"/>
                  <a:chExt cx="11565" cy="1264"/>
                </a:xfrm>
              </p:grpSpPr>
              <p:cxnSp>
                <p:nvCxnSpPr>
                  <p:cNvPr id="165" name="直接连接符 164"/>
                  <p:cNvCxnSpPr/>
                  <p:nvPr/>
                </p:nvCxnSpPr>
                <p:spPr>
                  <a:xfrm flipV="1">
                    <a:off x="5461" y="4121"/>
                    <a:ext cx="7384" cy="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6" name="组合 165"/>
                  <p:cNvGrpSpPr/>
                  <p:nvPr/>
                </p:nvGrpSpPr>
                <p:grpSpPr>
                  <a:xfrm>
                    <a:off x="4219" y="3465"/>
                    <a:ext cx="1266" cy="1265"/>
                    <a:chOff x="4125" y="5739"/>
                    <a:chExt cx="1266" cy="1265"/>
                  </a:xfrm>
                </p:grpSpPr>
                <p:cxnSp>
                  <p:nvCxnSpPr>
                    <p:cNvPr id="167" name="直接连接符 166"/>
                    <p:cNvCxnSpPr/>
                    <p:nvPr/>
                  </p:nvCxnSpPr>
                  <p:spPr>
                    <a:xfrm>
                      <a:off x="4125"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a:off x="5391"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4125"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0" name="任意多边形 169"/>
                    <p:cNvSpPr/>
                    <p:nvPr/>
                  </p:nvSpPr>
                  <p:spPr>
                    <a:xfrm>
                      <a:off x="4125" y="5762"/>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1" name="任意多边形 170"/>
                    <p:cNvSpPr/>
                    <p:nvPr/>
                  </p:nvSpPr>
                  <p:spPr>
                    <a:xfrm>
                      <a:off x="4547"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72" name="任意多边形 171"/>
                    <p:cNvSpPr/>
                    <p:nvPr/>
                  </p:nvSpPr>
                  <p:spPr>
                    <a:xfrm>
                      <a:off x="4969"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73" name="直接连接符 172"/>
                    <p:cNvCxnSpPr/>
                    <p:nvPr/>
                  </p:nvCxnSpPr>
                  <p:spPr>
                    <a:xfrm flipH="1">
                      <a:off x="454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H="1">
                      <a:off x="495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4957"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6" name="直接连接符 175"/>
                  <p:cNvCxnSpPr/>
                  <p:nvPr/>
                </p:nvCxnSpPr>
                <p:spPr>
                  <a:xfrm>
                    <a:off x="3351" y="4144"/>
                    <a:ext cx="8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12812"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14078"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9" name="任意多边形 178"/>
                  <p:cNvSpPr/>
                  <p:nvPr/>
                </p:nvSpPr>
                <p:spPr>
                  <a:xfrm>
                    <a:off x="12812" y="3534"/>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0" name="任意多边形 179"/>
                  <p:cNvSpPr/>
                  <p:nvPr/>
                </p:nvSpPr>
                <p:spPr>
                  <a:xfrm>
                    <a:off x="13234"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1" name="任意多边形 180"/>
                  <p:cNvSpPr/>
                  <p:nvPr/>
                </p:nvSpPr>
                <p:spPr>
                  <a:xfrm>
                    <a:off x="13656"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82" name="直接连接符 181"/>
                  <p:cNvCxnSpPr/>
                  <p:nvPr/>
                </p:nvCxnSpPr>
                <p:spPr>
                  <a:xfrm>
                    <a:off x="14096" y="4121"/>
                    <a:ext cx="8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08" name="组合 207"/>
              <p:cNvGrpSpPr/>
              <p:nvPr/>
            </p:nvGrpSpPr>
            <p:grpSpPr>
              <a:xfrm>
                <a:off x="3371" y="2223"/>
                <a:ext cx="11564" cy="1311"/>
                <a:chOff x="3351" y="3465"/>
                <a:chExt cx="11564" cy="1311"/>
              </a:xfrm>
            </p:grpSpPr>
            <p:grpSp>
              <p:nvGrpSpPr>
                <p:cNvPr id="209" name="组合 208"/>
                <p:cNvGrpSpPr/>
                <p:nvPr/>
              </p:nvGrpSpPr>
              <p:grpSpPr>
                <a:xfrm>
                  <a:off x="12812" y="4378"/>
                  <a:ext cx="1254" cy="398"/>
                  <a:chOff x="12812" y="4378"/>
                  <a:chExt cx="1254" cy="398"/>
                </a:xfrm>
              </p:grpSpPr>
              <p:cxnSp>
                <p:nvCxnSpPr>
                  <p:cNvPr id="210" name="直接连接符 209"/>
                  <p:cNvCxnSpPr/>
                  <p:nvPr/>
                </p:nvCxnSpPr>
                <p:spPr>
                  <a:xfrm flipV="1">
                    <a:off x="12812"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flipH="1">
                    <a:off x="1323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flipH="1">
                    <a:off x="13644" y="4378"/>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flipV="1">
                    <a:off x="13644" y="4612"/>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4" name="组合 213"/>
                <p:cNvGrpSpPr/>
                <p:nvPr/>
              </p:nvGrpSpPr>
              <p:grpSpPr>
                <a:xfrm>
                  <a:off x="3351" y="3465"/>
                  <a:ext cx="11565" cy="1264"/>
                  <a:chOff x="3351" y="3465"/>
                  <a:chExt cx="11565" cy="1264"/>
                </a:xfrm>
              </p:grpSpPr>
              <p:cxnSp>
                <p:nvCxnSpPr>
                  <p:cNvPr id="215" name="直接连接符 214"/>
                  <p:cNvCxnSpPr/>
                  <p:nvPr/>
                </p:nvCxnSpPr>
                <p:spPr>
                  <a:xfrm flipV="1">
                    <a:off x="5461" y="4121"/>
                    <a:ext cx="7384" cy="2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16" name="组合 215"/>
                  <p:cNvGrpSpPr/>
                  <p:nvPr/>
                </p:nvGrpSpPr>
                <p:grpSpPr>
                  <a:xfrm>
                    <a:off x="4219" y="3465"/>
                    <a:ext cx="1266" cy="1265"/>
                    <a:chOff x="4125" y="5739"/>
                    <a:chExt cx="1266" cy="1265"/>
                  </a:xfrm>
                </p:grpSpPr>
                <p:cxnSp>
                  <p:nvCxnSpPr>
                    <p:cNvPr id="217" name="直接连接符 216"/>
                    <p:cNvCxnSpPr/>
                    <p:nvPr/>
                  </p:nvCxnSpPr>
                  <p:spPr>
                    <a:xfrm>
                      <a:off x="4125"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a:off x="5391" y="6114"/>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flipV="1">
                      <a:off x="4125"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0" name="任意多边形 219"/>
                    <p:cNvSpPr/>
                    <p:nvPr/>
                  </p:nvSpPr>
                  <p:spPr>
                    <a:xfrm>
                      <a:off x="4125" y="5762"/>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1" name="任意多边形 220"/>
                    <p:cNvSpPr/>
                    <p:nvPr/>
                  </p:nvSpPr>
                  <p:spPr>
                    <a:xfrm>
                      <a:off x="4547"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22" name="任意多边形 221"/>
                    <p:cNvSpPr/>
                    <p:nvPr/>
                  </p:nvSpPr>
                  <p:spPr>
                    <a:xfrm>
                      <a:off x="4969" y="5739"/>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23" name="直接连接符 222"/>
                    <p:cNvCxnSpPr/>
                    <p:nvPr/>
                  </p:nvCxnSpPr>
                  <p:spPr>
                    <a:xfrm flipH="1">
                      <a:off x="454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flipH="1">
                      <a:off x="4957" y="6606"/>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flipV="1">
                      <a:off x="4957" y="6840"/>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6" name="直接连接符 225"/>
                  <p:cNvCxnSpPr/>
                  <p:nvPr/>
                </p:nvCxnSpPr>
                <p:spPr>
                  <a:xfrm>
                    <a:off x="3351" y="4144"/>
                    <a:ext cx="8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a:off x="12812"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a:off x="14078" y="3886"/>
                    <a:ext cx="0" cy="7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9" name="任意多边形 228"/>
                  <p:cNvSpPr/>
                  <p:nvPr/>
                </p:nvSpPr>
                <p:spPr>
                  <a:xfrm>
                    <a:off x="12812" y="3534"/>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0" name="任意多边形 229"/>
                  <p:cNvSpPr/>
                  <p:nvPr/>
                </p:nvSpPr>
                <p:spPr>
                  <a:xfrm>
                    <a:off x="13234"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31" name="任意多边形 230"/>
                  <p:cNvSpPr/>
                  <p:nvPr/>
                </p:nvSpPr>
                <p:spPr>
                  <a:xfrm>
                    <a:off x="13656" y="3511"/>
                    <a:ext cx="422" cy="375"/>
                  </a:xfrm>
                  <a:custGeom>
                    <a:avLst/>
                    <a:gdLst>
                      <a:gd name="connisteX0" fmla="*/ 0 w 267970"/>
                      <a:gd name="connsiteY0" fmla="*/ 238125 h 238125"/>
                      <a:gd name="connisteX1" fmla="*/ 118745 w 267970"/>
                      <a:gd name="connsiteY1" fmla="*/ 0 h 238125"/>
                      <a:gd name="connisteX2" fmla="*/ 267970 w 267970"/>
                      <a:gd name="connsiteY2" fmla="*/ 238125 h 238125"/>
                      <a:gd name="connisteX3" fmla="*/ 312420 w 267970"/>
                      <a:gd name="connsiteY3" fmla="*/ 223520 h 238125"/>
                    </a:gdLst>
                    <a:ahLst/>
                    <a:cxnLst>
                      <a:cxn ang="0">
                        <a:pos x="connisteX0" y="connsiteY0"/>
                      </a:cxn>
                      <a:cxn ang="0">
                        <a:pos x="connisteX1" y="connsiteY1"/>
                      </a:cxn>
                      <a:cxn ang="0">
                        <a:pos x="connisteX2" y="connsiteY2"/>
                      </a:cxn>
                      <a:cxn ang="0">
                        <a:pos x="connisteX3" y="connsiteY3"/>
                      </a:cxn>
                    </a:cxnLst>
                    <a:rect l="l" t="t" r="r" b="b"/>
                    <a:pathLst>
                      <a:path w="267970" h="238125">
                        <a:moveTo>
                          <a:pt x="0" y="238125"/>
                        </a:moveTo>
                        <a:cubicBezTo>
                          <a:pt x="20955" y="185420"/>
                          <a:pt x="65405" y="0"/>
                          <a:pt x="118745" y="0"/>
                        </a:cubicBezTo>
                        <a:cubicBezTo>
                          <a:pt x="172085" y="0"/>
                          <a:pt x="229235" y="193675"/>
                          <a:pt x="267970" y="23812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232" name="直接连接符 231"/>
                  <p:cNvCxnSpPr/>
                  <p:nvPr/>
                </p:nvCxnSpPr>
                <p:spPr>
                  <a:xfrm>
                    <a:off x="14096" y="4121"/>
                    <a:ext cx="82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39" name="组合 238"/>
              <p:cNvGrpSpPr/>
              <p:nvPr/>
            </p:nvGrpSpPr>
            <p:grpSpPr>
              <a:xfrm>
                <a:off x="6367" y="2902"/>
                <a:ext cx="1169" cy="5329"/>
                <a:chOff x="6367" y="2902"/>
                <a:chExt cx="1169" cy="5329"/>
              </a:xfrm>
            </p:grpSpPr>
            <p:cxnSp>
              <p:nvCxnSpPr>
                <p:cNvPr id="184" name="直接连接符 183"/>
                <p:cNvCxnSpPr/>
                <p:nvPr/>
              </p:nvCxnSpPr>
              <p:spPr>
                <a:xfrm rot="16200000" flipV="1">
                  <a:off x="6444"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rot="16200000" flipH="1">
                  <a:off x="6620"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rot="16200000" flipH="1">
                  <a:off x="6620"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6655" y="2902"/>
                  <a:ext cx="1" cy="18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H="1">
                  <a:off x="6934" y="6288"/>
                  <a:ext cx="0" cy="881"/>
                </a:xfrm>
                <a:prstGeom prst="line">
                  <a:avLst/>
                </a:prstGeom>
                <a:ln>
                  <a:solidFill>
                    <a:schemeClr val="tx1"/>
                  </a:solidFill>
                </a:ln>
              </p:spPr>
              <p:style>
                <a:lnRef idx="2">
                  <a:schemeClr val="accent6"/>
                </a:lnRef>
                <a:fillRef idx="1">
                  <a:schemeClr val="lt1"/>
                </a:fillRef>
                <a:effectRef idx="0">
                  <a:schemeClr val="accent6"/>
                </a:effectRef>
                <a:fontRef idx="minor">
                  <a:schemeClr val="dk1"/>
                </a:fontRef>
              </p:style>
            </p:cxnSp>
            <p:sp>
              <p:nvSpPr>
                <p:cNvPr id="189" name="矩形 188"/>
                <p:cNvSpPr/>
                <p:nvPr/>
              </p:nvSpPr>
              <p:spPr>
                <a:xfrm>
                  <a:off x="6402" y="5608"/>
                  <a:ext cx="1134"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190" name="矩形 189"/>
                <p:cNvSpPr/>
                <p:nvPr/>
              </p:nvSpPr>
              <p:spPr>
                <a:xfrm>
                  <a:off x="6367"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191" name="矩形 190"/>
                <p:cNvSpPr/>
                <p:nvPr/>
              </p:nvSpPr>
              <p:spPr>
                <a:xfrm>
                  <a:off x="6961"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192" name="文本框 191"/>
                <p:cNvSpPr txBox="1"/>
                <p:nvPr/>
              </p:nvSpPr>
              <p:spPr>
                <a:xfrm>
                  <a:off x="6735" y="5537"/>
                  <a:ext cx="447" cy="1133"/>
                </a:xfrm>
                <a:prstGeom prst="rect">
                  <a:avLst/>
                </a:prstGeom>
                <a:noFill/>
              </p:spPr>
              <p:txBody>
                <a:bodyPr wrap="square" rtlCol="0">
                  <a:spAutoFit/>
                </a:bodyPr>
                <a:lstStyle/>
                <a:p>
                  <a:r>
                    <a:rPr lang="en-US" altLang="zh-CN" sz="2100"/>
                    <a:t>I</a:t>
                  </a:r>
                  <a:endParaRPr lang="en-US" altLang="zh-CN" sz="2100"/>
                </a:p>
              </p:txBody>
            </p:sp>
            <p:sp>
              <p:nvSpPr>
                <p:cNvPr id="193" name="文本框 192"/>
                <p:cNvSpPr txBox="1"/>
                <p:nvPr/>
              </p:nvSpPr>
              <p:spPr>
                <a:xfrm>
                  <a:off x="6367" y="7098"/>
                  <a:ext cx="447" cy="1133"/>
                </a:xfrm>
                <a:prstGeom prst="rect">
                  <a:avLst/>
                </a:prstGeom>
                <a:noFill/>
              </p:spPr>
              <p:txBody>
                <a:bodyPr wrap="square" rtlCol="0">
                  <a:spAutoFit/>
                </a:bodyPr>
                <a:lstStyle/>
                <a:p>
                  <a:r>
                    <a:rPr lang="en-US" altLang="zh-CN" sz="2100"/>
                    <a:t>G</a:t>
                  </a:r>
                  <a:endParaRPr lang="en-US" altLang="zh-CN" sz="2100"/>
                </a:p>
              </p:txBody>
            </p:sp>
            <p:sp>
              <p:nvSpPr>
                <p:cNvPr id="194" name="文本框 193"/>
                <p:cNvSpPr txBox="1"/>
                <p:nvPr/>
              </p:nvSpPr>
              <p:spPr>
                <a:xfrm>
                  <a:off x="6934" y="7098"/>
                  <a:ext cx="447" cy="1133"/>
                </a:xfrm>
                <a:prstGeom prst="rect">
                  <a:avLst/>
                </a:prstGeom>
                <a:noFill/>
              </p:spPr>
              <p:txBody>
                <a:bodyPr wrap="square" rtlCol="0">
                  <a:spAutoFit/>
                </a:bodyPr>
                <a:lstStyle/>
                <a:p>
                  <a:r>
                    <a:rPr lang="en-US" altLang="zh-CN" sz="2100"/>
                    <a:t>R</a:t>
                  </a:r>
                  <a:endParaRPr lang="en-US" altLang="zh-CN" sz="2100"/>
                </a:p>
              </p:txBody>
            </p:sp>
            <p:grpSp>
              <p:nvGrpSpPr>
                <p:cNvPr id="234" name="组合 233"/>
                <p:cNvGrpSpPr/>
                <p:nvPr/>
              </p:nvGrpSpPr>
              <p:grpSpPr>
                <a:xfrm>
                  <a:off x="7046" y="4144"/>
                  <a:ext cx="398" cy="1464"/>
                  <a:chOff x="6735" y="4144"/>
                  <a:chExt cx="398" cy="1464"/>
                </a:xfrm>
              </p:grpSpPr>
              <p:cxnSp>
                <p:nvCxnSpPr>
                  <p:cNvPr id="235" name="直接连接符 234"/>
                  <p:cNvCxnSpPr/>
                  <p:nvPr/>
                </p:nvCxnSpPr>
                <p:spPr>
                  <a:xfrm rot="16200000" flipV="1">
                    <a:off x="6758"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rot="16200000" flipH="1">
                    <a:off x="6934"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rot="16200000" flipH="1">
                    <a:off x="6934"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flipH="1" flipV="1">
                    <a:off x="6961" y="4144"/>
                    <a:ext cx="8" cy="63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241" name="直接连接符 240"/>
              <p:cNvCxnSpPr/>
              <p:nvPr/>
            </p:nvCxnSpPr>
            <p:spPr>
              <a:xfrm rot="16200000" flipV="1">
                <a:off x="10934"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rot="16200000" flipH="1">
                <a:off x="11110"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16200000" flipH="1">
                <a:off x="11110"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flipH="1" flipV="1">
                <a:off x="11111" y="4168"/>
                <a:ext cx="0" cy="6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flipH="1">
                <a:off x="11424" y="6288"/>
                <a:ext cx="0" cy="881"/>
              </a:xfrm>
              <a:prstGeom prst="line">
                <a:avLst/>
              </a:prstGeom>
              <a:ln>
                <a:solidFill>
                  <a:schemeClr val="tx1"/>
                </a:solidFill>
              </a:ln>
            </p:spPr>
            <p:style>
              <a:lnRef idx="2">
                <a:schemeClr val="accent6"/>
              </a:lnRef>
              <a:fillRef idx="1">
                <a:schemeClr val="lt1"/>
              </a:fillRef>
              <a:effectRef idx="0">
                <a:schemeClr val="accent6"/>
              </a:effectRef>
              <a:fontRef idx="minor">
                <a:schemeClr val="dk1"/>
              </a:fontRef>
            </p:style>
          </p:cxnSp>
          <p:sp>
            <p:nvSpPr>
              <p:cNvPr id="246" name="矩形 245"/>
              <p:cNvSpPr/>
              <p:nvPr/>
            </p:nvSpPr>
            <p:spPr>
              <a:xfrm>
                <a:off x="10892" y="5608"/>
                <a:ext cx="1134"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247" name="矩形 246"/>
              <p:cNvSpPr/>
              <p:nvPr/>
            </p:nvSpPr>
            <p:spPr>
              <a:xfrm>
                <a:off x="10857"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248" name="矩形 247"/>
              <p:cNvSpPr/>
              <p:nvPr/>
            </p:nvSpPr>
            <p:spPr>
              <a:xfrm>
                <a:off x="11451" y="7169"/>
                <a:ext cx="567" cy="68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sz="1350"/>
              </a:p>
            </p:txBody>
          </p:sp>
          <p:sp>
            <p:nvSpPr>
              <p:cNvPr id="249" name="文本框 248"/>
              <p:cNvSpPr txBox="1"/>
              <p:nvPr/>
            </p:nvSpPr>
            <p:spPr>
              <a:xfrm>
                <a:off x="11225" y="5537"/>
                <a:ext cx="447" cy="1133"/>
              </a:xfrm>
              <a:prstGeom prst="rect">
                <a:avLst/>
              </a:prstGeom>
              <a:noFill/>
            </p:spPr>
            <p:txBody>
              <a:bodyPr wrap="square" rtlCol="0">
                <a:spAutoFit/>
              </a:bodyPr>
              <a:lstStyle/>
              <a:p>
                <a:r>
                  <a:rPr lang="en-US" altLang="zh-CN" sz="2100"/>
                  <a:t>I</a:t>
                </a:r>
                <a:endParaRPr lang="en-US" altLang="zh-CN" sz="2100"/>
              </a:p>
            </p:txBody>
          </p:sp>
          <p:sp>
            <p:nvSpPr>
              <p:cNvPr id="250" name="文本框 249"/>
              <p:cNvSpPr txBox="1"/>
              <p:nvPr/>
            </p:nvSpPr>
            <p:spPr>
              <a:xfrm>
                <a:off x="10857" y="7098"/>
                <a:ext cx="447" cy="1133"/>
              </a:xfrm>
              <a:prstGeom prst="rect">
                <a:avLst/>
              </a:prstGeom>
              <a:noFill/>
            </p:spPr>
            <p:txBody>
              <a:bodyPr wrap="square" rtlCol="0">
                <a:spAutoFit/>
              </a:bodyPr>
              <a:lstStyle/>
              <a:p>
                <a:r>
                  <a:rPr lang="en-US" altLang="zh-CN" sz="2100"/>
                  <a:t>G</a:t>
                </a:r>
                <a:endParaRPr lang="en-US" altLang="zh-CN" sz="2100"/>
              </a:p>
            </p:txBody>
          </p:sp>
          <p:sp>
            <p:nvSpPr>
              <p:cNvPr id="251" name="文本框 250"/>
              <p:cNvSpPr txBox="1"/>
              <p:nvPr/>
            </p:nvSpPr>
            <p:spPr>
              <a:xfrm>
                <a:off x="11424" y="7098"/>
                <a:ext cx="447" cy="1133"/>
              </a:xfrm>
              <a:prstGeom prst="rect">
                <a:avLst/>
              </a:prstGeom>
              <a:noFill/>
            </p:spPr>
            <p:txBody>
              <a:bodyPr wrap="square" rtlCol="0">
                <a:spAutoFit/>
              </a:bodyPr>
              <a:lstStyle/>
              <a:p>
                <a:r>
                  <a:rPr lang="en-US" altLang="zh-CN" sz="2100"/>
                  <a:t>R</a:t>
                </a:r>
                <a:endParaRPr lang="en-US" altLang="zh-CN" sz="2100"/>
              </a:p>
            </p:txBody>
          </p:sp>
          <p:cxnSp>
            <p:nvCxnSpPr>
              <p:cNvPr id="253" name="直接连接符 252"/>
              <p:cNvCxnSpPr/>
              <p:nvPr/>
            </p:nvCxnSpPr>
            <p:spPr>
              <a:xfrm rot="16200000" flipV="1">
                <a:off x="11559" y="5397"/>
                <a:ext cx="42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rot="16200000" flipH="1">
                <a:off x="11735" y="498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rot="16200000" flipH="1">
                <a:off x="11735" y="4577"/>
                <a:ext cx="0" cy="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flipV="1">
                <a:off x="11770" y="2902"/>
                <a:ext cx="0" cy="18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5265087" y="2772953"/>
            <a:ext cx="1211580"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5" name="内容占位符 4"/>
          <p:cNvSpPr>
            <a:spLocks noGrp="1"/>
          </p:cNvSpPr>
          <p:nvPr>
            <p:ph idx="1"/>
            <p:custDataLst>
              <p:tags r:id="rId1"/>
            </p:custDataLst>
          </p:nvPr>
        </p:nvSpPr>
        <p:spPr>
          <a:xfrm>
            <a:off x="726345" y="815992"/>
            <a:ext cx="7122968" cy="3320954"/>
          </a:xfrm>
        </p:spPr>
        <p:txBody>
          <a:bodyPr>
            <a:normAutofit/>
          </a:bodyPr>
          <a:lstStyle/>
          <a:p>
            <a:pPr marL="228600" indent="-228600" fontAlgn="auto">
              <a:lnSpc>
                <a:spcPct val="150000"/>
              </a:lnSpc>
              <a:spcBef>
                <a:spcPts val="0"/>
              </a:spcBef>
              <a:buSzTx/>
              <a:buFont typeface="Arial" panose="020B0604020202020204" pitchFamily="34" charset="0"/>
              <a:buChar char="•"/>
            </a:pPr>
            <a:r>
              <a:rPr lang="zh-CN" altLang="en-US" sz="1800">
                <a:latin typeface="楷体" panose="02010609060101010101" pitchFamily="49" charset="-122"/>
                <a:ea typeface="楷体" panose="02010609060101010101" pitchFamily="49" charset="-122"/>
              </a:rPr>
              <a:t>相－相耦合 </a:t>
            </a:r>
            <a:endParaRPr lang="zh-CN" altLang="en-US" sz="1800">
              <a:latin typeface="楷体" panose="02010609060101010101" pitchFamily="49" charset="-122"/>
              <a:ea typeface="楷体" panose="02010609060101010101" pitchFamily="49" charset="-122"/>
            </a:endParaRPr>
          </a:p>
          <a:p>
            <a:pPr marL="228600" indent="-228600" fontAlgn="auto">
              <a:lnSpc>
                <a:spcPct val="150000"/>
              </a:lnSpc>
              <a:spcBef>
                <a:spcPts val="0"/>
              </a:spcBef>
              <a:buSzTx/>
              <a:buFont typeface="Arial" panose="020B0604020202020204" pitchFamily="34" charset="0"/>
              <a:buChar char="•"/>
            </a:pPr>
            <a:r>
              <a:rPr lang="zh-CN" altLang="en-US" sz="1800">
                <a:latin typeface="楷体" panose="02010609060101010101" pitchFamily="49" charset="-122"/>
                <a:ea typeface="楷体" panose="02010609060101010101" pitchFamily="49" charset="-122"/>
              </a:rPr>
              <a:t>特点：本线路故障时，高频通道不易阻塞（出现几率较高的单相接地不会造成阻塞，只有当通道两相短路，高频通道才会阻塞），但构成相对复杂，造价较高。</a:t>
            </a:r>
            <a:endParaRPr lang="zh-CN" altLang="en-US" sz="1800">
              <a:latin typeface="楷体" panose="02010609060101010101" pitchFamily="49" charset="-122"/>
              <a:ea typeface="楷体" panose="02010609060101010101" pitchFamily="49" charset="-122"/>
            </a:endParaRPr>
          </a:p>
          <a:p>
            <a:pPr marL="228600" indent="-228600" fontAlgn="auto">
              <a:lnSpc>
                <a:spcPct val="150000"/>
              </a:lnSpc>
              <a:spcBef>
                <a:spcPts val="0"/>
              </a:spcBef>
              <a:buSzTx/>
              <a:buFont typeface="Arial" panose="020B0604020202020204" pitchFamily="34" charset="0"/>
              <a:buChar char="•"/>
            </a:pPr>
            <a:r>
              <a:rPr lang="zh-CN" altLang="en-US" sz="1800">
                <a:latin typeface="楷体" panose="02010609060101010101" pitchFamily="49" charset="-122"/>
                <a:ea typeface="楷体" panose="02010609060101010101" pitchFamily="49" charset="-122"/>
              </a:rPr>
              <a:t>相－地耦合 </a:t>
            </a:r>
            <a:endParaRPr lang="zh-CN" altLang="en-US" sz="1800">
              <a:latin typeface="楷体" panose="02010609060101010101" pitchFamily="49" charset="-122"/>
              <a:ea typeface="楷体" panose="02010609060101010101" pitchFamily="49" charset="-122"/>
            </a:endParaRPr>
          </a:p>
          <a:p>
            <a:pPr marL="228600" indent="-228600" fontAlgn="auto">
              <a:lnSpc>
                <a:spcPct val="150000"/>
              </a:lnSpc>
              <a:spcBef>
                <a:spcPts val="0"/>
              </a:spcBef>
              <a:buSzTx/>
              <a:buFont typeface="Arial" panose="020B0604020202020204" pitchFamily="34" charset="0"/>
              <a:buChar char="•"/>
            </a:pPr>
            <a:r>
              <a:rPr lang="zh-CN" altLang="en-US" sz="1800">
                <a:latin typeface="楷体" panose="02010609060101010101" pitchFamily="49" charset="-122"/>
                <a:ea typeface="楷体" panose="02010609060101010101" pitchFamily="49" charset="-122"/>
              </a:rPr>
              <a:t>特点：本线路故障时，高频通道易阻塞，但构成简单，造价较低。</a:t>
            </a:r>
            <a:endParaRPr lang="zh-CN" altLang="en-US" sz="1800">
              <a:latin typeface="楷体" panose="02010609060101010101" pitchFamily="49" charset="-122"/>
              <a:ea typeface="楷体" panose="02010609060101010101" pitchFamily="49"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5265087" y="2772953"/>
            <a:ext cx="1211580"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grpSp>
        <p:nvGrpSpPr>
          <p:cNvPr id="6" name="对象 2"/>
          <p:cNvGrpSpPr/>
          <p:nvPr/>
        </p:nvGrpSpPr>
        <p:grpSpPr>
          <a:xfrm>
            <a:off x="593646" y="423910"/>
            <a:ext cx="6897529" cy="4190000"/>
            <a:chOff x="-608803" y="0"/>
            <a:chExt cx="7844565" cy="6002364"/>
          </a:xfrm>
        </p:grpSpPr>
        <p:sp>
          <p:nvSpPr>
            <p:cNvPr id="2" name="对象 2"/>
            <p:cNvSpPr/>
            <p:nvPr/>
          </p:nvSpPr>
          <p:spPr>
            <a:xfrm>
              <a:off x="0" y="0"/>
              <a:ext cx="3511550" cy="1974850"/>
            </a:xfrm>
          </p:spPr>
        </p:sp>
        <p:sp>
          <p:nvSpPr>
            <p:cNvPr id="66564" name="AutoShape 4"/>
            <p:cNvSpPr>
              <a:spLocks noChangeArrowheads="1"/>
            </p:cNvSpPr>
            <p:nvPr/>
          </p:nvSpPr>
          <p:spPr bwMode="auto">
            <a:xfrm>
              <a:off x="429521" y="2360516"/>
              <a:ext cx="1178066" cy="584006"/>
            </a:xfrm>
            <a:prstGeom prst="wedgeRectCallout">
              <a:avLst>
                <a:gd name="adj1" fmla="val 105588"/>
                <a:gd name="adj2" fmla="val -101088"/>
              </a:avLst>
            </a:prstGeom>
            <a:solidFill>
              <a:srgbClr val="FFFF00"/>
            </a:solidFill>
            <a:ln w="9525">
              <a:solidFill>
                <a:schemeClr val="tx1"/>
              </a:solidFill>
              <a:miter lim="800000"/>
            </a:ln>
            <a:effectLst/>
          </p:spPr>
          <p:txBody>
            <a:bodyPr/>
            <a:lstStyle/>
            <a:p>
              <a:pPr algn="l" eaLnBrk="1" fontAlgn="base">
                <a:spcBef>
                  <a:spcPts val="0"/>
                </a:spcBef>
                <a:spcAft>
                  <a:spcPts val="0"/>
                </a:spcAft>
              </a:pPr>
              <a:r>
                <a:rPr lang="en-US" altLang="zh-CN" sz="1350" kern="1200">
                  <a:solidFill>
                    <a:srgbClr val="000000"/>
                  </a:solidFill>
                  <a:latin typeface="Arial" panose="020B0604020202020204"/>
                  <a:ea typeface="宋体" panose="02010600030101010101" pitchFamily="2" charset="-122"/>
                  <a:cs typeface="宋体" panose="02010600030101010101" pitchFamily="2" charset="-122"/>
                  <a:sym typeface="Times New Roman" panose="02020603050405020304"/>
                </a:rPr>
                <a:t>1.</a:t>
              </a:r>
              <a:r>
                <a:rPr lang="en-US" altLang="zh-CN" kern="1200">
                  <a:solidFill>
                    <a:srgbClr val="000000"/>
                  </a:solidFill>
                  <a:latin typeface="楷体" panose="02010609060101010101" pitchFamily="49" charset="-122"/>
                  <a:ea typeface="楷体" panose="02010609060101010101" pitchFamily="49" charset="-122"/>
                  <a:cs typeface="宋体" panose="02010600030101010101" pitchFamily="2" charset="-122"/>
                  <a:sym typeface="Times New Roman" panose="02020603050405020304"/>
                </a:rPr>
                <a:t>阻波器</a:t>
              </a:r>
              <a:endParaRPr lang="en-US" altLang="zh-CN" kern="1200">
                <a:solidFill>
                  <a:srgbClr val="000000"/>
                </a:solidFill>
                <a:latin typeface="楷体" panose="02010609060101010101" pitchFamily="49" charset="-122"/>
                <a:ea typeface="楷体" panose="02010609060101010101" pitchFamily="49"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66565" name="AutoShape 5"/>
            <p:cNvSpPr>
              <a:spLocks noChangeArrowheads="1"/>
            </p:cNvSpPr>
            <p:nvPr/>
          </p:nvSpPr>
          <p:spPr bwMode="auto">
            <a:xfrm>
              <a:off x="-608803" y="4164451"/>
              <a:ext cx="1490592" cy="584006"/>
            </a:xfrm>
            <a:prstGeom prst="wedgeRectCallout">
              <a:avLst>
                <a:gd name="adj1" fmla="val 105588"/>
                <a:gd name="adj2" fmla="val -101088"/>
              </a:avLst>
            </a:prstGeom>
            <a:solidFill>
              <a:srgbClr val="FFFF00"/>
            </a:solidFill>
            <a:ln w="9525">
              <a:solidFill>
                <a:schemeClr val="tx1"/>
              </a:solidFill>
              <a:miter lim="800000"/>
            </a:ln>
            <a:effectLst/>
          </p:spPr>
          <p:txBody>
            <a:bodyPr/>
            <a:lstStyle/>
            <a:p>
              <a:pPr algn="l" eaLnBrk="1" fontAlgn="base">
                <a:spcBef>
                  <a:spcPts val="0"/>
                </a:spcBef>
                <a:spcAft>
                  <a:spcPts val="0"/>
                </a:spcAft>
              </a:pPr>
              <a:r>
                <a:rPr lang="en-US" altLang="zh-CN" kern="1200">
                  <a:solidFill>
                    <a:srgbClr val="000000"/>
                  </a:solidFill>
                  <a:latin typeface="楷体" panose="02010609060101010101" pitchFamily="49" charset="-122"/>
                  <a:ea typeface="楷体" panose="02010609060101010101" pitchFamily="49" charset="-122"/>
                  <a:cs typeface="宋体" panose="02010600030101010101" pitchFamily="2" charset="-122"/>
                  <a:sym typeface="Times New Roman" panose="02020603050405020304"/>
                </a:rPr>
                <a:t>6.接地刀闸</a:t>
              </a:r>
              <a:endParaRPr lang="en-US" altLang="zh-CN" kern="0">
                <a:latin typeface="楷体" panose="02010609060101010101" pitchFamily="49" charset="-122"/>
                <a:ea typeface="楷体" panose="02010609060101010101" pitchFamily="49"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66566" name="AutoShape 6"/>
            <p:cNvSpPr>
              <a:spLocks noChangeArrowheads="1"/>
            </p:cNvSpPr>
            <p:nvPr/>
          </p:nvSpPr>
          <p:spPr bwMode="auto">
            <a:xfrm>
              <a:off x="521057" y="5090946"/>
              <a:ext cx="1498716" cy="674745"/>
            </a:xfrm>
            <a:prstGeom prst="wedgeRectCallout">
              <a:avLst>
                <a:gd name="adj1" fmla="val 76472"/>
                <a:gd name="adj2" fmla="val -222704"/>
              </a:avLst>
            </a:prstGeom>
            <a:solidFill>
              <a:srgbClr val="FFFF00"/>
            </a:solidFill>
            <a:ln w="9525">
              <a:solidFill>
                <a:schemeClr val="tx1"/>
              </a:solidFill>
              <a:miter lim="800000"/>
            </a:ln>
            <a:effectLst/>
          </p:spPr>
          <p:txBody>
            <a:bodyPr/>
            <a:lstStyle/>
            <a:p>
              <a:pPr algn="ctr" eaLnBrk="1" fontAlgn="base">
                <a:spcBef>
                  <a:spcPts val="0"/>
                </a:spcBef>
                <a:spcAft>
                  <a:spcPts val="0"/>
                </a:spcAft>
              </a:pPr>
              <a:r>
                <a:rPr lang="en-US" altLang="zh-CN" kern="1200">
                  <a:solidFill>
                    <a:srgbClr val="000000"/>
                  </a:solidFill>
                  <a:latin typeface="楷体" panose="02010609060101010101" pitchFamily="49" charset="-122"/>
                  <a:ea typeface="楷体" panose="02010609060101010101" pitchFamily="49" charset="-122"/>
                  <a:cs typeface="宋体" panose="02010600030101010101" pitchFamily="2" charset="-122"/>
                  <a:sym typeface="Times New Roman" panose="02020603050405020304"/>
                </a:rPr>
                <a:t>5.保护间隙</a:t>
              </a:r>
              <a:endParaRPr lang="en-US" altLang="zh-CN" kern="0">
                <a:latin typeface="楷体" panose="02010609060101010101" pitchFamily="49" charset="-122"/>
                <a:ea typeface="楷体" panose="02010609060101010101" pitchFamily="49"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66567" name="AutoShape 7"/>
            <p:cNvSpPr>
              <a:spLocks noChangeArrowheads="1"/>
            </p:cNvSpPr>
            <p:nvPr/>
          </p:nvSpPr>
          <p:spPr bwMode="auto">
            <a:xfrm>
              <a:off x="5245037" y="3786219"/>
              <a:ext cx="1079500" cy="674688"/>
            </a:xfrm>
            <a:prstGeom prst="wedgeRectCallout">
              <a:avLst>
                <a:gd name="adj1" fmla="val -120296"/>
                <a:gd name="adj2" fmla="val 35648"/>
              </a:avLst>
            </a:prstGeom>
            <a:solidFill>
              <a:srgbClr val="FFFF00"/>
            </a:solidFill>
            <a:ln w="9525">
              <a:solidFill>
                <a:schemeClr val="tx1"/>
              </a:solidFill>
              <a:miter lim="800000"/>
            </a:ln>
            <a:effectLst/>
          </p:spPr>
          <p:txBody>
            <a:bodyPr/>
            <a:lstStyle/>
            <a:p>
              <a:pPr algn="ctr" eaLnBrk="1" fontAlgn="base">
                <a:spcBef>
                  <a:spcPts val="0"/>
                </a:spcBef>
                <a:spcAft>
                  <a:spcPts val="0"/>
                </a:spcAft>
              </a:pPr>
              <a:r>
                <a:rPr lang="en-US" altLang="zh-CN" sz="1350" kern="1200">
                  <a:solidFill>
                    <a:srgbClr val="000000"/>
                  </a:solidFill>
                  <a:latin typeface="Arial" panose="020B0604020202020204"/>
                  <a:ea typeface="宋体" panose="02010600030101010101" pitchFamily="2" charset="-122"/>
                  <a:cs typeface="宋体" panose="02010600030101010101" pitchFamily="2" charset="-122"/>
                  <a:sym typeface="Times New Roman" panose="02020603050405020304"/>
                </a:rPr>
                <a:t>4.电缆</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66568" name="AutoShape 8"/>
            <p:cNvSpPr>
              <a:spLocks noChangeArrowheads="1"/>
            </p:cNvSpPr>
            <p:nvPr/>
          </p:nvSpPr>
          <p:spPr bwMode="auto">
            <a:xfrm>
              <a:off x="4525899" y="2211419"/>
              <a:ext cx="1079500" cy="674688"/>
            </a:xfrm>
            <a:prstGeom prst="wedgeRectCallout">
              <a:avLst>
                <a:gd name="adj1" fmla="val -159116"/>
                <a:gd name="adj2" fmla="val 16824"/>
              </a:avLst>
            </a:prstGeom>
            <a:solidFill>
              <a:srgbClr val="FFFF00"/>
            </a:solidFill>
            <a:ln w="9525">
              <a:solidFill>
                <a:schemeClr val="tx1"/>
              </a:solidFill>
              <a:miter lim="800000"/>
            </a:ln>
            <a:effectLst/>
          </p:spPr>
          <p:txBody>
            <a:bodyPr/>
            <a:lstStyle/>
            <a:p>
              <a:pPr algn="ctr" eaLnBrk="1" fontAlgn="base">
                <a:spcBef>
                  <a:spcPts val="0"/>
                </a:spcBef>
                <a:spcAft>
                  <a:spcPts val="0"/>
                </a:spcAft>
              </a:pPr>
              <a:r>
                <a:rPr lang="en-US" altLang="zh-CN" sz="1350" kern="1200">
                  <a:solidFill>
                    <a:srgbClr val="000000"/>
                  </a:solidFill>
                  <a:latin typeface="Arial" panose="020B0604020202020204"/>
                  <a:ea typeface="宋体" panose="02010600030101010101" pitchFamily="2" charset="-122"/>
                  <a:cs typeface="宋体" panose="02010600030101010101" pitchFamily="2" charset="-122"/>
                  <a:sym typeface="Times New Roman" panose="02020603050405020304"/>
                </a:rPr>
                <a:t>2.耦合</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1350" kern="1200">
                  <a:solidFill>
                    <a:srgbClr val="000000"/>
                  </a:solidFill>
                  <a:latin typeface="Arial" panose="020B0604020202020204"/>
                  <a:ea typeface="宋体" panose="02010600030101010101" pitchFamily="2" charset="-122"/>
                  <a:cs typeface="宋体" panose="02010600030101010101" pitchFamily="2" charset="-122"/>
                  <a:sym typeface="Times New Roman" panose="02020603050405020304"/>
                </a:rPr>
                <a:t>电容器</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sp>
          <p:nvSpPr>
            <p:cNvPr id="66569" name="AutoShape 9"/>
            <p:cNvSpPr>
              <a:spLocks noChangeArrowheads="1"/>
            </p:cNvSpPr>
            <p:nvPr/>
          </p:nvSpPr>
          <p:spPr bwMode="auto">
            <a:xfrm>
              <a:off x="2563785" y="5327676"/>
              <a:ext cx="1079500" cy="674688"/>
            </a:xfrm>
            <a:prstGeom prst="wedgeRectCallout">
              <a:avLst>
                <a:gd name="adj1" fmla="val 27940"/>
                <a:gd name="adj2" fmla="val -193060"/>
              </a:avLst>
            </a:prstGeom>
            <a:solidFill>
              <a:srgbClr val="FFFF00"/>
            </a:solidFill>
            <a:ln w="9525">
              <a:solidFill>
                <a:schemeClr val="tx1"/>
              </a:solidFill>
              <a:miter lim="800000"/>
            </a:ln>
            <a:effectLst/>
          </p:spPr>
          <p:txBody>
            <a:bodyPr/>
            <a:lstStyle/>
            <a:p>
              <a:pPr algn="ctr" eaLnBrk="1" fontAlgn="base">
                <a:spcBef>
                  <a:spcPts val="0"/>
                </a:spcBef>
                <a:spcAft>
                  <a:spcPts val="0"/>
                </a:spcAft>
              </a:pPr>
              <a:r>
                <a:rPr lang="en-US" altLang="zh-CN" sz="1350" kern="1200">
                  <a:solidFill>
                    <a:srgbClr val="000000"/>
                  </a:solidFill>
                  <a:latin typeface="Arial" panose="020B0604020202020204"/>
                  <a:ea typeface="宋体" panose="02010600030101010101" pitchFamily="2" charset="-122"/>
                  <a:cs typeface="宋体" panose="02010600030101010101" pitchFamily="2" charset="-122"/>
                  <a:sym typeface="Times New Roman" panose="02020603050405020304"/>
                </a:rPr>
                <a:t>3.结合滤波器</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a:p>
              <a:pPr algn="ctr" eaLnBrk="1" fontAlgn="base">
                <a:spcBef>
                  <a:spcPts val="0"/>
                </a:spcBef>
                <a:spcAft>
                  <a:spcPts val="0"/>
                </a:spcAft>
              </a:pPr>
              <a:r>
                <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rPr>
                <a:t> </a:t>
              </a:r>
              <a:endParaRPr lang="en-US" altLang="zh-CN" sz="900" kern="0">
                <a:latin typeface="宋体" panose="02010600030101010101" pitchFamily="2" charset="-122"/>
                <a:ea typeface="宋体" panose="02010600030101010101" pitchFamily="2" charset="-122"/>
                <a:cs typeface="宋体" panose="02010600030101010101" pitchFamily="2" charset="-122"/>
                <a:sym typeface="Times New Roman" panose="02020603050405020304"/>
              </a:endParaRPr>
            </a:p>
          </p:txBody>
        </p:sp>
        <p:pic>
          <p:nvPicPr>
            <p:cNvPr id="66571" name="Picture 11" descr="图片7"/>
            <p:cNvPicPr>
              <a:picLocks noChangeAspect="1" noChangeArrowheads="1"/>
            </p:cNvPicPr>
            <p:nvPr/>
          </p:nvPicPr>
          <p:blipFill>
            <a:blip r:embed="rId1"/>
            <a:srcRect/>
            <a:stretch>
              <a:fillRect/>
            </a:stretch>
          </p:blipFill>
          <p:spPr bwMode="auto">
            <a:xfrm>
              <a:off x="1363599" y="771557"/>
              <a:ext cx="5872163" cy="4770437"/>
            </a:xfrm>
            <a:prstGeom prst="rect">
              <a:avLst/>
            </a:prstGeom>
            <a:noFill/>
          </p:spPr>
        </p:pic>
      </p:gr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18"/>
          <p:cNvSpPr>
            <a:spLocks noChangeArrowheads="1"/>
          </p:cNvSpPr>
          <p:nvPr/>
        </p:nvSpPr>
        <p:spPr bwMode="auto">
          <a:xfrm>
            <a:off x="5265087" y="2772953"/>
            <a:ext cx="1211580"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rPr>
              <a:t>教学难</a:t>
            </a:r>
            <a:endParaRPr lang="zh-CN" altLang="en-US" sz="2700" b="1" dirty="0">
              <a:solidFill>
                <a:schemeClr val="bg1"/>
              </a:solidFill>
              <a:latin typeface="微软雅黑" panose="020B0503020204020204" pitchFamily="34" charset="-122"/>
              <a:ea typeface="微软雅黑" panose="020B0503020204020204" pitchFamily="34" charset="-122"/>
              <a:sym typeface="方正大黑简体" pitchFamily="65" charset="-122"/>
            </a:endParaRPr>
          </a:p>
        </p:txBody>
      </p:sp>
      <p:sp>
        <p:nvSpPr>
          <p:cNvPr id="3" name="文本框 2"/>
          <p:cNvSpPr txBox="1"/>
          <p:nvPr/>
        </p:nvSpPr>
        <p:spPr>
          <a:xfrm>
            <a:off x="366951" y="807720"/>
            <a:ext cx="8412004" cy="3969385"/>
          </a:xfrm>
          <a:prstGeom prst="rect">
            <a:avLst/>
          </a:prstGeom>
          <a:noFill/>
        </p:spPr>
        <p:txBody>
          <a:bodyPr wrap="square" rtlCol="0">
            <a:spAutoFit/>
          </a:bodyPr>
          <a:lstStyle/>
          <a:p>
            <a:pPr fontAlgn="auto">
              <a:lnSpc>
                <a:spcPct val="150000"/>
              </a:lnSpc>
            </a:pPr>
            <a:r>
              <a:rPr lang="zh-CN" altLang="en-US" sz="2400">
                <a:latin typeface="楷体" panose="02010609060101010101" pitchFamily="49" charset="-122"/>
                <a:ea typeface="楷体" panose="02010609060101010101" pitchFamily="49" charset="-122"/>
                <a:sym typeface="+mn-ea"/>
              </a:rPr>
              <a:t>√</a:t>
            </a:r>
            <a:r>
              <a:rPr lang="zh-CN" altLang="en-US">
                <a:latin typeface="楷体" panose="02010609060101010101" pitchFamily="49" charset="-122"/>
                <a:ea typeface="楷体" panose="02010609060101010101" pitchFamily="49" charset="-122"/>
              </a:rPr>
              <a:t>输电线路——利用三相输电线路传送高频电流信号。</a:t>
            </a:r>
            <a:endParaRPr lang="zh-CN" altLang="en-US">
              <a:latin typeface="楷体" panose="02010609060101010101" pitchFamily="49" charset="-122"/>
              <a:ea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rPr>
              <a:t>√高频阻波器——由电感线圈和可调电容组成并联谐振电路，当通过载波频率时，它所呈现的阻抗最大(约1KΩ)，将高频电流限制在两侧阻波器内。对工频电流而言，阻抗较小(约0.4Ω)，可畅通无阻，不影响输电线路正常传输。</a:t>
            </a:r>
            <a:endParaRPr lang="zh-CN" altLang="en-US">
              <a:latin typeface="楷体" panose="02010609060101010101" pitchFamily="49" charset="-122"/>
              <a:ea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rPr>
              <a:t>LC并联谐振频率：</a:t>
            </a:r>
            <a:endParaRPr lang="zh-CN" altLang="en-US">
              <a:latin typeface="楷体" panose="02010609060101010101" pitchFamily="49" charset="-122"/>
              <a:ea typeface="楷体" panose="02010609060101010101" pitchFamily="49" charset="-122"/>
            </a:endParaRPr>
          </a:p>
          <a:p>
            <a:pPr fontAlgn="auto">
              <a:lnSpc>
                <a:spcPct val="150000"/>
              </a:lnSpc>
            </a:pPr>
            <a:endParaRPr lang="zh-CN" altLang="en-US">
              <a:latin typeface="楷体" panose="02010609060101010101" pitchFamily="49" charset="-122"/>
              <a:ea typeface="楷体" panose="02010609060101010101" pitchFamily="49" charset="-122"/>
            </a:endParaRPr>
          </a:p>
          <a:p>
            <a:pPr fontAlgn="auto">
              <a:lnSpc>
                <a:spcPct val="150000"/>
              </a:lnSpc>
            </a:pPr>
            <a:r>
              <a:rPr lang="zh-CN" altLang="en-US">
                <a:latin typeface="楷体" panose="02010609060101010101" pitchFamily="49" charset="-122"/>
                <a:ea typeface="楷体" panose="02010609060101010101" pitchFamily="49" charset="-122"/>
              </a:rPr>
              <a:t>√结合电容器（耦合电容器）——是一个高压电容器，电容很小，对工频电压呈现很大的阻抗，对高频电流则阻抗很小，使收发信机与高压输电线路绝缘，载频信号顺利通过。</a:t>
            </a:r>
            <a:endParaRPr lang="zh-CN" altLang="en-US">
              <a:latin typeface="楷体" panose="02010609060101010101" pitchFamily="49" charset="-122"/>
              <a:ea typeface="楷体" panose="02010609060101010101" pitchFamily="49" charset="-122"/>
            </a:endParaRPr>
          </a:p>
        </p:txBody>
      </p:sp>
      <p:pic>
        <p:nvPicPr>
          <p:cNvPr id="5" name="图片 4"/>
          <p:cNvPicPr>
            <a:picLocks noChangeAspect="1"/>
          </p:cNvPicPr>
          <p:nvPr/>
        </p:nvPicPr>
        <p:blipFill>
          <a:blip r:embed="rId1"/>
          <a:stretch>
            <a:fillRect/>
          </a:stretch>
        </p:blipFill>
        <p:spPr>
          <a:xfrm>
            <a:off x="2865834" y="2646045"/>
            <a:ext cx="1806416" cy="57673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pic>
        <p:nvPicPr>
          <p:cNvPr id="9" name="图片 8" descr="7.png"/>
          <p:cNvPicPr>
            <a:picLocks noChangeAspect="1"/>
          </p:cNvPicPr>
          <p:nvPr/>
        </p:nvPicPr>
        <p:blipFill>
          <a:blip r:embed="rId2" cstate="print"/>
          <a:stretch>
            <a:fillRect/>
          </a:stretch>
        </p:blipFill>
        <p:spPr>
          <a:xfrm>
            <a:off x="706271" y="555056"/>
            <a:ext cx="6164188" cy="1714512"/>
          </a:xfrm>
          <a:prstGeom prst="rect">
            <a:avLst/>
          </a:prstGeom>
        </p:spPr>
      </p:pic>
      <p:sp>
        <p:nvSpPr>
          <p:cNvPr id="10" name="矩形 9"/>
          <p:cNvSpPr/>
          <p:nvPr/>
        </p:nvSpPr>
        <p:spPr>
          <a:xfrm>
            <a:off x="571472" y="2490146"/>
            <a:ext cx="8286808" cy="1938992"/>
          </a:xfrm>
          <a:prstGeom prst="rect">
            <a:avLst/>
          </a:prstGeom>
        </p:spPr>
        <p:txBody>
          <a:bodyPr wrap="square">
            <a:spAutoFit/>
          </a:bodyPr>
          <a:lstStyle/>
          <a:p>
            <a:r>
              <a:rPr lang="zh-CN" altLang="en-US" sz="2400" dirty="0">
                <a:latin typeface="楷体" panose="02010609060101010101" pitchFamily="49" charset="-122"/>
                <a:ea typeface="楷体" panose="02010609060101010101" pitchFamily="49" charset="-122"/>
                <a:sym typeface="+mn-ea"/>
              </a:rPr>
              <a:t>单侧测量的问题：</a:t>
            </a:r>
            <a:endParaRPr lang="zh-CN" altLang="en-US" sz="2400" dirty="0">
              <a:latin typeface="楷体" panose="02010609060101010101" pitchFamily="49" charset="-122"/>
              <a:ea typeface="楷体" panose="02010609060101010101" pitchFamily="49" charset="-122"/>
              <a:sym typeface="+mn-ea"/>
            </a:endParaRPr>
          </a:p>
          <a:p>
            <a:r>
              <a:rPr lang="zh-CN" altLang="en-US" sz="2400" dirty="0">
                <a:latin typeface="楷体" panose="02010609060101010101" pitchFamily="49" charset="-122"/>
                <a:ea typeface="楷体" panose="02010609060101010101" pitchFamily="49" charset="-122"/>
                <a:sym typeface="+mn-ea"/>
              </a:rPr>
              <a:t>本线路末端故障</a:t>
            </a:r>
            <a:r>
              <a:rPr lang="en-US" altLang="zh-CN" sz="2400" dirty="0">
                <a:latin typeface="楷体" panose="02010609060101010101" pitchFamily="49" charset="-122"/>
                <a:ea typeface="楷体" panose="02010609060101010101" pitchFamily="49" charset="-122"/>
                <a:sym typeface="+mn-ea"/>
              </a:rPr>
              <a:t>k1</a:t>
            </a:r>
            <a:r>
              <a:rPr lang="zh-CN" altLang="en-US" sz="2400" dirty="0">
                <a:latin typeface="楷体" panose="02010609060101010101" pitchFamily="49" charset="-122"/>
                <a:ea typeface="楷体" panose="02010609060101010101" pitchFamily="49" charset="-122"/>
                <a:sym typeface="+mn-ea"/>
              </a:rPr>
              <a:t>与下线路始端故障</a:t>
            </a:r>
            <a:r>
              <a:rPr lang="en-US" altLang="zh-CN" sz="2400" dirty="0">
                <a:latin typeface="楷体" panose="02010609060101010101" pitchFamily="49" charset="-122"/>
                <a:ea typeface="楷体" panose="02010609060101010101" pitchFamily="49" charset="-122"/>
                <a:sym typeface="+mn-ea"/>
              </a:rPr>
              <a:t>k2</a:t>
            </a:r>
            <a:r>
              <a:rPr lang="zh-CN" altLang="en-US" sz="2400" dirty="0">
                <a:latin typeface="楷体" panose="02010609060101010101" pitchFamily="49" charset="-122"/>
                <a:ea typeface="楷体" panose="02010609060101010101" pitchFamily="49" charset="-122"/>
                <a:sym typeface="+mn-ea"/>
              </a:rPr>
              <a:t>两种情况下，保护测量到的电流、电压几乎是相同的。它们物理上不是同一点，但电气参数上是同一点（∵断路器</a:t>
            </a:r>
            <a:r>
              <a:rPr lang="en-US" altLang="zh-CN" sz="2400" dirty="0">
                <a:latin typeface="楷体" panose="02010609060101010101" pitchFamily="49" charset="-122"/>
                <a:ea typeface="楷体" panose="02010609060101010101" pitchFamily="49" charset="-122"/>
                <a:sym typeface="+mn-ea"/>
              </a:rPr>
              <a:t>2</a:t>
            </a:r>
            <a:r>
              <a:rPr lang="zh-CN" altLang="en-US" sz="2400" dirty="0">
                <a:latin typeface="楷体" panose="02010609060101010101" pitchFamily="49" charset="-122"/>
                <a:ea typeface="楷体" panose="02010609060101010101" pitchFamily="49" charset="-122"/>
                <a:sym typeface="+mn-ea"/>
              </a:rPr>
              <a:t>和母线</a:t>
            </a:r>
            <a:r>
              <a:rPr lang="en-US" altLang="zh-CN" sz="2400" dirty="0">
                <a:latin typeface="楷体" panose="02010609060101010101" pitchFamily="49" charset="-122"/>
                <a:ea typeface="楷体" panose="02010609060101010101" pitchFamily="49" charset="-122"/>
                <a:sym typeface="+mn-ea"/>
              </a:rPr>
              <a:t>N</a:t>
            </a:r>
            <a:r>
              <a:rPr lang="zh-CN" altLang="en-US" sz="2400" dirty="0">
                <a:latin typeface="楷体" panose="02010609060101010101" pitchFamily="49" charset="-122"/>
                <a:ea typeface="楷体" panose="02010609060101010101" pitchFamily="49" charset="-122"/>
                <a:sym typeface="+mn-ea"/>
              </a:rPr>
              <a:t>阻抗几乎为</a:t>
            </a:r>
            <a:r>
              <a:rPr lang="en-US" altLang="zh-CN" sz="2400" dirty="0">
                <a:latin typeface="楷体" panose="02010609060101010101" pitchFamily="49" charset="-122"/>
                <a:ea typeface="楷体" panose="02010609060101010101" pitchFamily="49" charset="-122"/>
                <a:sym typeface="+mn-ea"/>
              </a:rPr>
              <a:t>0</a:t>
            </a:r>
            <a:r>
              <a:rPr lang="zh-CN" altLang="en-US" sz="2400" dirty="0">
                <a:latin typeface="楷体" panose="02010609060101010101" pitchFamily="49" charset="-122"/>
                <a:ea typeface="楷体" panose="02010609060101010101" pitchFamily="49" charset="-122"/>
                <a:sym typeface="+mn-ea"/>
              </a:rPr>
              <a:t>），所以</a:t>
            </a:r>
            <a:r>
              <a:rPr lang="en-US" altLang="zh-CN" sz="2400" dirty="0">
                <a:latin typeface="楷体" panose="02010609060101010101" pitchFamily="49" charset="-122"/>
                <a:ea typeface="楷体" panose="02010609060101010101" pitchFamily="49" charset="-122"/>
                <a:sym typeface="+mn-ea"/>
              </a:rPr>
              <a:t>k1</a:t>
            </a:r>
            <a:r>
              <a:rPr lang="zh-CN" altLang="en-US" sz="2400" dirty="0">
                <a:latin typeface="楷体" panose="02010609060101010101" pitchFamily="49" charset="-122"/>
                <a:ea typeface="楷体" panose="02010609060101010101" pitchFamily="49" charset="-122"/>
                <a:sym typeface="+mn-ea"/>
              </a:rPr>
              <a:t>与</a:t>
            </a:r>
            <a:r>
              <a:rPr lang="en-US" altLang="zh-CN" sz="2400" dirty="0">
                <a:latin typeface="楷体" panose="02010609060101010101" pitchFamily="49" charset="-122"/>
                <a:ea typeface="楷体" panose="02010609060101010101" pitchFamily="49" charset="-122"/>
                <a:sym typeface="+mn-ea"/>
              </a:rPr>
              <a:t>k2</a:t>
            </a:r>
            <a:r>
              <a:rPr lang="zh-CN" altLang="en-US" sz="2400" dirty="0">
                <a:latin typeface="楷体" panose="02010609060101010101" pitchFamily="49" charset="-122"/>
                <a:ea typeface="楷体" panose="02010609060101010101" pitchFamily="49" charset="-122"/>
                <a:sym typeface="+mn-ea"/>
              </a:rPr>
              <a:t>故障时流过保护</a:t>
            </a:r>
            <a:r>
              <a:rPr lang="en-US" altLang="zh-CN" sz="2400" dirty="0">
                <a:latin typeface="楷体" panose="02010609060101010101" pitchFamily="49" charset="-122"/>
                <a:ea typeface="楷体" panose="02010609060101010101" pitchFamily="49" charset="-122"/>
                <a:sym typeface="+mn-ea"/>
              </a:rPr>
              <a:t>1</a:t>
            </a:r>
            <a:r>
              <a:rPr lang="zh-CN" altLang="en-US" sz="2400" dirty="0">
                <a:latin typeface="楷体" panose="02010609060101010101" pitchFamily="49" charset="-122"/>
                <a:ea typeface="楷体" panose="02010609060101010101" pitchFamily="49" charset="-122"/>
                <a:sym typeface="+mn-ea"/>
              </a:rPr>
              <a:t>的短路电流几乎是相等的。</a:t>
            </a:r>
            <a:endParaRPr lang="zh-CN" altLang="en-US" sz="2400" dirty="0">
              <a:latin typeface="楷体" panose="02010609060101010101" pitchFamily="49" charset="-122"/>
              <a:ea typeface="楷体" panose="02010609060101010101" pitchFamily="49" charset="-122"/>
              <a:sym typeface="+mn-ea"/>
            </a:endParaRPr>
          </a:p>
        </p:txBody>
      </p:sp>
      <p:pic>
        <p:nvPicPr>
          <p:cNvPr id="11" name="图片 10"/>
          <p:cNvPicPr>
            <a:picLocks noChangeAspect="1"/>
          </p:cNvPicPr>
          <p:nvPr/>
        </p:nvPicPr>
        <p:blipFill>
          <a:blip r:embed="rId3"/>
          <a:stretch>
            <a:fillRect/>
          </a:stretch>
        </p:blipFill>
        <p:spPr>
          <a:xfrm>
            <a:off x="7236296" y="460839"/>
            <a:ext cx="1752600" cy="1657350"/>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61729" y="1167594"/>
            <a:ext cx="6717030" cy="1753235"/>
          </a:xfrm>
          <a:prstGeom prst="rect">
            <a:avLst/>
          </a:prstGeom>
          <a:noFill/>
        </p:spPr>
        <p:txBody>
          <a:bodyPr wrap="square" rtlCol="0" anchor="t">
            <a:spAutoFit/>
          </a:bodyPr>
          <a:lstStyle/>
          <a:p>
            <a:pPr>
              <a:lnSpc>
                <a:spcPct val="150000"/>
              </a:lnSpc>
            </a:pPr>
            <a:r>
              <a:rPr lang="zh-CN" altLang="en-US" dirty="0">
                <a:latin typeface="楷体" panose="02010609060101010101" pitchFamily="49" charset="-122"/>
                <a:ea typeface="楷体" panose="02010609060101010101" pitchFamily="49" charset="-122"/>
              </a:rPr>
              <a:t>继电部分主要元件组成：起动元件，方向元件。 </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起动元件：主要用于故障时起动发信机，发出高频闭锁信号。 </a:t>
            </a:r>
            <a:endParaRPr lang="zh-CN" altLang="en-US"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方向元件：主要测量故障方向，在保护的正方向故障时准备好跳闸回路。</a:t>
            </a:r>
            <a:endParaRPr lang="zh-CN" altLang="en-US" dirty="0">
              <a:latin typeface="楷体" panose="02010609060101010101" pitchFamily="49" charset="-122"/>
              <a:ea typeface="楷体" panose="02010609060101010101" pitchFamily="49" charset="-122"/>
            </a:endParaRPr>
          </a:p>
        </p:txBody>
      </p:sp>
      <p:sp>
        <p:nvSpPr>
          <p:cNvPr id="18" name="标题 22"/>
          <p:cNvSpPr txBox="1"/>
          <p:nvPr/>
        </p:nvSpPr>
        <p:spPr>
          <a:xfrm>
            <a:off x="334566" y="222885"/>
            <a:ext cx="4020503" cy="431959"/>
          </a:xfrm>
          <a:prstGeom prst="rect">
            <a:avLst/>
          </a:prstGeom>
        </p:spPr>
        <p:txBody>
          <a:bodyPr>
            <a:noAutofit/>
          </a:bodyPr>
          <a:lstStyle/>
          <a:p>
            <a:pPr>
              <a:spcBef>
                <a:spcPct val="0"/>
              </a:spcBef>
              <a:defRPr/>
            </a:pPr>
            <a:r>
              <a:rPr lang="zh-CN" altLang="en-US" sz="2100">
                <a:solidFill>
                  <a:schemeClr val="tx2"/>
                </a:solidFill>
                <a:latin typeface="楷体" panose="02010609060101010101" pitchFamily="49" charset="-122"/>
                <a:ea typeface="楷体" panose="02010609060101010101" pitchFamily="49" charset="-122"/>
                <a:sym typeface="+mn-ea"/>
              </a:rPr>
              <a:t>主要元件</a:t>
            </a:r>
            <a:endParaRPr lang="zh-CN" altLang="en-US" sz="2100" b="1" dirty="0">
              <a:solidFill>
                <a:schemeClr val="tx2"/>
              </a:solidFill>
              <a:latin typeface="楷体" panose="02010609060101010101" pitchFamily="49" charset="-122"/>
              <a:ea typeface="楷体" panose="02010609060101010101" pitchFamily="49" charset="-122"/>
              <a:cs typeface="+mj-cs"/>
              <a:sym typeface="+mn-ea"/>
            </a:endParaRPr>
          </a:p>
        </p:txBody>
      </p:sp>
      <p:pic>
        <p:nvPicPr>
          <p:cNvPr id="7" name="图片 6"/>
          <p:cNvPicPr>
            <a:picLocks noChangeAspect="1"/>
          </p:cNvPicPr>
          <p:nvPr/>
        </p:nvPicPr>
        <p:blipFill>
          <a:blip r:embed="rId1"/>
          <a:stretch>
            <a:fillRect/>
          </a:stretch>
        </p:blipFill>
        <p:spPr>
          <a:xfrm>
            <a:off x="4680131" y="2999899"/>
            <a:ext cx="1964531" cy="142875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452755" y="1229995"/>
            <a:ext cx="8216265" cy="258445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indent="0" algn="just" eaLnBrk="1" fontAlgn="auto" hangingPunct="1">
              <a:lnSpc>
                <a:spcPct val="150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闭锁式方向纵联高频保护是由线路两侧的方向元件分别对故障的方向做出判断，然后通过高频信号做出综合的判断，即对两侧的故障方向进行比较以决定是否跳闸。在继电保护中规定，从母线流向线路的短路功率为正方向，从线路指向母线的短路功率为负功率方向。闭锁式方向高频保护的工作方式是当任一侧方向元件判断为反方向时，本侧保护不跳闸，同时由发信机发出闭锁高频信号，对侧收信机收到信号后输出脉冲闭锁该侧保护，故称为闭锁式方向纵联高频保护。</a:t>
            </a:r>
            <a:endParaRPr lang="en-US" altLang="zh-CN" sz="1800" dirty="0">
              <a:latin typeface="楷体" panose="02010609060101010101" pitchFamily="49" charset="-122"/>
              <a:ea typeface="楷体" panose="02010609060101010101" pitchFamily="49" charset="-122"/>
              <a:cs typeface="宋体" panose="02010600030101010101" pitchFamily="2" charset="-122"/>
              <a:sym typeface="+mn-ea"/>
            </a:endParaRPr>
          </a:p>
        </p:txBody>
      </p:sp>
      <p:sp>
        <p:nvSpPr>
          <p:cNvPr id="3" name="标题 22"/>
          <p:cNvSpPr txBox="1"/>
          <p:nvPr/>
        </p:nvSpPr>
        <p:spPr>
          <a:xfrm>
            <a:off x="395526" y="483870"/>
            <a:ext cx="4020503" cy="431959"/>
          </a:xfrm>
          <a:prstGeom prst="rect">
            <a:avLst/>
          </a:prstGeom>
        </p:spPr>
        <p:txBody>
          <a:bodyPr>
            <a:noAutofit/>
          </a:bodyPr>
          <a:lstStyle/>
          <a:p>
            <a:pPr>
              <a:spcBef>
                <a:spcPct val="0"/>
              </a:spcBef>
              <a:defRPr/>
            </a:pPr>
            <a:r>
              <a:rPr lang="zh-CN" altLang="en-US" sz="2100" dirty="0">
                <a:solidFill>
                  <a:schemeClr val="tx2"/>
                </a:solidFill>
                <a:latin typeface="楷体" panose="02010609060101010101" pitchFamily="49" charset="-122"/>
                <a:ea typeface="楷体" panose="02010609060101010101" pitchFamily="49" charset="-122"/>
                <a:sym typeface="+mn-ea"/>
              </a:rPr>
              <a:t>高频闭锁方向保护的工作原理</a:t>
            </a:r>
            <a:endParaRPr lang="zh-CN" altLang="en-US" sz="2100" b="1" dirty="0">
              <a:solidFill>
                <a:schemeClr val="tx2"/>
              </a:solidFill>
              <a:latin typeface="楷体" panose="02010609060101010101" pitchFamily="49" charset="-122"/>
              <a:ea typeface="楷体" panose="02010609060101010101" pitchFamily="49" charset="-122"/>
              <a:cs typeface="+mj-cs"/>
              <a:sym typeface="+mn-ea"/>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68680" y="922020"/>
            <a:ext cx="7105650" cy="3138170"/>
          </a:xfrm>
          <a:prstGeom prst="rect">
            <a:avLst/>
          </a:prstGeom>
          <a:noFill/>
        </p:spPr>
        <p:txBody>
          <a:bodyPr wrap="square" rtlCol="0" anchor="t">
            <a:spAutoFit/>
          </a:bodyPr>
          <a:lstStyle/>
          <a:p>
            <a:r>
              <a:rPr lang="zh-CN" altLang="en-US" dirty="0">
                <a:latin typeface="楷体" panose="02010609060101010101" pitchFamily="49" charset="-122"/>
                <a:ea typeface="楷体" panose="02010609060101010101" pitchFamily="49" charset="-122"/>
              </a:rPr>
              <a:t>1KA和2KA的动作电流比的选择按最不利的情况考虑，即线路一侧TA无误差，电流启动元件的动作电流  有±5%的误差，另一侧TA有-10%的误差，电流启动元件   的有-5%的误差，因而这两个电流启动元件的电流比为：</a:t>
            </a:r>
            <a:endParaRPr lang="zh-CN" altLang="en-US"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a:p>
            <a:r>
              <a:rPr lang="zh-CN" altLang="en-US" dirty="0">
                <a:latin typeface="楷体" panose="02010609060101010101" pitchFamily="49" charset="-122"/>
                <a:ea typeface="楷体" panose="02010609060101010101" pitchFamily="49" charset="-122"/>
              </a:rPr>
              <a:t>实际上采用：</a:t>
            </a:r>
            <a:endParaRPr lang="zh-CN" altLang="en-US"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a:p>
            <a:r>
              <a:rPr lang="zh-CN" altLang="en-US" dirty="0">
                <a:latin typeface="楷体" panose="02010609060101010101" pitchFamily="49" charset="-122"/>
                <a:ea typeface="楷体" panose="02010609060101010101" pitchFamily="49" charset="-122"/>
              </a:rPr>
              <a:t>则启动元件1KA动作电流  按躲过最大负荷电流  整定，即：</a:t>
            </a:r>
            <a:endParaRPr lang="zh-CN" altLang="en-US" dirty="0">
              <a:latin typeface="楷体" panose="02010609060101010101" pitchFamily="49" charset="-122"/>
              <a:ea typeface="楷体" panose="02010609060101010101" pitchFamily="49" charset="-122"/>
            </a:endParaRPr>
          </a:p>
          <a:p>
            <a:endParaRPr lang="zh-CN" altLang="en-US" dirty="0">
              <a:latin typeface="楷体" panose="02010609060101010101" pitchFamily="49" charset="-122"/>
              <a:ea typeface="楷体" panose="02010609060101010101" pitchFamily="49" charset="-122"/>
            </a:endParaRPr>
          </a:p>
        </p:txBody>
      </p:sp>
      <p:sp>
        <p:nvSpPr>
          <p:cNvPr id="18" name="标题 22"/>
          <p:cNvSpPr txBox="1"/>
          <p:nvPr/>
        </p:nvSpPr>
        <p:spPr>
          <a:xfrm>
            <a:off x="334566" y="222885"/>
            <a:ext cx="4020503" cy="431959"/>
          </a:xfrm>
          <a:prstGeom prst="rect">
            <a:avLst/>
          </a:prstGeom>
        </p:spPr>
        <p:txBody>
          <a:bodyPr>
            <a:noAutofit/>
          </a:bodyPr>
          <a:lstStyle/>
          <a:p>
            <a:pPr>
              <a:spcBef>
                <a:spcPct val="0"/>
              </a:spcBef>
              <a:defRPr/>
            </a:pPr>
            <a:r>
              <a:rPr lang="en-US" altLang="zh-CN" sz="2100">
                <a:solidFill>
                  <a:schemeClr val="tx2"/>
                </a:solidFill>
                <a:latin typeface="楷体" panose="02010609060101010101" pitchFamily="49" charset="-122"/>
                <a:ea typeface="楷体" panose="02010609060101010101" pitchFamily="49" charset="-122"/>
                <a:sym typeface="+mn-ea"/>
              </a:rPr>
              <a:t>1.</a:t>
            </a:r>
            <a:r>
              <a:rPr lang="zh-CN" altLang="en-US" sz="2100">
                <a:solidFill>
                  <a:schemeClr val="tx2"/>
                </a:solidFill>
                <a:latin typeface="楷体" panose="02010609060101010101" pitchFamily="49" charset="-122"/>
                <a:ea typeface="楷体" panose="02010609060101010101" pitchFamily="49" charset="-122"/>
                <a:sym typeface="+mn-ea"/>
              </a:rPr>
              <a:t>电流启动方式</a:t>
            </a:r>
            <a:endParaRPr lang="zh-CN" altLang="en-US" sz="2100">
              <a:solidFill>
                <a:schemeClr val="tx2"/>
              </a:solidFill>
              <a:latin typeface="楷体" panose="02010609060101010101" pitchFamily="49" charset="-122"/>
              <a:ea typeface="楷体" panose="02010609060101010101" pitchFamily="49" charset="-122"/>
              <a:sym typeface="+mn-ea"/>
            </a:endParaRPr>
          </a:p>
        </p:txBody>
      </p:sp>
      <p:graphicFrame>
        <p:nvGraphicFramePr>
          <p:cNvPr id="3" name="对象 -2147482624"/>
          <p:cNvGraphicFramePr>
            <a:graphicFrameLocks noChangeAspect="1"/>
          </p:cNvGraphicFramePr>
          <p:nvPr/>
        </p:nvGraphicFramePr>
        <p:xfrm>
          <a:off x="5017461" y="1267751"/>
          <a:ext cx="190500" cy="226219"/>
        </p:xfrm>
        <a:graphic>
          <a:graphicData uri="http://schemas.openxmlformats.org/presentationml/2006/ole">
            <mc:AlternateContent xmlns:mc="http://schemas.openxmlformats.org/markup-compatibility/2006">
              <mc:Choice xmlns:v="urn:schemas-microsoft-com:vml" Requires="v">
                <p:oleObj spid="_x0000_s3092" name="" r:id="rId1" imgW="203200" imgH="241300" progId="Equation.KSEE3">
                  <p:embed/>
                </p:oleObj>
              </mc:Choice>
              <mc:Fallback>
                <p:oleObj name="" r:id="rId1" imgW="203200" imgH="241300" progId="Equation.KSEE3">
                  <p:embed/>
                  <p:pic>
                    <p:nvPicPr>
                      <p:cNvPr id="0" name="图片 3075"/>
                      <p:cNvPicPr/>
                      <p:nvPr/>
                    </p:nvPicPr>
                    <p:blipFill>
                      <a:blip r:embed="rId2"/>
                      <a:stretch>
                        <a:fillRect/>
                      </a:stretch>
                    </p:blipFill>
                    <p:spPr>
                      <a:xfrm>
                        <a:off x="5017461" y="1267751"/>
                        <a:ext cx="190500" cy="226219"/>
                      </a:xfrm>
                      <a:prstGeom prst="rect">
                        <a:avLst/>
                      </a:prstGeom>
                      <a:noFill/>
                      <a:ln w="38100">
                        <a:noFill/>
                        <a:miter/>
                      </a:ln>
                    </p:spPr>
                  </p:pic>
                </p:oleObj>
              </mc:Fallback>
            </mc:AlternateContent>
          </a:graphicData>
        </a:graphic>
      </p:graphicFrame>
      <p:graphicFrame>
        <p:nvGraphicFramePr>
          <p:cNvPr id="4" name="对象 3"/>
          <p:cNvGraphicFramePr>
            <a:graphicFrameLocks noChangeAspect="1"/>
          </p:cNvGraphicFramePr>
          <p:nvPr/>
        </p:nvGraphicFramePr>
        <p:xfrm>
          <a:off x="4375476" y="1560169"/>
          <a:ext cx="203835" cy="241935"/>
        </p:xfrm>
        <a:graphic>
          <a:graphicData uri="http://schemas.openxmlformats.org/presentationml/2006/ole">
            <mc:AlternateContent xmlns:mc="http://schemas.openxmlformats.org/markup-compatibility/2006">
              <mc:Choice xmlns:v="urn:schemas-microsoft-com:vml" Requires="v">
                <p:oleObj spid="_x0000_s3093" name="" r:id="rId3" imgW="203200" imgH="241300" progId="Equation.KSEE3">
                  <p:embed/>
                </p:oleObj>
              </mc:Choice>
              <mc:Fallback>
                <p:oleObj name="" r:id="rId3" imgW="203200" imgH="241300" progId="Equation.KSEE3">
                  <p:embed/>
                  <p:pic>
                    <p:nvPicPr>
                      <p:cNvPr id="0" name="图片 3"/>
                      <p:cNvPicPr/>
                      <p:nvPr/>
                    </p:nvPicPr>
                    <p:blipFill>
                      <a:blip r:embed="rId2"/>
                      <a:stretch>
                        <a:fillRect/>
                      </a:stretch>
                    </p:blipFill>
                    <p:spPr>
                      <a:xfrm>
                        <a:off x="4375476" y="1560169"/>
                        <a:ext cx="203835" cy="241935"/>
                      </a:xfrm>
                      <a:prstGeom prst="rect">
                        <a:avLst/>
                      </a:prstGeom>
                      <a:noFill/>
                      <a:ln w="38100">
                        <a:noFill/>
                        <a:miter/>
                      </a:ln>
                    </p:spPr>
                  </p:pic>
                </p:oleObj>
              </mc:Fallback>
            </mc:AlternateContent>
          </a:graphicData>
        </a:graphic>
      </p:graphicFrame>
      <p:graphicFrame>
        <p:nvGraphicFramePr>
          <p:cNvPr id="6" name="对象 -2147482622"/>
          <p:cNvGraphicFramePr>
            <a:graphicFrameLocks noChangeAspect="1"/>
          </p:cNvGraphicFramePr>
          <p:nvPr/>
        </p:nvGraphicFramePr>
        <p:xfrm>
          <a:off x="3683961" y="2098331"/>
          <a:ext cx="2321719" cy="680561"/>
        </p:xfrm>
        <a:graphic>
          <a:graphicData uri="http://schemas.openxmlformats.org/presentationml/2006/ole">
            <mc:AlternateContent xmlns:mc="http://schemas.openxmlformats.org/markup-compatibility/2006">
              <mc:Choice xmlns:v="urn:schemas-microsoft-com:vml" Requires="v">
                <p:oleObj spid="_x0000_s3094" name="" r:id="rId4" imgW="1473200" imgH="469900" progId="Equation.KSEE3">
                  <p:embed/>
                </p:oleObj>
              </mc:Choice>
              <mc:Fallback>
                <p:oleObj name="" r:id="rId4" imgW="1473200" imgH="469900" progId="Equation.KSEE3">
                  <p:embed/>
                  <p:pic>
                    <p:nvPicPr>
                      <p:cNvPr id="0" name="图片 4"/>
                      <p:cNvPicPr/>
                      <p:nvPr/>
                    </p:nvPicPr>
                    <p:blipFill>
                      <a:blip r:embed="rId5"/>
                      <a:stretch>
                        <a:fillRect/>
                      </a:stretch>
                    </p:blipFill>
                    <p:spPr>
                      <a:xfrm>
                        <a:off x="3683961" y="2098331"/>
                        <a:ext cx="2321719" cy="680561"/>
                      </a:xfrm>
                      <a:prstGeom prst="rect">
                        <a:avLst/>
                      </a:prstGeom>
                      <a:noFill/>
                      <a:ln w="38100">
                        <a:noFill/>
                        <a:miter/>
                      </a:ln>
                    </p:spPr>
                  </p:pic>
                </p:oleObj>
              </mc:Fallback>
            </mc:AlternateContent>
          </a:graphicData>
        </a:graphic>
      </p:graphicFrame>
      <p:graphicFrame>
        <p:nvGraphicFramePr>
          <p:cNvPr id="9" name="对象 -2147482621"/>
          <p:cNvGraphicFramePr>
            <a:graphicFrameLocks noChangeAspect="1"/>
          </p:cNvGraphicFramePr>
          <p:nvPr/>
        </p:nvGraphicFramePr>
        <p:xfrm>
          <a:off x="3735872" y="2866046"/>
          <a:ext cx="1369695" cy="282893"/>
        </p:xfrm>
        <a:graphic>
          <a:graphicData uri="http://schemas.openxmlformats.org/presentationml/2006/ole">
            <mc:AlternateContent xmlns:mc="http://schemas.openxmlformats.org/markup-compatibility/2006">
              <mc:Choice xmlns:v="urn:schemas-microsoft-com:vml" Requires="v">
                <p:oleObj spid="_x0000_s3095" name="" r:id="rId6" imgW="1168400" imgH="241300" progId="Equation.KSEE3">
                  <p:embed/>
                </p:oleObj>
              </mc:Choice>
              <mc:Fallback>
                <p:oleObj name="" r:id="rId6" imgW="1168400" imgH="241300" progId="Equation.KSEE3">
                  <p:embed/>
                  <p:pic>
                    <p:nvPicPr>
                      <p:cNvPr id="0" name="图片 5"/>
                      <p:cNvPicPr/>
                      <p:nvPr/>
                    </p:nvPicPr>
                    <p:blipFill>
                      <a:blip r:embed="rId7"/>
                      <a:stretch>
                        <a:fillRect/>
                      </a:stretch>
                    </p:blipFill>
                    <p:spPr>
                      <a:xfrm>
                        <a:off x="3735872" y="2866046"/>
                        <a:ext cx="1369695" cy="282893"/>
                      </a:xfrm>
                      <a:prstGeom prst="rect">
                        <a:avLst/>
                      </a:prstGeom>
                      <a:noFill/>
                      <a:ln w="38100">
                        <a:noFill/>
                        <a:miter/>
                      </a:ln>
                    </p:spPr>
                  </p:pic>
                </p:oleObj>
              </mc:Fallback>
            </mc:AlternateContent>
          </a:graphicData>
        </a:graphic>
      </p:graphicFrame>
      <p:graphicFrame>
        <p:nvGraphicFramePr>
          <p:cNvPr id="11" name="对象 -2147482618"/>
          <p:cNvGraphicFramePr>
            <a:graphicFrameLocks noChangeAspect="1"/>
          </p:cNvGraphicFramePr>
          <p:nvPr/>
        </p:nvGraphicFramePr>
        <p:xfrm>
          <a:off x="3813501" y="3852836"/>
          <a:ext cx="1719263" cy="609124"/>
        </p:xfrm>
        <a:graphic>
          <a:graphicData uri="http://schemas.openxmlformats.org/presentationml/2006/ole">
            <mc:AlternateContent xmlns:mc="http://schemas.openxmlformats.org/markup-compatibility/2006">
              <mc:Choice xmlns:v="urn:schemas-microsoft-com:vml" Requires="v">
                <p:oleObj spid="_x0000_s3096" name="" r:id="rId8" imgW="1219200" imgH="431800" progId="Equation.KSEE3">
                  <p:embed/>
                </p:oleObj>
              </mc:Choice>
              <mc:Fallback>
                <p:oleObj name="" r:id="rId8" imgW="1219200" imgH="431800" progId="Equation.KSEE3">
                  <p:embed/>
                  <p:pic>
                    <p:nvPicPr>
                      <p:cNvPr id="0" name="图片 6"/>
                      <p:cNvPicPr/>
                      <p:nvPr/>
                    </p:nvPicPr>
                    <p:blipFill>
                      <a:blip r:embed="rId9"/>
                      <a:stretch>
                        <a:fillRect/>
                      </a:stretch>
                    </p:blipFill>
                    <p:spPr>
                      <a:xfrm>
                        <a:off x="3813501" y="3852836"/>
                        <a:ext cx="1719263" cy="609124"/>
                      </a:xfrm>
                      <a:prstGeom prst="rect">
                        <a:avLst/>
                      </a:prstGeom>
                      <a:noFill/>
                      <a:ln w="38100">
                        <a:noFill/>
                        <a:miter/>
                      </a:ln>
                    </p:spPr>
                  </p:pic>
                </p:oleObj>
              </mc:Fallback>
            </mc:AlternateContent>
          </a:graphicData>
        </a:graphic>
      </p:graphicFrame>
      <p:graphicFrame>
        <p:nvGraphicFramePr>
          <p:cNvPr id="13" name="对象 -2147482620"/>
          <p:cNvGraphicFramePr>
            <a:graphicFrameLocks noChangeAspect="1"/>
          </p:cNvGraphicFramePr>
          <p:nvPr/>
        </p:nvGraphicFramePr>
        <p:xfrm>
          <a:off x="3735634" y="3456596"/>
          <a:ext cx="200025" cy="180975"/>
        </p:xfrm>
        <a:graphic>
          <a:graphicData uri="http://schemas.openxmlformats.org/presentationml/2006/ole">
            <mc:AlternateContent xmlns:mc="http://schemas.openxmlformats.org/markup-compatibility/2006">
              <mc:Choice xmlns:v="urn:schemas-microsoft-com:vml" Requires="v">
                <p:oleObj spid="_x0000_s3097" name="" r:id="rId10" imgW="266700" imgH="241300" progId="Equation.KSEE3">
                  <p:embed/>
                </p:oleObj>
              </mc:Choice>
              <mc:Fallback>
                <p:oleObj name="" r:id="rId10" imgW="266700" imgH="241300" progId="Equation.KSEE3">
                  <p:embed/>
                  <p:pic>
                    <p:nvPicPr>
                      <p:cNvPr id="0" name="图片 8"/>
                      <p:cNvPicPr/>
                      <p:nvPr/>
                    </p:nvPicPr>
                    <p:blipFill>
                      <a:blip r:embed="rId11"/>
                      <a:stretch>
                        <a:fillRect/>
                      </a:stretch>
                    </p:blipFill>
                    <p:spPr>
                      <a:xfrm>
                        <a:off x="3735634" y="3456596"/>
                        <a:ext cx="200025" cy="180975"/>
                      </a:xfrm>
                      <a:prstGeom prst="rect">
                        <a:avLst/>
                      </a:prstGeom>
                      <a:noFill/>
                      <a:ln w="38100">
                        <a:noFill/>
                        <a:miter/>
                      </a:ln>
                    </p:spPr>
                  </p:pic>
                </p:oleObj>
              </mc:Fallback>
            </mc:AlternateContent>
          </a:graphicData>
        </a:graphic>
      </p:graphicFrame>
      <p:graphicFrame>
        <p:nvGraphicFramePr>
          <p:cNvPr id="15" name="对象 -2147482619"/>
          <p:cNvGraphicFramePr>
            <a:graphicFrameLocks noChangeAspect="1"/>
          </p:cNvGraphicFramePr>
          <p:nvPr/>
        </p:nvGraphicFramePr>
        <p:xfrm>
          <a:off x="6005442" y="3466121"/>
          <a:ext cx="247650" cy="171450"/>
        </p:xfrm>
        <a:graphic>
          <a:graphicData uri="http://schemas.openxmlformats.org/presentationml/2006/ole">
            <mc:AlternateContent xmlns:mc="http://schemas.openxmlformats.org/markup-compatibility/2006">
              <mc:Choice xmlns:v="urn:schemas-microsoft-com:vml" Requires="v">
                <p:oleObj spid="_x0000_s3098" name="" r:id="rId12" imgW="330200" imgH="228600" progId="Equation.KSEE3">
                  <p:embed/>
                </p:oleObj>
              </mc:Choice>
              <mc:Fallback>
                <p:oleObj name="" r:id="rId12" imgW="330200" imgH="228600" progId="Equation.KSEE3">
                  <p:embed/>
                  <p:pic>
                    <p:nvPicPr>
                      <p:cNvPr id="0" name="图片 9"/>
                      <p:cNvPicPr/>
                      <p:nvPr/>
                    </p:nvPicPr>
                    <p:blipFill>
                      <a:blip r:embed="rId13"/>
                      <a:stretch>
                        <a:fillRect/>
                      </a:stretch>
                    </p:blipFill>
                    <p:spPr>
                      <a:xfrm>
                        <a:off x="6005442" y="3466121"/>
                        <a:ext cx="247650" cy="171450"/>
                      </a:xfrm>
                      <a:prstGeom prst="rect">
                        <a:avLst/>
                      </a:prstGeom>
                      <a:noFill/>
                      <a:ln w="38100">
                        <a:noFill/>
                        <a:miter/>
                      </a:ln>
                    </p:spPr>
                  </p:pic>
                </p:oleObj>
              </mc:Fallback>
            </mc:AlternateContent>
          </a:graphicData>
        </a:graphic>
      </p:graphicFrame>
      <p:pic>
        <p:nvPicPr>
          <p:cNvPr id="7" name="图片 6"/>
          <p:cNvPicPr>
            <a:picLocks noChangeAspect="1"/>
          </p:cNvPicPr>
          <p:nvPr/>
        </p:nvPicPr>
        <p:blipFill>
          <a:blip r:embed="rId14"/>
          <a:stretch>
            <a:fillRect/>
          </a:stretch>
        </p:blipFill>
        <p:spPr>
          <a:xfrm>
            <a:off x="7279553" y="1997553"/>
            <a:ext cx="1214438" cy="142875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410845" y="894715"/>
            <a:ext cx="8133080" cy="3829685"/>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内部故障时，保护的工作分下列几种</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情况分析：</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1）两段电源供电网络内部故障时，线路两端的KA和KW均启动，经禁止门2启动发信机，延时t2后，禁止门闭锁，发信机停止发信，收信机收不到高频闭锁信号，禁止门3开放两端同时跳闸。</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2）对于单端电源供电网络内部短路故障时，电源侧发信机发信，将高频信号传送到对端，并启动发信机发信，电源侧禁止门3联系收到高频闭锁信号，保护不能跳闸。这是远方启动方式的缺点。</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3）对于内部故障且一端断路器跳开时，由该端断路器常闭辅助接点QF1将禁止门2长期闭锁，发信机不能远方启动。电源侧保护在延时t2后跳闸。</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p:txBody>
      </p:sp>
      <p:sp>
        <p:nvSpPr>
          <p:cNvPr id="3" name="标题 22"/>
          <p:cNvSpPr txBox="1"/>
          <p:nvPr/>
        </p:nvSpPr>
        <p:spPr>
          <a:xfrm>
            <a:off x="334566" y="222885"/>
            <a:ext cx="4020503" cy="431959"/>
          </a:xfrm>
          <a:prstGeom prst="rect">
            <a:avLst/>
          </a:prstGeom>
        </p:spPr>
        <p:txBody>
          <a:bodyPr>
            <a:noAutofit/>
          </a:bodyPr>
          <a:lstStyle/>
          <a:p>
            <a:pPr>
              <a:spcBef>
                <a:spcPct val="0"/>
              </a:spcBef>
              <a:defRPr/>
            </a:pPr>
            <a:r>
              <a:rPr lang="zh-CN" altLang="en-US" sz="2100" dirty="0">
                <a:solidFill>
                  <a:schemeClr val="tx2"/>
                </a:solidFill>
                <a:latin typeface="楷体" panose="02010609060101010101" pitchFamily="49" charset="-122"/>
                <a:ea typeface="楷体" panose="02010609060101010101" pitchFamily="49" charset="-122"/>
                <a:sym typeface="+mn-ea"/>
              </a:rPr>
              <a:t>2.远方启动方式</a:t>
            </a:r>
            <a:endParaRPr lang="zh-CN" altLang="en-US" sz="2100" dirty="0">
              <a:solidFill>
                <a:schemeClr val="tx2"/>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467995" y="483870"/>
            <a:ext cx="8117840" cy="345567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1800">
                <a:latin typeface="楷体" panose="02010609060101010101" pitchFamily="49" charset="-122"/>
                <a:ea typeface="楷体" panose="02010609060101010101" pitchFamily="49" charset="-122"/>
                <a:cs typeface="宋体" panose="02010600030101010101" pitchFamily="2" charset="-122"/>
                <a:sym typeface="+mn-ea"/>
              </a:rPr>
              <a:t>外部故障时，保护的工作分下列几种情况分析：</a:t>
            </a:r>
            <a:endParaRPr lang="zh-CN" altLang="en-US" sz="180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a:latin typeface="楷体" panose="02010609060101010101" pitchFamily="49" charset="-122"/>
                <a:ea typeface="楷体" panose="02010609060101010101" pitchFamily="49" charset="-122"/>
                <a:cs typeface="宋体" panose="02010600030101010101" pitchFamily="2" charset="-122"/>
                <a:sym typeface="+mn-ea"/>
              </a:rPr>
              <a:t>1）近断路故障点的电流启动元件KA动作，外部短路故障时，由于近故障端的保护元件KW不会动作，与门4不开放，禁止门2开放，发信机发信，相对短传送高频闭锁信号，对端收到高频闭锁信号，禁止门3闭锁，故保护不会误跳闸。</a:t>
            </a:r>
            <a:endParaRPr lang="zh-CN" altLang="en-US" sz="180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a:latin typeface="楷体" panose="02010609060101010101" pitchFamily="49" charset="-122"/>
                <a:ea typeface="楷体" panose="02010609060101010101" pitchFamily="49" charset="-122"/>
                <a:cs typeface="宋体" panose="02010600030101010101" pitchFamily="2" charset="-122"/>
                <a:sym typeface="+mn-ea"/>
              </a:rPr>
              <a:t>2）近故障端KA不动作，原理故障点端的KA和KW动作，此时，在t2延时后，禁止门2闭锁，发信机停止发信，禁止门3开放，将误跳闸。为避免这种误跳闸，在t2延时内，必须收到对端发回的高频闭锁信号，以使禁止门3连续闭锁。因此，t2的延时应大于高频信号在通道一次往返的时间，即比前述启动方式的延时要大一些，一般取t2=20ms。</a:t>
            </a:r>
            <a:endParaRPr lang="zh-CN" altLang="en-US" sz="1800">
              <a:latin typeface="楷体" panose="02010609060101010101" pitchFamily="49" charset="-122"/>
              <a:ea typeface="楷体" panose="02010609060101010101" pitchFamily="49" charset="-122"/>
              <a:cs typeface="宋体" panose="02010600030101010101" pitchFamily="2" charset="-122"/>
              <a:sym typeface="+mn-ea"/>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4"/>
          <p:cNvSpPr txBox="1">
            <a:spLocks noChangeArrowheads="1"/>
          </p:cNvSpPr>
          <p:nvPr/>
        </p:nvSpPr>
        <p:spPr bwMode="auto">
          <a:xfrm>
            <a:off x="546735" y="1080135"/>
            <a:ext cx="7951470" cy="270764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720725" eaLnBrk="0" hangingPunct="0">
              <a:defRPr sz="1600">
                <a:solidFill>
                  <a:schemeClr val="tx1"/>
                </a:solidFill>
                <a:latin typeface="Arial" panose="020B0604020202020204" pitchFamily="34" charset="0"/>
                <a:ea typeface="宋体" panose="02010600030101010101" pitchFamily="2" charset="-122"/>
              </a:defRPr>
            </a:lvl1pPr>
            <a:lvl2pPr defTabSz="720725" eaLnBrk="0" hangingPunct="0">
              <a:defRPr sz="1600">
                <a:solidFill>
                  <a:schemeClr val="tx1"/>
                </a:solidFill>
                <a:latin typeface="Arial" panose="020B0604020202020204" pitchFamily="34" charset="0"/>
                <a:ea typeface="宋体" panose="02010600030101010101" pitchFamily="2" charset="-122"/>
              </a:defRPr>
            </a:lvl2pPr>
            <a:lvl3pPr defTabSz="720725" eaLnBrk="0" hangingPunct="0">
              <a:defRPr sz="1600">
                <a:solidFill>
                  <a:schemeClr val="tx1"/>
                </a:solidFill>
                <a:latin typeface="Arial" panose="020B0604020202020204" pitchFamily="34" charset="0"/>
                <a:ea typeface="宋体" panose="02010600030101010101" pitchFamily="2" charset="-122"/>
              </a:defRPr>
            </a:lvl3pPr>
            <a:lvl4pPr defTabSz="720725" eaLnBrk="0" hangingPunct="0">
              <a:defRPr sz="1600">
                <a:solidFill>
                  <a:schemeClr val="tx1"/>
                </a:solidFill>
                <a:latin typeface="Arial" panose="020B0604020202020204" pitchFamily="34" charset="0"/>
                <a:ea typeface="宋体" panose="02010600030101010101" pitchFamily="2" charset="-122"/>
              </a:defRPr>
            </a:lvl4pPr>
            <a:lvl5pPr defTabSz="720725" eaLnBrk="0" hangingPunct="0">
              <a:defRPr sz="1600">
                <a:solidFill>
                  <a:schemeClr val="tx1"/>
                </a:solidFill>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方向元件启动的高频闭锁方向保护构成框图如图4-23a所示，途中，1KW为反方向短路方向启动元件，用以启动发信；2KW为正方向短路方向启动元件，用以启动跳闸回路。线路两端1KW、2KW的动作区（灵敏系数）的配合。</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a:p>
            <a:pPr algn="just" eaLnBrk="1" hangingPunct="1">
              <a:lnSpc>
                <a:spcPct val="135000"/>
              </a:lnSpc>
            </a:pPr>
            <a:r>
              <a:rPr lang="zh-CN" altLang="en-US" sz="1800" dirty="0">
                <a:latin typeface="楷体" panose="02010609060101010101" pitchFamily="49" charset="-122"/>
                <a:ea typeface="楷体" panose="02010609060101010101" pitchFamily="49" charset="-122"/>
                <a:cs typeface="宋体" panose="02010600030101010101" pitchFamily="2" charset="-122"/>
                <a:sym typeface="+mn-ea"/>
              </a:rPr>
              <a:t>内部故障时，如M、N两侧均有电源，则两侧的1KW（P_）均不动作，发信机均不发信，无高频比索洗脑，禁止门2开放，两侧断路器同时跳闸。如果仅M侧有电源或N侧断路器断开，则两侧的四个方向元件仅M侧的2KW（P+）动作，可以由M侧延时t2切除故障。</a:t>
            </a:r>
            <a:endParaRPr lang="zh-CN" altLang="en-US" sz="1800" dirty="0">
              <a:latin typeface="楷体" panose="02010609060101010101" pitchFamily="49" charset="-122"/>
              <a:ea typeface="楷体" panose="02010609060101010101" pitchFamily="49" charset="-122"/>
              <a:cs typeface="宋体" panose="02010600030101010101" pitchFamily="2" charset="-122"/>
              <a:sym typeface="+mn-ea"/>
            </a:endParaRPr>
          </a:p>
        </p:txBody>
      </p:sp>
      <p:sp>
        <p:nvSpPr>
          <p:cNvPr id="3" name="标题 22"/>
          <p:cNvSpPr txBox="1"/>
          <p:nvPr/>
        </p:nvSpPr>
        <p:spPr>
          <a:xfrm>
            <a:off x="395526" y="411480"/>
            <a:ext cx="4020503" cy="431959"/>
          </a:xfrm>
          <a:prstGeom prst="rect">
            <a:avLst/>
          </a:prstGeom>
        </p:spPr>
        <p:txBody>
          <a:bodyPr>
            <a:noAutofit/>
          </a:bodyPr>
          <a:lstStyle/>
          <a:p>
            <a:pPr>
              <a:spcBef>
                <a:spcPct val="0"/>
              </a:spcBef>
              <a:defRPr/>
            </a:pPr>
            <a:r>
              <a:rPr lang="zh-CN" altLang="en-US" sz="2100" dirty="0">
                <a:solidFill>
                  <a:schemeClr val="tx2"/>
                </a:solidFill>
                <a:latin typeface="楷体" panose="02010609060101010101" pitchFamily="49" charset="-122"/>
                <a:ea typeface="楷体" panose="02010609060101010101" pitchFamily="49" charset="-122"/>
                <a:sym typeface="+mn-ea"/>
              </a:rPr>
              <a:t>3.功率方向元件启动方式</a:t>
            </a:r>
            <a:endParaRPr lang="zh-CN" altLang="en-US" sz="2100" dirty="0">
              <a:solidFill>
                <a:schemeClr val="tx2"/>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smtClean="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marL="0" lvl="0" indent="0">
              <a:spcBef>
                <a:spcPts val="0"/>
              </a:spcBef>
              <a:buNone/>
            </a:pPr>
            <a:r>
              <a:rPr lang="zh-CN" altLang="en-US" sz="2400" dirty="0" smtClean="0">
                <a:solidFill>
                  <a:schemeClr val="tx2"/>
                </a:solidFill>
                <a:latin typeface="楷体" panose="02010609060101010101" pitchFamily="49" charset="-122"/>
                <a:ea typeface="楷体" panose="02010609060101010101" pitchFamily="49" charset="-122"/>
              </a:rPr>
              <a:t>高频闭锁保护</a:t>
            </a:r>
            <a:r>
              <a:rPr lang="zh-CN" altLang="en-US" sz="2400" dirty="0" smtClean="0">
                <a:solidFill>
                  <a:prstClr val="black"/>
                </a:solidFill>
                <a:latin typeface="楷体" panose="02010609060101010101" pitchFamily="49" charset="-122"/>
                <a:ea typeface="楷体" panose="02010609060101010101" pitchFamily="49" charset="-122"/>
              </a:rPr>
              <a:t>主要是由启动元件、距离元件、高频收发信机等构成。</a:t>
            </a:r>
            <a:endParaRPr lang="zh-CN" altLang="en-US" sz="2400" dirty="0" smtClean="0">
              <a:solidFill>
                <a:prstClr val="black"/>
              </a:solidFill>
              <a:latin typeface="楷体" panose="02010609060101010101" pitchFamily="49" charset="-122"/>
              <a:ea typeface="楷体" panose="02010609060101010101" pitchFamily="49" charset="-122"/>
            </a:endParaRPr>
          </a:p>
          <a:p>
            <a:pPr marL="0" lvl="0" indent="0">
              <a:spcBef>
                <a:spcPts val="0"/>
              </a:spcBef>
              <a:buNone/>
            </a:pPr>
            <a:r>
              <a:rPr lang="zh-CN" altLang="en-US" sz="2400" dirty="0" smtClean="0">
                <a:solidFill>
                  <a:prstClr val="black"/>
                </a:solidFill>
                <a:latin typeface="楷体" panose="02010609060101010101" pitchFamily="49" charset="-122"/>
                <a:ea typeface="楷体" panose="02010609060101010101" pitchFamily="49" charset="-122"/>
              </a:rPr>
              <a:t>（</a:t>
            </a:r>
            <a:r>
              <a:rPr lang="en-US" altLang="zh-CN" sz="2400" dirty="0" smtClean="0">
                <a:solidFill>
                  <a:prstClr val="black"/>
                </a:solidFill>
                <a:latin typeface="楷体" panose="02010609060101010101" pitchFamily="49" charset="-122"/>
                <a:ea typeface="楷体" panose="02010609060101010101" pitchFamily="49" charset="-122"/>
              </a:rPr>
              <a:t>1</a:t>
            </a:r>
            <a:r>
              <a:rPr lang="zh-CN" altLang="en-US" sz="2400" dirty="0" smtClean="0">
                <a:solidFill>
                  <a:prstClr val="black"/>
                </a:solidFill>
                <a:latin typeface="楷体" panose="02010609060101010101" pitchFamily="49" charset="-122"/>
                <a:ea typeface="楷体" panose="02010609060101010101" pitchFamily="49" charset="-122"/>
              </a:rPr>
              <a:t>）启动元件：启动元件的主要作用是在故障时启动发信机。</a:t>
            </a:r>
            <a:endParaRPr lang="zh-CN" altLang="en-US" sz="2400" dirty="0" smtClean="0">
              <a:solidFill>
                <a:prstClr val="black"/>
              </a:solidFill>
              <a:latin typeface="楷体" panose="02010609060101010101" pitchFamily="49" charset="-122"/>
              <a:ea typeface="楷体" panose="02010609060101010101" pitchFamily="49" charset="-122"/>
            </a:endParaRPr>
          </a:p>
          <a:p>
            <a:pPr marL="0" lvl="0" indent="0">
              <a:spcBef>
                <a:spcPts val="0"/>
              </a:spcBef>
              <a:buNone/>
            </a:pPr>
            <a:endParaRPr lang="zh-CN" altLang="en-US" sz="2400" dirty="0" smtClean="0">
              <a:solidFill>
                <a:prstClr val="black"/>
              </a:solidFill>
              <a:latin typeface="楷体" panose="02010609060101010101" pitchFamily="49" charset="-122"/>
              <a:ea typeface="楷体" panose="02010609060101010101" pitchFamily="49" charset="-122"/>
            </a:endParaRPr>
          </a:p>
          <a:p>
            <a:pPr marL="0" lvl="0" indent="0">
              <a:spcBef>
                <a:spcPts val="0"/>
              </a:spcBef>
              <a:buNone/>
            </a:pPr>
            <a:r>
              <a:rPr lang="zh-CN" altLang="en-US" sz="2400" dirty="0" smtClean="0">
                <a:solidFill>
                  <a:prstClr val="black"/>
                </a:solidFill>
                <a:latin typeface="楷体" panose="02010609060101010101" pitchFamily="49" charset="-122"/>
                <a:ea typeface="楷体" panose="02010609060101010101" pitchFamily="49" charset="-122"/>
              </a:rPr>
              <a:t>（</a:t>
            </a:r>
            <a:r>
              <a:rPr lang="en-US" altLang="zh-CN" sz="2400" dirty="0" smtClean="0">
                <a:solidFill>
                  <a:prstClr val="black"/>
                </a:solidFill>
                <a:latin typeface="楷体" panose="02010609060101010101" pitchFamily="49" charset="-122"/>
                <a:ea typeface="楷体" panose="02010609060101010101" pitchFamily="49" charset="-122"/>
              </a:rPr>
              <a:t>2</a:t>
            </a:r>
            <a:r>
              <a:rPr lang="zh-CN" altLang="en-US" sz="2400" dirty="0" smtClean="0">
                <a:solidFill>
                  <a:prstClr val="black"/>
                </a:solidFill>
                <a:latin typeface="楷体" panose="02010609060101010101" pitchFamily="49" charset="-122"/>
                <a:ea typeface="楷体" panose="02010609060101010101" pitchFamily="49" charset="-122"/>
              </a:rPr>
              <a:t>）距离元件：距离元件的作用是判断故障方向，以控制发信机是否停止发信。</a:t>
            </a:r>
            <a:endParaRPr lang="zh-CN" altLang="en-US" sz="2400" dirty="0" smtClean="0">
              <a:solidFill>
                <a:prstClr val="black"/>
              </a:solidFill>
              <a:latin typeface="楷体" panose="02010609060101010101" pitchFamily="49" charset="-122"/>
              <a:ea typeface="楷体" panose="02010609060101010101" pitchFamily="49" charset="-122"/>
            </a:endParaRPr>
          </a:p>
          <a:p>
            <a:pPr marL="0" lvl="0" indent="0">
              <a:spcBef>
                <a:spcPts val="0"/>
              </a:spcBef>
              <a:buNone/>
            </a:pPr>
            <a:endParaRPr lang="zh-CN" altLang="en-US" sz="2400" dirty="0" smtClean="0">
              <a:solidFill>
                <a:prstClr val="black"/>
              </a:solidFill>
              <a:latin typeface="楷体" panose="02010609060101010101" pitchFamily="49" charset="-122"/>
              <a:ea typeface="楷体" panose="02010609060101010101" pitchFamily="49" charset="-122"/>
            </a:endParaRPr>
          </a:p>
          <a:p>
            <a:pPr marL="0" lvl="0" indent="0">
              <a:spcBef>
                <a:spcPts val="0"/>
              </a:spcBef>
              <a:buNone/>
            </a:pPr>
            <a:r>
              <a:rPr lang="zh-CN" altLang="en-US" sz="2400" dirty="0" smtClean="0">
                <a:solidFill>
                  <a:prstClr val="black"/>
                </a:solidFill>
                <a:latin typeface="楷体" panose="02010609060101010101" pitchFamily="49" charset="-122"/>
                <a:ea typeface="楷体" panose="02010609060101010101" pitchFamily="49" charset="-122"/>
              </a:rPr>
              <a:t>（</a:t>
            </a:r>
            <a:r>
              <a:rPr lang="en-US" altLang="zh-CN" sz="2400" dirty="0" smtClean="0">
                <a:solidFill>
                  <a:prstClr val="black"/>
                </a:solidFill>
                <a:latin typeface="楷体" panose="02010609060101010101" pitchFamily="49" charset="-122"/>
                <a:ea typeface="楷体" panose="02010609060101010101" pitchFamily="49" charset="-122"/>
              </a:rPr>
              <a:t>3</a:t>
            </a:r>
            <a:r>
              <a:rPr lang="zh-CN" altLang="en-US" sz="2400" dirty="0" smtClean="0">
                <a:solidFill>
                  <a:prstClr val="black"/>
                </a:solidFill>
                <a:latin typeface="楷体" panose="02010609060101010101" pitchFamily="49" charset="-122"/>
                <a:ea typeface="楷体" panose="02010609060101010101" pitchFamily="49" charset="-122"/>
              </a:rPr>
              <a:t>）</a:t>
            </a:r>
            <a:r>
              <a:rPr lang="zh-CN" altLang="en-US" sz="2400" dirty="0" smtClean="0">
                <a:solidFill>
                  <a:prstClr val="black"/>
                </a:solidFill>
                <a:latin typeface="楷体" panose="02010609060101010101" pitchFamily="49" charset="-122"/>
                <a:ea typeface="楷体" panose="02010609060101010101" pitchFamily="49" charset="-122"/>
                <a:sym typeface="+mn-ea"/>
              </a:rPr>
              <a:t>高频收发信机：高频收发信机同高频闭锁方向保护相同。</a:t>
            </a:r>
            <a:endParaRPr lang="zh-CN" altLang="en-US" sz="2400" dirty="0" smtClean="0">
              <a:solidFill>
                <a:prstClr val="black"/>
              </a:solidFill>
              <a:latin typeface="楷体" panose="02010609060101010101" pitchFamily="49" charset="-122"/>
              <a:ea typeface="楷体" panose="02010609060101010101" pitchFamily="49" charset="-122"/>
              <a:sym typeface="+mn-ea"/>
            </a:endParaRPr>
          </a:p>
          <a:p>
            <a:endParaRPr lang="zh-CN"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smtClean="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fontScale="92500" lnSpcReduction="20000"/>
          </a:bodyPr>
          <a:lstStyle/>
          <a:p>
            <a:pPr marL="0" indent="0">
              <a:buNone/>
            </a:pPr>
            <a:endParaRPr lang="en-US" altLang="zh-CN" sz="2400" dirty="0" smtClean="0">
              <a:solidFill>
                <a:srgbClr val="3366FF"/>
              </a:solidFill>
              <a:latin typeface="隶书" panose="02010509060101010101" pitchFamily="49" charset="-122"/>
              <a:ea typeface="楷体" panose="02010609060101010101" pitchFamily="49" charset="-122"/>
            </a:endParaRPr>
          </a:p>
          <a:p>
            <a:pPr algn="just">
              <a:lnSpc>
                <a:spcPct val="135000"/>
              </a:lnSpc>
              <a:buNone/>
            </a:pP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 （</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）内部故障时</a:t>
            </a:r>
            <a:endPar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endParaRPr>
          </a:p>
          <a:p>
            <a:pPr algn="just">
              <a:lnSpc>
                <a:spcPct val="135000"/>
              </a:lnSpc>
              <a:buNone/>
            </a:pP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  </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当被保护线路内部发生短路故障时，两端负序电流元件</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KAN</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启动。一路经时间元件</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2KT</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及禁止门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6</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启动发信机向对端保护发出高频闭锁信号，另一路经禁止门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5</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4</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，或门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2</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为门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动作准备条件。与此同时，阻抗继电器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KR</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a:t>
            </a:r>
            <a:r>
              <a:rPr lang="en-US" altLang="zh-CN" sz="2400" dirty="0" err="1" smtClean="0">
                <a:latin typeface="楷体" panose="02010609060101010101" pitchFamily="49" charset="-122"/>
                <a:ea typeface="楷体" panose="02010609060101010101" pitchFamily="49" charset="-122"/>
                <a:cs typeface="宋体" panose="02010600030101010101" pitchFamily="2" charset="-122"/>
                <a:sym typeface="+mn-ea"/>
              </a:rPr>
              <a:t>Z</a:t>
            </a:r>
            <a:r>
              <a:rPr lang="en-US" altLang="zh-CN" sz="2400" baseline="30000" dirty="0" err="1" smtClean="0">
                <a:latin typeface="楷体" panose="02010609060101010101" pitchFamily="49" charset="-122"/>
                <a:ea typeface="楷体" panose="02010609060101010101" pitchFamily="49" charset="-122"/>
                <a:cs typeface="宋体" panose="02010600030101010101" pitchFamily="2" charset="-122"/>
                <a:sym typeface="+mn-ea"/>
              </a:rPr>
              <a:t>Ⅱ</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）动作后，与门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开放，一方面准备发保护跳闸信号，另一方面闭锁禁止门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6</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，使本端发信机停止发信。同样，对阻抗测量元件</a:t>
            </a:r>
            <a:r>
              <a:rPr lang="en-US" altLang="zh-CN" sz="2400" dirty="0" err="1" smtClean="0">
                <a:latin typeface="楷体" panose="02010609060101010101" pitchFamily="49" charset="-122"/>
                <a:ea typeface="楷体" panose="02010609060101010101" pitchFamily="49" charset="-122"/>
                <a:cs typeface="宋体" panose="02010600030101010101" pitchFamily="2" charset="-122"/>
                <a:sym typeface="+mn-ea"/>
              </a:rPr>
              <a:t>Z</a:t>
            </a:r>
            <a:r>
              <a:rPr lang="en-US" altLang="zh-CN" sz="2400" baseline="30000" dirty="0" err="1" smtClean="0">
                <a:latin typeface="楷体" panose="02010609060101010101" pitchFamily="49" charset="-122"/>
                <a:ea typeface="楷体" panose="02010609060101010101" pitchFamily="49" charset="-122"/>
                <a:cs typeface="宋体" panose="02010600030101010101" pitchFamily="2" charset="-122"/>
                <a:sym typeface="+mn-ea"/>
              </a:rPr>
              <a:t>Ⅱ</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也动作，使对端也停止发信。于是收信机收不到闭锁信号，禁止门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8</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开放，经或门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3</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保护瞬时动作于跳闸。时间元件</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2KT</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延时</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t</a:t>
            </a:r>
            <a:r>
              <a:rPr lang="en-US" altLang="zh-CN" sz="2400" baseline="-25000" dirty="0" smtClean="0">
                <a:latin typeface="楷体" panose="02010609060101010101" pitchFamily="49" charset="-122"/>
                <a:ea typeface="楷体" panose="02010609060101010101" pitchFamily="49" charset="-122"/>
                <a:cs typeface="宋体" panose="02010600030101010101" pitchFamily="2" charset="-122"/>
                <a:sym typeface="+mn-ea"/>
              </a:rPr>
              <a:t>2</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=7s</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时间。</a:t>
            </a:r>
            <a:endPar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endParaRPr>
          </a:p>
          <a:p>
            <a:endParaRPr lang="zh-CN"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smtClean="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marL="0" indent="0">
              <a:buNone/>
            </a:pPr>
            <a:endParaRPr lang="en-US" altLang="zh-CN" sz="2400" dirty="0" smtClean="0">
              <a:solidFill>
                <a:srgbClr val="3366FF"/>
              </a:solidFill>
              <a:latin typeface="隶书" panose="02010509060101010101" pitchFamily="49" charset="-122"/>
              <a:ea typeface="楷体" panose="02010609060101010101" pitchFamily="49" charset="-122"/>
            </a:endParaRPr>
          </a:p>
          <a:p>
            <a:pPr algn="just">
              <a:lnSpc>
                <a:spcPct val="135000"/>
              </a:lnSpc>
              <a:buNone/>
            </a:pP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 （</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2</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）外部故障时</a:t>
            </a:r>
            <a:endPar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endParaRPr>
          </a:p>
          <a:p>
            <a:pPr algn="just">
              <a:lnSpc>
                <a:spcPct val="135000"/>
              </a:lnSpc>
              <a:buNone/>
            </a:pP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  当</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故障点发生在本端阻抗继电器</a:t>
            </a:r>
            <a:r>
              <a:rPr lang="en-US" altLang="zh-CN" sz="2400" dirty="0" err="1" smtClean="0">
                <a:latin typeface="楷体" panose="02010609060101010101" pitchFamily="49" charset="-122"/>
                <a:ea typeface="楷体" panose="02010609060101010101" pitchFamily="49" charset="-122"/>
                <a:cs typeface="宋体" panose="02010600030101010101" pitchFamily="2" charset="-122"/>
                <a:sym typeface="+mn-ea"/>
              </a:rPr>
              <a:t>Z</a:t>
            </a:r>
            <a:r>
              <a:rPr lang="en-US" altLang="zh-CN" sz="2400" baseline="30000" dirty="0" err="1" smtClean="0">
                <a:latin typeface="楷体" panose="02010609060101010101" pitchFamily="49" charset="-122"/>
                <a:ea typeface="楷体" panose="02010609060101010101" pitchFamily="49" charset="-122"/>
                <a:cs typeface="宋体" panose="02010600030101010101" pitchFamily="2" charset="-122"/>
                <a:sym typeface="+mn-ea"/>
              </a:rPr>
              <a:t>Ⅱ</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保护范围以外时，两端的负序电流元件</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KAN(I</a:t>
            </a:r>
            <a:r>
              <a:rPr lang="en-US" altLang="zh-CN" sz="2400" baseline="-25000" dirty="0" smtClean="0">
                <a:latin typeface="楷体" panose="02010609060101010101" pitchFamily="49" charset="-122"/>
                <a:ea typeface="楷体" panose="02010609060101010101" pitchFamily="49" charset="-122"/>
                <a:cs typeface="宋体" panose="02010600030101010101" pitchFamily="2" charset="-122"/>
                <a:sym typeface="+mn-ea"/>
              </a:rPr>
              <a:t>2</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均动作，分别启动发信机，发出高频闭锁信号。两端阻抗继电器</a:t>
            </a:r>
            <a:r>
              <a:rPr lang="en-US" altLang="zh-CN" sz="2400" dirty="0" err="1" smtClean="0">
                <a:latin typeface="楷体" panose="02010609060101010101" pitchFamily="49" charset="-122"/>
                <a:ea typeface="楷体" panose="02010609060101010101" pitchFamily="49" charset="-122"/>
                <a:cs typeface="宋体" panose="02010600030101010101" pitchFamily="2" charset="-122"/>
                <a:sym typeface="+mn-ea"/>
              </a:rPr>
              <a:t>Z</a:t>
            </a:r>
            <a:r>
              <a:rPr lang="en-US" altLang="zh-CN" sz="2400" baseline="30000" dirty="0" err="1" smtClean="0">
                <a:latin typeface="楷体" panose="02010609060101010101" pitchFamily="49" charset="-122"/>
                <a:ea typeface="楷体" panose="02010609060101010101" pitchFamily="49" charset="-122"/>
                <a:cs typeface="宋体" panose="02010600030101010101" pitchFamily="2" charset="-122"/>
                <a:sym typeface="+mn-ea"/>
              </a:rPr>
              <a:t>Ⅱ</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均不动作，与门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1</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、禁止门</a:t>
            </a:r>
            <a:r>
              <a:rPr lang="en-US" altLang="zh-CN" sz="2400" dirty="0" smtClean="0">
                <a:latin typeface="楷体" panose="02010609060101010101" pitchFamily="49" charset="-122"/>
                <a:ea typeface="楷体" panose="02010609060101010101" pitchFamily="49" charset="-122"/>
                <a:cs typeface="宋体" panose="02010600030101010101" pitchFamily="2" charset="-122"/>
                <a:sym typeface="+mn-ea"/>
              </a:rPr>
              <a:t>8</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均不开放，保护装置不会误动作。</a:t>
            </a:r>
            <a:endPar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endParaRPr>
          </a:p>
          <a:p>
            <a:endParaRPr lang="zh-CN" alt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smtClean="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marL="0" indent="0">
              <a:buNone/>
            </a:pPr>
            <a:endParaRPr lang="en-US" altLang="zh-CN" sz="2400" dirty="0" smtClean="0">
              <a:solidFill>
                <a:srgbClr val="3366FF"/>
              </a:solidFill>
              <a:latin typeface="隶书" panose="02010509060101010101" pitchFamily="49" charset="-122"/>
              <a:ea typeface="楷体" panose="02010609060101010101" pitchFamily="49" charset="-122"/>
            </a:endParaRPr>
          </a:p>
          <a:p>
            <a:pPr algn="just">
              <a:lnSpc>
                <a:spcPct val="135000"/>
              </a:lnSpc>
              <a:buNone/>
            </a:pP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  </a:t>
            </a:r>
            <a:r>
              <a:rPr lang="zh-CN" altLang="en-US" sz="2400" dirty="0" smtClean="0">
                <a:solidFill>
                  <a:schemeClr val="tx2"/>
                </a:solidFill>
                <a:latin typeface="楷体" panose="02010609060101010101" pitchFamily="49" charset="-122"/>
                <a:ea typeface="楷体" panose="02010609060101010101" pitchFamily="49" charset="-122"/>
                <a:cs typeface="宋体" panose="02010600030101010101" pitchFamily="2" charset="-122"/>
                <a:sym typeface="+mn-ea"/>
              </a:rPr>
              <a:t>零序电流方向保护</a:t>
            </a:r>
            <a:r>
              <a:rPr lang="zh-CN" altLang="en-US" sz="2400" dirty="0" smtClean="0">
                <a:latin typeface="楷体" panose="02010609060101010101" pitchFamily="49" charset="-122"/>
                <a:ea typeface="楷体" panose="02010609060101010101" pitchFamily="49" charset="-122"/>
                <a:cs typeface="宋体" panose="02010600030101010101" pitchFamily="2" charset="-122"/>
                <a:sym typeface="+mn-ea"/>
              </a:rPr>
              <a:t>对接地故障反应灵敏、延时短，零序功率方向元件无死区，电压互感器二次回路断线不会误动作，接线简单、可靠，系统振荡时也不会误动作，所以不需要采取防止振荡闭锁措施，实现用高频闭锁方案时距离保护更方便。</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3" y="181181"/>
            <a:ext cx="1941297"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lstStyle/>
          <a:p>
            <a:pPr marL="0" indent="0">
              <a:buNone/>
            </a:pPr>
            <a:endParaRPr lang="en-US" altLang="zh-CN" sz="2400" dirty="0">
              <a:latin typeface="楷体" panose="02010609060101010101" pitchFamily="49" charset="-122"/>
              <a:ea typeface="楷体" panose="02010609060101010101" pitchFamily="49" charset="-122"/>
            </a:endParaRPr>
          </a:p>
          <a:p>
            <a:pPr marL="0" indent="0">
              <a:buNone/>
            </a:pPr>
            <a:r>
              <a:rPr lang="zh-CN" altLang="en-US" sz="2400" dirty="0">
                <a:latin typeface="楷体" panose="02010609060101010101" pitchFamily="49" charset="-122"/>
                <a:ea typeface="楷体" panose="02010609060101010101" pitchFamily="49" charset="-122"/>
              </a:rPr>
              <a:t>如果为了保证选择性，</a:t>
            </a:r>
            <a:r>
              <a:rPr lang="en-US" altLang="zh-CN" sz="2400" dirty="0">
                <a:latin typeface="楷体" panose="02010609060101010101" pitchFamily="49" charset="-122"/>
                <a:ea typeface="楷体" panose="02010609060101010101" pitchFamily="49" charset="-122"/>
              </a:rPr>
              <a:t>k2</a:t>
            </a:r>
            <a:r>
              <a:rPr lang="zh-CN" altLang="en-US" sz="2400" dirty="0">
                <a:latin typeface="楷体" panose="02010609060101010101" pitchFamily="49" charset="-122"/>
                <a:ea typeface="楷体" panose="02010609060101010101" pitchFamily="49" charset="-122"/>
              </a:rPr>
              <a:t>故障时保护不能无时限切除，则本线路末端</a:t>
            </a:r>
            <a:r>
              <a:rPr lang="en-US" altLang="zh-CN" sz="2400" dirty="0">
                <a:latin typeface="楷体" panose="02010609060101010101" pitchFamily="49" charset="-122"/>
                <a:ea typeface="楷体" panose="02010609060101010101" pitchFamily="49" charset="-122"/>
              </a:rPr>
              <a:t>k1</a:t>
            </a:r>
            <a:r>
              <a:rPr lang="zh-CN" altLang="en-US" sz="2400" dirty="0">
                <a:latin typeface="楷体" panose="02010609060101010101" pitchFamily="49" charset="-122"/>
                <a:ea typeface="楷体" panose="02010609060101010101" pitchFamily="49" charset="-122"/>
              </a:rPr>
              <a:t>故障时也就无法无时限切除。可见单侧测量保护无法实现全线速动的根本原因是考虑到互感器、保护均存在误差，不能有效地区分本线路末端故障与下线路始端故障。</a:t>
            </a:r>
            <a:endParaRPr lang="zh-CN" altLang="en-US" sz="2400" dirty="0">
              <a:latin typeface="楷体" panose="02010609060101010101" pitchFamily="49" charset="-122"/>
              <a:ea typeface="楷体" panose="02010609060101010101" pitchFamily="49" charset="-122"/>
            </a:endParaRPr>
          </a:p>
          <a:p>
            <a:pPr marL="0" indent="0">
              <a:buNone/>
            </a:pPr>
            <a:r>
              <a:rPr lang="zh-CN" altLang="en-US" sz="2400" dirty="0">
                <a:latin typeface="楷体" panose="02010609060101010101" pitchFamily="49" charset="-122"/>
                <a:ea typeface="楷体" panose="02010609060101010101" pitchFamily="49" charset="-122"/>
              </a:rPr>
              <a:t>输电线路是有阻抗的，大约</a:t>
            </a:r>
            <a:r>
              <a:rPr lang="en-US" altLang="zh-CN" sz="2400" dirty="0">
                <a:latin typeface="楷体" panose="02010609060101010101" pitchFamily="49" charset="-122"/>
                <a:ea typeface="楷体" panose="02010609060101010101" pitchFamily="49" charset="-122"/>
              </a:rPr>
              <a:t>0.4Ω/km</a:t>
            </a:r>
            <a:r>
              <a:rPr lang="zh-CN" altLang="en-US" sz="2400" dirty="0">
                <a:latin typeface="楷体" panose="02010609060101010101" pitchFamily="49" charset="-122"/>
                <a:ea typeface="楷体" panose="02010609060101010101" pitchFamily="49" charset="-122"/>
              </a:rPr>
              <a:t>，这需要牺牲速动性来保证选择性，所以要配很多段，有的段速动，有的段人为延时，这种保护不能实现全线速动。</a:t>
            </a:r>
            <a:endParaRPr lang="zh-CN" altLang="en-US" sz="2400" dirty="0">
              <a:latin typeface="楷体" panose="02010609060101010101" pitchFamily="49" charset="-122"/>
              <a:ea typeface="楷体" panose="02010609060101010101" pitchFamily="49" charset="-122"/>
            </a:endParaRPr>
          </a:p>
          <a:p>
            <a:pPr>
              <a:buNone/>
            </a:pPr>
            <a:endParaRPr lang="zh-CN" alt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Desktop\电气ppt背景.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5168348"/>
          </a:xfrm>
          <a:prstGeom prst="rect">
            <a:avLst/>
          </a:prstGeom>
          <a:noFill/>
          <a:extLst>
            <a:ext uri="{909E8E84-426E-40DD-AFC4-6F175D3DCCD1}">
              <a14:hiddenFill xmlns:a14="http://schemas.microsoft.com/office/drawing/2010/main">
                <a:solidFill>
                  <a:srgbClr val="FFFFFF"/>
                </a:solidFill>
              </a14:hiddenFill>
            </a:ext>
          </a:extLst>
        </p:spPr>
      </p:pic>
      <p:sp>
        <p:nvSpPr>
          <p:cNvPr id="18" name="标题 1"/>
          <p:cNvSpPr>
            <a:spLocks noGrp="1"/>
          </p:cNvSpPr>
          <p:nvPr>
            <p:ph type="title"/>
          </p:nvPr>
        </p:nvSpPr>
        <p:spPr>
          <a:xfrm>
            <a:off x="1619672" y="1851670"/>
            <a:ext cx="6048672" cy="857250"/>
          </a:xfrm>
        </p:spPr>
        <p:txBody>
          <a:bodyPr/>
          <a:lstStyle/>
          <a:p>
            <a:r>
              <a:rPr lang="zh-CN" altLang="en-US" dirty="0">
                <a:solidFill>
                  <a:schemeClr val="tx1">
                    <a:lumMod val="65000"/>
                    <a:lumOff val="35000"/>
                  </a:schemeClr>
                </a:solidFill>
                <a:latin typeface="思源黑体 CN Bold" pitchFamily="34" charset="-122"/>
                <a:ea typeface="思源黑体 CN Bold" pitchFamily="34" charset="-122"/>
              </a:rPr>
              <a:t>谢谢欣赏！</a:t>
            </a:r>
            <a:endParaRPr lang="zh-CN" altLang="en-US" dirty="0">
              <a:solidFill>
                <a:schemeClr val="tx1">
                  <a:lumMod val="65000"/>
                  <a:lumOff val="35000"/>
                </a:schemeClr>
              </a:solidFill>
              <a:latin typeface="思源黑体 CN Bold" pitchFamily="34" charset="-122"/>
              <a:ea typeface="思源黑体 CN Bold"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3" y="181181"/>
            <a:ext cx="1941297"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lnSpcReduction="10000"/>
          </a:bodyPr>
          <a:lstStyle/>
          <a:p>
            <a:pPr marL="0" indent="0" fontAlgn="auto">
              <a:lnSpc>
                <a:spcPct val="150000"/>
              </a:lnSpc>
              <a:spcBef>
                <a:spcPts val="0"/>
              </a:spcBef>
              <a:buNone/>
            </a:pPr>
            <a:r>
              <a:rPr lang="zh-CN" altLang="en-US" sz="2400" dirty="0">
                <a:latin typeface="楷体" panose="02010609060101010101" pitchFamily="49" charset="-122"/>
                <a:ea typeface="楷体" panose="02010609060101010101" pitchFamily="49" charset="-122"/>
                <a:sym typeface="+mn-ea"/>
              </a:rPr>
              <a:t>  为了实现全线速动保护，保护判据由线路两侧的电气量或保护动作行为构成，进行双侧测量。双侧测量时需要相应的保护通道进行信息交换。</a:t>
            </a:r>
            <a:endParaRPr lang="zh-CN" altLang="en-US" sz="2400" dirty="0">
              <a:latin typeface="楷体" panose="02010609060101010101" pitchFamily="49" charset="-122"/>
              <a:ea typeface="楷体" panose="02010609060101010101" pitchFamily="49" charset="-122"/>
            </a:endParaRPr>
          </a:p>
          <a:p>
            <a:pPr fontAlgn="auto">
              <a:lnSpc>
                <a:spcPct val="150000"/>
              </a:lnSpc>
              <a:spcBef>
                <a:spcPts val="0"/>
              </a:spcBef>
              <a:buNone/>
            </a:pPr>
            <a:r>
              <a:rPr lang="zh-CN" altLang="en-US" sz="2400" dirty="0">
                <a:latin typeface="楷体" panose="02010609060101010101" pitchFamily="49" charset="-122"/>
                <a:ea typeface="楷体" panose="02010609060101010101" pitchFamily="49" charset="-122"/>
                <a:sym typeface="+mn-ea"/>
              </a:rPr>
              <a:t>  如上图，如果内部故障，两端断路器测得的Ik方向均为正；外部故障（对保护1，当K2点故障）测得的Ik方向一正一负。结论：Ik方向一正一负不该动，属于外部短路。220KV以上线路必须要求全线速动。</a:t>
            </a:r>
            <a:endParaRPr lang="zh-CN" altLang="en-US" sz="2400" dirty="0">
              <a:latin typeface="楷体" panose="02010609060101010101" pitchFamily="49" charset="-122"/>
              <a:ea typeface="楷体" panose="02010609060101010101" pitchFamily="49" charset="-122"/>
            </a:endParaRPr>
          </a:p>
          <a:p>
            <a:pPr>
              <a:buNone/>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10" name="内容占位符 2"/>
          <p:cNvSpPr>
            <a:spLocks noGrp="1"/>
          </p:cNvSpPr>
          <p:nvPr>
            <p:ph idx="1"/>
          </p:nvPr>
        </p:nvSpPr>
        <p:spPr>
          <a:xfrm>
            <a:off x="323528" y="627534"/>
            <a:ext cx="8496944" cy="4176464"/>
          </a:xfrm>
        </p:spPr>
        <p:txBody>
          <a:bodyPr>
            <a:normAutofit/>
          </a:bodyPr>
          <a:lstStyle/>
          <a:p>
            <a:pPr>
              <a:lnSpc>
                <a:spcPct val="150000"/>
              </a:lnSpc>
              <a:buNone/>
            </a:pPr>
            <a:r>
              <a:rPr lang="zh-CN" altLang="en-US" sz="2400" dirty="0">
                <a:solidFill>
                  <a:srgbClr val="FF0000"/>
                </a:solidFill>
                <a:latin typeface="楷体" panose="02010609060101010101" pitchFamily="49" charset="-122"/>
                <a:ea typeface="楷体" panose="02010609060101010101" pitchFamily="49" charset="-122"/>
                <a:sym typeface="+mn-ea"/>
              </a:rPr>
              <a:t>按照保护基本原理，纵联保护分类</a:t>
            </a:r>
            <a:endParaRPr lang="zh-CN" altLang="en-US" sz="2400" dirty="0">
              <a:solidFill>
                <a:srgbClr val="FF0000"/>
              </a:solidFill>
              <a:latin typeface="楷体" panose="02010609060101010101" pitchFamily="49" charset="-122"/>
              <a:ea typeface="楷体" panose="02010609060101010101" pitchFamily="49" charset="-122"/>
              <a:sym typeface="+mn-ea"/>
            </a:endParaRPr>
          </a:p>
          <a:p>
            <a:pPr fontAlgn="auto">
              <a:lnSpc>
                <a:spcPct val="150000"/>
              </a:lnSpc>
              <a:buNone/>
            </a:pPr>
            <a:r>
              <a:rPr lang="zh-CN" altLang="en-US" sz="2400" dirty="0">
                <a:latin typeface="楷体" panose="02010609060101010101" pitchFamily="49" charset="-122"/>
                <a:ea typeface="楷体" panose="02010609060101010101" pitchFamily="49" charset="-122"/>
              </a:rPr>
              <a:t>  纵联电流差动保护：（只测电流，不测电压；比较全信息即电气量本身，对通道要求高）</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方向纵联保护：（既测电流，又测电压；比较状态信息即逻辑信号，对通道要求低）</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r>
              <a:rPr lang="zh-CN" altLang="en-US" sz="2400" dirty="0">
                <a:latin typeface="楷体" panose="02010609060101010101" pitchFamily="49" charset="-122"/>
                <a:ea typeface="楷体" panose="02010609060101010101" pitchFamily="49" charset="-122"/>
              </a:rPr>
              <a:t>  纵联电流相差保护：（只测电流，不测电压；比较状态信息即逻辑信号，对通道要求低）</a:t>
            </a:r>
            <a:endParaRPr lang="zh-CN" altLang="en-US" sz="2400" dirty="0">
              <a:latin typeface="楷体" panose="02010609060101010101" pitchFamily="49" charset="-122"/>
              <a:ea typeface="楷体" panose="02010609060101010101" pitchFamily="49" charset="-122"/>
            </a:endParaRPr>
          </a:p>
          <a:p>
            <a:pPr fontAlgn="auto">
              <a:lnSpc>
                <a:spcPct val="150000"/>
              </a:lnSpc>
              <a:buNone/>
            </a:pPr>
            <a:endParaRPr lang="zh-CN" altLang="en-US" sz="2400" dirty="0">
              <a:latin typeface="楷体" panose="02010609060101010101" pitchFamily="49" charset="-122"/>
              <a:ea typeface="楷体" panose="02010609060101010101" pitchFamily="49" charset="-122"/>
            </a:endParaRPr>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58" name="矩形 57"/>
          <p:cNvSpPr/>
          <p:nvPr/>
        </p:nvSpPr>
        <p:spPr>
          <a:xfrm>
            <a:off x="571472" y="798504"/>
            <a:ext cx="8215370" cy="3416320"/>
          </a:xfrm>
          <a:prstGeom prst="rect">
            <a:avLst/>
          </a:prstGeom>
        </p:spPr>
        <p:txBody>
          <a:bodyPr wrap="square">
            <a:spAutoFit/>
          </a:bodyPr>
          <a:lstStyle/>
          <a:p>
            <a:pPr fontAlgn="auto">
              <a:lnSpc>
                <a:spcPct val="150000"/>
              </a:lnSpc>
            </a:pPr>
            <a:r>
              <a:rPr lang="zh-CN" altLang="en-US" sz="2400" dirty="0">
                <a:latin typeface="楷体" panose="02010609060101010101" pitchFamily="49" charset="-122"/>
                <a:ea typeface="楷体" panose="02010609060101010101" pitchFamily="49" charset="-122"/>
              </a:rPr>
              <a:t>实际上：两侧互感器的性能</a:t>
            </a:r>
            <a:endParaRPr lang="zh-CN" altLang="en-US" sz="2400" dirty="0">
              <a:latin typeface="楷体" panose="02010609060101010101" pitchFamily="49" charset="-122"/>
              <a:ea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rPr>
              <a:t>不可能完全相同，电流差不等于零，</a:t>
            </a:r>
            <a:endParaRPr lang="zh-CN" altLang="en-US" sz="2400" dirty="0">
              <a:latin typeface="楷体" panose="02010609060101010101" pitchFamily="49" charset="-122"/>
              <a:ea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rPr>
              <a:t>会有一个不平衡电流</a:t>
            </a:r>
            <a:endParaRPr lang="zh-CN" altLang="en-US" sz="2400" dirty="0">
              <a:latin typeface="楷体" panose="02010609060101010101" pitchFamily="49" charset="-122"/>
              <a:ea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rPr>
              <a:t>◎内部故障时                          ，有很大的电流流入差动继电器，保护动作，断开线路两侧断路器，切除短路故障。</a:t>
            </a:r>
            <a:endParaRPr lang="zh-CN" altLang="en-US" sz="2400" dirty="0">
              <a:latin typeface="楷体" panose="02010609060101010101" pitchFamily="49" charset="-122"/>
              <a:ea typeface="楷体" panose="02010609060101010101" pitchFamily="49" charset="-122"/>
            </a:endParaRPr>
          </a:p>
        </p:txBody>
      </p:sp>
      <p:pic>
        <p:nvPicPr>
          <p:cNvPr id="8" name="图片 11"/>
          <p:cNvPicPr>
            <a:picLocks noChangeAspect="1" noChangeArrowheads="1"/>
          </p:cNvPicPr>
          <p:nvPr/>
        </p:nvPicPr>
        <p:blipFill>
          <a:blip r:embed="rId2" cstate="print"/>
          <a:srcRect/>
          <a:stretch>
            <a:fillRect/>
          </a:stretch>
        </p:blipFill>
        <p:spPr>
          <a:xfrm>
            <a:off x="3571868" y="1785932"/>
            <a:ext cx="697230" cy="523240"/>
          </a:xfrm>
          <a:prstGeom prst="rect">
            <a:avLst/>
          </a:prstGeom>
          <a:noFill/>
        </p:spPr>
      </p:pic>
      <p:pic>
        <p:nvPicPr>
          <p:cNvPr id="9" name="图片 12"/>
          <p:cNvPicPr>
            <a:picLocks noChangeAspect="1" noChangeArrowheads="1"/>
          </p:cNvPicPr>
          <p:nvPr/>
        </p:nvPicPr>
        <p:blipFill>
          <a:blip r:embed="rId3" cstate="print"/>
          <a:srcRect/>
          <a:stretch>
            <a:fillRect/>
          </a:stretch>
        </p:blipFill>
        <p:spPr>
          <a:xfrm>
            <a:off x="2643174" y="2572701"/>
            <a:ext cx="3848100" cy="47561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75" y="5016826"/>
            <a:ext cx="3059832" cy="144016"/>
          </a:xfrm>
          <a:prstGeom prst="rect">
            <a:avLst/>
          </a:prstGeom>
          <a:solidFill>
            <a:srgbClr val="054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5" name="矩形 4"/>
          <p:cNvSpPr/>
          <p:nvPr/>
        </p:nvSpPr>
        <p:spPr>
          <a:xfrm>
            <a:off x="3024336" y="5016826"/>
            <a:ext cx="3059832" cy="144016"/>
          </a:xfrm>
          <a:prstGeom prst="rect">
            <a:avLst/>
          </a:prstGeom>
          <a:solidFill>
            <a:srgbClr val="249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sp>
        <p:nvSpPr>
          <p:cNvPr id="6" name="矩形 5"/>
          <p:cNvSpPr/>
          <p:nvPr/>
        </p:nvSpPr>
        <p:spPr>
          <a:xfrm>
            <a:off x="6084168" y="5016826"/>
            <a:ext cx="30598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249045"/>
              </a:solidFill>
            </a:endParaRPr>
          </a:p>
        </p:txBody>
      </p:sp>
      <p:pic>
        <p:nvPicPr>
          <p:cNvPr id="4098" name="Picture 2" descr="C:\Users\Administrator\Desktop\图片2.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1520" y="119279"/>
            <a:ext cx="462032" cy="4315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641544" y="181181"/>
            <a:ext cx="1698208" cy="307777"/>
          </a:xfrm>
          <a:prstGeom prst="rect">
            <a:avLst/>
          </a:prstGeom>
          <a:noFill/>
        </p:spPr>
        <p:txBody>
          <a:bodyPr wrap="square" rtlCol="0">
            <a:spAutoFit/>
          </a:bodyPr>
          <a:lstStyle/>
          <a:p>
            <a:r>
              <a:rPr lang="zh-CN" altLang="en-US" sz="1400" b="1" dirty="0">
                <a:solidFill>
                  <a:schemeClr val="bg1">
                    <a:lumMod val="65000"/>
                  </a:schemeClr>
                </a:solidFill>
                <a:latin typeface="楷体" panose="02010609060101010101" pitchFamily="49" charset="-122"/>
                <a:ea typeface="楷体" panose="02010609060101010101" pitchFamily="49" charset="-122"/>
              </a:rPr>
              <a:t>电力系统继电保护</a:t>
            </a:r>
            <a:endParaRPr lang="zh-CN" altLang="en-US" sz="1400" b="1" dirty="0">
              <a:solidFill>
                <a:schemeClr val="bg1">
                  <a:lumMod val="65000"/>
                </a:schemeClr>
              </a:solidFill>
              <a:latin typeface="楷体" panose="02010609060101010101" pitchFamily="49" charset="-122"/>
              <a:ea typeface="楷体" panose="02010609060101010101" pitchFamily="49" charset="-122"/>
            </a:endParaRPr>
          </a:p>
        </p:txBody>
      </p:sp>
      <p:sp>
        <p:nvSpPr>
          <p:cNvPr id="58" name="矩形 57"/>
          <p:cNvSpPr/>
          <p:nvPr/>
        </p:nvSpPr>
        <p:spPr>
          <a:xfrm>
            <a:off x="571472" y="642924"/>
            <a:ext cx="8215370" cy="2862322"/>
          </a:xfrm>
          <a:prstGeom prst="rect">
            <a:avLst/>
          </a:prstGeom>
        </p:spPr>
        <p:txBody>
          <a:bodyPr wrap="square">
            <a:spAutoFit/>
          </a:bodyPr>
          <a:lstStyle/>
          <a:p>
            <a:pPr fontAlgn="auto">
              <a:lnSpc>
                <a:spcPct val="150000"/>
              </a:lnSpc>
            </a:pPr>
            <a:r>
              <a:rPr lang="zh-CN" altLang="en-US" sz="2400" dirty="0">
                <a:latin typeface="楷体" panose="02010609060101010101" pitchFamily="49" charset="-122"/>
                <a:ea typeface="楷体" panose="02010609060101010101" pitchFamily="49" charset="-122"/>
              </a:rPr>
              <a:t>◎不平衡电流</a:t>
            </a:r>
            <a:endParaRPr lang="zh-CN" altLang="en-US" sz="2400" dirty="0">
              <a:latin typeface="楷体" panose="02010609060101010101" pitchFamily="49" charset="-122"/>
              <a:ea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rPr>
              <a:t>由于电流互感器总是具有励磁电流，且励磁特性不完全相同。同一生产厂家相同型号，相同变比的电流互感器也是如此。</a:t>
            </a:r>
            <a:endParaRPr lang="en-US" altLang="zh-CN" sz="2400" dirty="0">
              <a:latin typeface="楷体" panose="02010609060101010101" pitchFamily="49" charset="-122"/>
              <a:ea typeface="楷体" panose="02010609060101010101" pitchFamily="49" charset="-122"/>
            </a:endParaRPr>
          </a:p>
          <a:p>
            <a:pPr fontAlgn="auto">
              <a:lnSpc>
                <a:spcPct val="150000"/>
              </a:lnSpc>
            </a:pPr>
            <a:endParaRPr lang="zh-CN" altLang="en-US" sz="2400" dirty="0">
              <a:latin typeface="楷体" panose="02010609060101010101" pitchFamily="49" charset="-122"/>
              <a:ea typeface="楷体" panose="02010609060101010101" pitchFamily="49" charset="-122"/>
            </a:endParaRPr>
          </a:p>
          <a:p>
            <a:pPr fontAlgn="auto">
              <a:lnSpc>
                <a:spcPct val="150000"/>
              </a:lnSpc>
            </a:pPr>
            <a:r>
              <a:rPr lang="zh-CN" altLang="en-US" sz="2400" dirty="0">
                <a:latin typeface="楷体" panose="02010609060101010101" pitchFamily="49" charset="-122"/>
                <a:ea typeface="楷体" panose="02010609060101010101" pitchFamily="49" charset="-122"/>
              </a:rPr>
              <a:t>    较大，门槛值高（而且不变），灵敏度下降。</a:t>
            </a:r>
            <a:endParaRPr lang="zh-CN" altLang="en-US" sz="2400" dirty="0">
              <a:latin typeface="楷体" panose="02010609060101010101" pitchFamily="49" charset="-122"/>
              <a:ea typeface="楷体" panose="02010609060101010101" pitchFamily="49" charset="-122"/>
            </a:endParaRPr>
          </a:p>
        </p:txBody>
      </p:sp>
      <p:pic>
        <p:nvPicPr>
          <p:cNvPr id="59" name="图片 58"/>
          <p:cNvPicPr>
            <a:picLocks noChangeAspect="1"/>
          </p:cNvPicPr>
          <p:nvPr/>
        </p:nvPicPr>
        <p:blipFill>
          <a:blip r:embed="rId2"/>
          <a:srcRect l="39519" t="13030" r="41394" b="-6750"/>
          <a:stretch>
            <a:fillRect/>
          </a:stretch>
        </p:blipFill>
        <p:spPr>
          <a:xfrm>
            <a:off x="2428860" y="714362"/>
            <a:ext cx="1569085" cy="589915"/>
          </a:xfrm>
          <a:prstGeom prst="rect">
            <a:avLst/>
          </a:prstGeom>
        </p:spPr>
      </p:pic>
      <p:pic>
        <p:nvPicPr>
          <p:cNvPr id="60" name="图片 59"/>
          <p:cNvPicPr>
            <a:picLocks noChangeAspect="1"/>
          </p:cNvPicPr>
          <p:nvPr/>
        </p:nvPicPr>
        <p:blipFill>
          <a:blip r:embed="rId3"/>
          <a:srcRect r="72539" b="-3746"/>
          <a:stretch>
            <a:fillRect/>
          </a:stretch>
        </p:blipFill>
        <p:spPr>
          <a:xfrm>
            <a:off x="642910" y="2428874"/>
            <a:ext cx="2165985" cy="457200"/>
          </a:xfrm>
          <a:prstGeom prst="rect">
            <a:avLst/>
          </a:prstGeom>
        </p:spPr>
      </p:pic>
      <p:pic>
        <p:nvPicPr>
          <p:cNvPr id="61" name="图片 60"/>
          <p:cNvPicPr>
            <a:picLocks noChangeAspect="1"/>
          </p:cNvPicPr>
          <p:nvPr/>
        </p:nvPicPr>
        <p:blipFill>
          <a:blip r:embed="rId4"/>
          <a:srcRect l="45219" r="45982" b="765"/>
          <a:stretch>
            <a:fillRect/>
          </a:stretch>
        </p:blipFill>
        <p:spPr>
          <a:xfrm>
            <a:off x="642910" y="2786064"/>
            <a:ext cx="695325" cy="635000"/>
          </a:xfrm>
          <a:prstGeom prst="rect">
            <a:avLst/>
          </a:prstGeom>
        </p:spPr>
      </p:pic>
    </p:spTree>
  </p:cSld>
  <p:clrMapOvr>
    <a:masterClrMapping/>
  </p:clrMapOvr>
</p:sld>
</file>

<file path=ppt/tags/tag1.xml><?xml version="1.0" encoding="utf-8"?>
<p:tagLst xmlns:p="http://schemas.openxmlformats.org/presentationml/2006/main">
  <p:tag name="KSO_WM_TAG_VERSION" val="1.0"/>
  <p:tag name="KSO_WM_BEAUTIFY_FLAG" val="#wm#"/>
  <p:tag name="KSO_WM_TEMPLATE_CATEGORY" val="custom"/>
  <p:tag name="KSO_WM_TEMPLATE_INDEX" val="160510"/>
  <p:tag name="KSO_WM_UNIT_TYPE" val="f"/>
  <p:tag name="KSO_WM_UNIT_INDEX" val="1"/>
  <p:tag name="KSO_WM_UNIT_ID" val="custom160510_2*f*1"/>
  <p:tag name="KSO_WM_UNIT_CLEAR" val="1"/>
  <p:tag name="KSO_WM_UNIT_LAYERLEVEL" val="1"/>
  <p:tag name="KSO_WM_UNIT_VALUE" val="270"/>
  <p:tag name="KSO_WM_UNIT_HIGHLIGHT" val="0"/>
  <p:tag name="KSO_WM_UNIT_COMPATIBLE" val="0"/>
  <p:tag name="KSO_WM_UNIT_PRESET_TEXT_INDEX" val="5"/>
  <p:tag name="KSO_WM_UNIT_PRESET_TEXT_LEN" val="232"/>
</p:tagLst>
</file>

<file path=ppt/tags/tag2.xml><?xml version="1.0" encoding="utf-8"?>
<p:tagLst xmlns:p="http://schemas.openxmlformats.org/presentationml/2006/main">
  <p:tag name="commondata" val="eyJoZGlkIjoiNDI1NGQ4MDY4NjMxYWVlMzc3ODM2NDE0MmU1ODUxYz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7137</Words>
  <Application>WPS 演示</Application>
  <PresentationFormat>全屏显示(16:9)</PresentationFormat>
  <Paragraphs>443</Paragraphs>
  <Slides>50</Slides>
  <Notes>1</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48</vt:i4>
      </vt:variant>
      <vt:variant>
        <vt:lpstr>幻灯片标题</vt:lpstr>
      </vt:variant>
      <vt:variant>
        <vt:i4>50</vt:i4>
      </vt:variant>
    </vt:vector>
  </HeadingPairs>
  <TitlesOfParts>
    <vt:vector size="118" baseType="lpstr">
      <vt:lpstr>Arial</vt:lpstr>
      <vt:lpstr>宋体</vt:lpstr>
      <vt:lpstr>Wingdings</vt:lpstr>
      <vt:lpstr>思源黑体 CN Bold</vt:lpstr>
      <vt:lpstr>黑体</vt:lpstr>
      <vt:lpstr>微软雅黑</vt:lpstr>
      <vt:lpstr>楷体</vt:lpstr>
      <vt:lpstr>Arial Unicode MS</vt:lpstr>
      <vt:lpstr>Calibri</vt:lpstr>
      <vt:lpstr>楷体_GB2312</vt:lpstr>
      <vt:lpstr>新宋体</vt:lpstr>
      <vt:lpstr>方正大黑简体</vt:lpstr>
      <vt:lpstr>Times New Roman</vt:lpstr>
      <vt:lpstr>Garamond</vt:lpstr>
      <vt:lpstr>华文仿宋</vt:lpstr>
      <vt:lpstr>隶书</vt:lpstr>
      <vt:lpstr>Symbol</vt:lpstr>
      <vt:lpstr>Arial</vt:lpstr>
      <vt:lpstr>Times New Roman</vt:lpstr>
      <vt:lpstr>Office 主题​​</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谢谢欣赏！</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Asus</dc:creator>
  <cp:lastModifiedBy>b4315844</cp:lastModifiedBy>
  <cp:revision>37</cp:revision>
  <dcterms:created xsi:type="dcterms:W3CDTF">2018-01-09T05:59:00Z</dcterms:created>
  <dcterms:modified xsi:type="dcterms:W3CDTF">2024-05-19T08:58:44Z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D7A1AC722120416784609A77FF6C12DB_12</vt:lpwstr>
  </property>
  <property fmtid="{D5CDD505-2E9C-101B-9397-08002B2CF9AE}" pid="3" name="KSOProductBuildVer">
    <vt:lpwstr>2052-12.1.0.16929</vt:lpwstr>
  </property>
</Properties>
</file>