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365" r:id="rId3"/>
    <p:sldId id="271" r:id="rId4"/>
    <p:sldId id="259" r:id="rId5"/>
    <p:sldId id="262" r:id="rId6"/>
    <p:sldId id="263" r:id="rId7"/>
    <p:sldId id="280" r:id="rId8"/>
    <p:sldId id="282" r:id="rId9"/>
    <p:sldId id="283" r:id="rId10"/>
    <p:sldId id="285" r:id="rId11"/>
    <p:sldId id="286" r:id="rId12"/>
    <p:sldId id="287" r:id="rId13"/>
    <p:sldId id="289" r:id="rId14"/>
    <p:sldId id="291" r:id="rId15"/>
    <p:sldId id="292" r:id="rId16"/>
    <p:sldId id="294" r:id="rId17"/>
    <p:sldId id="295" r:id="rId18"/>
    <p:sldId id="297" r:id="rId19"/>
    <p:sldId id="299" r:id="rId20"/>
    <p:sldId id="300" r:id="rId21"/>
    <p:sldId id="302" r:id="rId22"/>
    <p:sldId id="304" r:id="rId23"/>
    <p:sldId id="305" r:id="rId24"/>
    <p:sldId id="307" r:id="rId25"/>
    <p:sldId id="309" r:id="rId26"/>
    <p:sldId id="311" r:id="rId27"/>
    <p:sldId id="313" r:id="rId28"/>
    <p:sldId id="315" r:id="rId29"/>
    <p:sldId id="316" r:id="rId30"/>
    <p:sldId id="321" r:id="rId31"/>
    <p:sldId id="323" r:id="rId32"/>
    <p:sldId id="324" r:id="rId33"/>
    <p:sldId id="325" r:id="rId34"/>
    <p:sldId id="326" r:id="rId35"/>
    <p:sldId id="328" r:id="rId36"/>
    <p:sldId id="329" r:id="rId37"/>
    <p:sldId id="331" r:id="rId38"/>
    <p:sldId id="342" r:id="rId39"/>
    <p:sldId id="343" r:id="rId40"/>
    <p:sldId id="344" r:id="rId41"/>
    <p:sldId id="345" r:id="rId42"/>
    <p:sldId id="346" r:id="rId43"/>
    <p:sldId id="347" r:id="rId44"/>
    <p:sldId id="348" r:id="rId45"/>
    <p:sldId id="349" r:id="rId46"/>
    <p:sldId id="350" r:id="rId47"/>
    <p:sldId id="351" r:id="rId48"/>
    <p:sldId id="363" r:id="rId49"/>
    <p:sldId id="261" r:id="rId50"/>
  </p:sldIdLst>
  <p:sldSz cx="9144000" cy="5143500" type="screen16x9"/>
  <p:notesSz cx="6858000" cy="9144000"/>
  <p:custDataLst>
    <p:tags r:id="rId5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9045"/>
    <a:srgbClr val="054487"/>
    <a:srgbClr val="F8BB3D"/>
    <a:srgbClr val="0275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730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5" Type="http://schemas.openxmlformats.org/officeDocument/2006/relationships/tags" Target="tags/tag1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notesMaster" Target="notesMasters/notesMaster1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7" Type="http://schemas.openxmlformats.org/officeDocument/2006/relationships/image" Target="../media/image39.emf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12.vml.rels><?xml version="1.0" encoding="UTF-8" standalone="yes"?>
<Relationships xmlns="http://schemas.openxmlformats.org/package/2006/relationships"><Relationship Id="rId4" Type="http://schemas.openxmlformats.org/officeDocument/2006/relationships/image" Target="../media/image45.wmf"/><Relationship Id="rId3" Type="http://schemas.openxmlformats.org/officeDocument/2006/relationships/image" Target="../media/image44.wmf"/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drawings/_rels/vmlDrawing13.vml.rels><?xml version="1.0" encoding="UTF-8" standalone="yes"?>
<Relationships xmlns="http://schemas.openxmlformats.org/package/2006/relationships"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14.vml.rels><?xml version="1.0" encoding="UTF-8" standalone="yes"?>
<Relationships xmlns="http://schemas.openxmlformats.org/package/2006/relationships"><Relationship Id="rId4" Type="http://schemas.openxmlformats.org/officeDocument/2006/relationships/image" Target="../media/image56.wmf"/><Relationship Id="rId3" Type="http://schemas.openxmlformats.org/officeDocument/2006/relationships/image" Target="../media/image55.wmf"/><Relationship Id="rId2" Type="http://schemas.openxmlformats.org/officeDocument/2006/relationships/image" Target="../media/image54.emf"/><Relationship Id="rId1" Type="http://schemas.openxmlformats.org/officeDocument/2006/relationships/image" Target="../media/image53.emf"/></Relationships>
</file>

<file path=ppt/drawings/_rels/vmlDrawing15.vml.rels><?xml version="1.0" encoding="UTF-8" standalone="yes"?>
<Relationships xmlns="http://schemas.openxmlformats.org/package/2006/relationships"><Relationship Id="rId9" Type="http://schemas.openxmlformats.org/officeDocument/2006/relationships/image" Target="../media/image66.wmf"/><Relationship Id="rId8" Type="http://schemas.openxmlformats.org/officeDocument/2006/relationships/image" Target="../media/image65.wmf"/><Relationship Id="rId7" Type="http://schemas.openxmlformats.org/officeDocument/2006/relationships/image" Target="../media/image64.emf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image" Target="../media/image58.emf"/></Relationships>
</file>

<file path=ppt/drawings/_rels/vmlDrawing16.vml.rels><?xml version="1.0" encoding="UTF-8" standalone="yes"?>
<Relationships xmlns="http://schemas.openxmlformats.org/package/2006/relationships"><Relationship Id="rId9" Type="http://schemas.openxmlformats.org/officeDocument/2006/relationships/image" Target="../media/image75.emf"/><Relationship Id="rId8" Type="http://schemas.openxmlformats.org/officeDocument/2006/relationships/image" Target="../media/image74.emf"/><Relationship Id="rId7" Type="http://schemas.openxmlformats.org/officeDocument/2006/relationships/image" Target="../media/image73.emf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8" Type="http://schemas.openxmlformats.org/officeDocument/2006/relationships/image" Target="../media/image84.emf"/><Relationship Id="rId17" Type="http://schemas.openxmlformats.org/officeDocument/2006/relationships/image" Target="../media/image83.emf"/><Relationship Id="rId16" Type="http://schemas.openxmlformats.org/officeDocument/2006/relationships/image" Target="../media/image82.emf"/><Relationship Id="rId15" Type="http://schemas.openxmlformats.org/officeDocument/2006/relationships/image" Target="../media/image81.emf"/><Relationship Id="rId14" Type="http://schemas.openxmlformats.org/officeDocument/2006/relationships/image" Target="../media/image80.emf"/><Relationship Id="rId13" Type="http://schemas.openxmlformats.org/officeDocument/2006/relationships/image" Target="../media/image79.emf"/><Relationship Id="rId12" Type="http://schemas.openxmlformats.org/officeDocument/2006/relationships/image" Target="../media/image78.emf"/><Relationship Id="rId11" Type="http://schemas.openxmlformats.org/officeDocument/2006/relationships/image" Target="../media/image77.emf"/><Relationship Id="rId10" Type="http://schemas.openxmlformats.org/officeDocument/2006/relationships/image" Target="../media/image76.emf"/><Relationship Id="rId1" Type="http://schemas.openxmlformats.org/officeDocument/2006/relationships/image" Target="../media/image67.emf"/></Relationships>
</file>

<file path=ppt/drawings/_rels/vmlDrawing17.vml.rels><?xml version="1.0" encoding="UTF-8" standalone="yes"?>
<Relationships xmlns="http://schemas.openxmlformats.org/package/2006/relationships"><Relationship Id="rId6" Type="http://schemas.openxmlformats.org/officeDocument/2006/relationships/image" Target="../media/image90.emf"/><Relationship Id="rId5" Type="http://schemas.openxmlformats.org/officeDocument/2006/relationships/image" Target="../media/image89.wmf"/><Relationship Id="rId4" Type="http://schemas.openxmlformats.org/officeDocument/2006/relationships/image" Target="../media/image88.wmf"/><Relationship Id="rId3" Type="http://schemas.openxmlformats.org/officeDocument/2006/relationships/image" Target="../media/image87.wmf"/><Relationship Id="rId2" Type="http://schemas.openxmlformats.org/officeDocument/2006/relationships/image" Target="../media/image86.emf"/><Relationship Id="rId1" Type="http://schemas.openxmlformats.org/officeDocument/2006/relationships/image" Target="../media/image85.e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7" Type="http://schemas.openxmlformats.org/officeDocument/2006/relationships/image" Target="../media/image97.wmf"/><Relationship Id="rId6" Type="http://schemas.openxmlformats.org/officeDocument/2006/relationships/image" Target="../media/image96.emf"/><Relationship Id="rId5" Type="http://schemas.openxmlformats.org/officeDocument/2006/relationships/image" Target="../media/image95.emf"/><Relationship Id="rId4" Type="http://schemas.openxmlformats.org/officeDocument/2006/relationships/image" Target="../media/image94.emf"/><Relationship Id="rId3" Type="http://schemas.openxmlformats.org/officeDocument/2006/relationships/image" Target="../media/image93.emf"/><Relationship Id="rId2" Type="http://schemas.openxmlformats.org/officeDocument/2006/relationships/image" Target="../media/image92.emf"/><Relationship Id="rId1" Type="http://schemas.openxmlformats.org/officeDocument/2006/relationships/image" Target="../media/image91.wmf"/></Relationships>
</file>

<file path=ppt/drawings/_rels/vmlDrawing19.vml.rels><?xml version="1.0" encoding="UTF-8" standalone="yes"?>
<Relationships xmlns="http://schemas.openxmlformats.org/package/2006/relationships"><Relationship Id="rId7" Type="http://schemas.openxmlformats.org/officeDocument/2006/relationships/image" Target="../media/image105.wmf"/><Relationship Id="rId6" Type="http://schemas.openxmlformats.org/officeDocument/2006/relationships/image" Target="../media/image104.wmf"/><Relationship Id="rId5" Type="http://schemas.openxmlformats.org/officeDocument/2006/relationships/image" Target="../media/image103.emf"/><Relationship Id="rId4" Type="http://schemas.openxmlformats.org/officeDocument/2006/relationships/image" Target="../media/image102.emf"/><Relationship Id="rId3" Type="http://schemas.openxmlformats.org/officeDocument/2006/relationships/image" Target="../media/image101.emf"/><Relationship Id="rId2" Type="http://schemas.openxmlformats.org/officeDocument/2006/relationships/image" Target="../media/image100.emf"/><Relationship Id="rId1" Type="http://schemas.openxmlformats.org/officeDocument/2006/relationships/image" Target="../media/image9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7.emf"/><Relationship Id="rId1" Type="http://schemas.openxmlformats.org/officeDocument/2006/relationships/image" Target="../media/image106.emf"/></Relationships>
</file>

<file path=ppt/drawings/_rels/vmlDrawing21.vml.rels><?xml version="1.0" encoding="UTF-8" standalone="yes"?>
<Relationships xmlns="http://schemas.openxmlformats.org/package/2006/relationships"><Relationship Id="rId9" Type="http://schemas.openxmlformats.org/officeDocument/2006/relationships/image" Target="../media/image75.emf"/><Relationship Id="rId8" Type="http://schemas.openxmlformats.org/officeDocument/2006/relationships/image" Target="../media/image74.emf"/><Relationship Id="rId7" Type="http://schemas.openxmlformats.org/officeDocument/2006/relationships/image" Target="../media/image73.emf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8" Type="http://schemas.openxmlformats.org/officeDocument/2006/relationships/image" Target="../media/image84.emf"/><Relationship Id="rId17" Type="http://schemas.openxmlformats.org/officeDocument/2006/relationships/image" Target="../media/image83.emf"/><Relationship Id="rId16" Type="http://schemas.openxmlformats.org/officeDocument/2006/relationships/image" Target="../media/image82.emf"/><Relationship Id="rId15" Type="http://schemas.openxmlformats.org/officeDocument/2006/relationships/image" Target="../media/image81.emf"/><Relationship Id="rId14" Type="http://schemas.openxmlformats.org/officeDocument/2006/relationships/image" Target="../media/image80.emf"/><Relationship Id="rId13" Type="http://schemas.openxmlformats.org/officeDocument/2006/relationships/image" Target="../media/image79.emf"/><Relationship Id="rId12" Type="http://schemas.openxmlformats.org/officeDocument/2006/relationships/image" Target="../media/image78.emf"/><Relationship Id="rId11" Type="http://schemas.openxmlformats.org/officeDocument/2006/relationships/image" Target="../media/image77.emf"/><Relationship Id="rId10" Type="http://schemas.openxmlformats.org/officeDocument/2006/relationships/image" Target="../media/image76.emf"/><Relationship Id="rId1" Type="http://schemas.openxmlformats.org/officeDocument/2006/relationships/image" Target="../media/image67.e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wmf"/></Relationships>
</file>

<file path=ppt/drawings/_rels/vmlDrawing24.vml.rels><?xml version="1.0" encoding="UTF-8" standalone="yes"?>
<Relationships xmlns="http://schemas.openxmlformats.org/package/2006/relationships"><Relationship Id="rId7" Type="http://schemas.openxmlformats.org/officeDocument/2006/relationships/image" Target="../media/image121.wmf"/><Relationship Id="rId6" Type="http://schemas.openxmlformats.org/officeDocument/2006/relationships/image" Target="../media/image120.wmf"/><Relationship Id="rId5" Type="http://schemas.openxmlformats.org/officeDocument/2006/relationships/image" Target="../media/image119.wmf"/><Relationship Id="rId4" Type="http://schemas.openxmlformats.org/officeDocument/2006/relationships/image" Target="../media/image118.wmf"/><Relationship Id="rId3" Type="http://schemas.openxmlformats.org/officeDocument/2006/relationships/image" Target="../media/image117.wmf"/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15.wmf"/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25.wmf"/><Relationship Id="rId4" Type="http://schemas.openxmlformats.org/officeDocument/2006/relationships/image" Target="../media/image24.wmf"/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29A97-8CC3-426A-9118-6F89AFC8A1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79DEB-BF62-4DDD-91AA-D211D40943F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79DEB-BF62-4DDD-91AA-D211D4094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A2616-1F44-4775-AC64-93B2F4CD90A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3EB3F-D98D-49A6-AAA1-093F341E958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wmf"/><Relationship Id="rId8" Type="http://schemas.openxmlformats.org/officeDocument/2006/relationships/oleObject" Target="../embeddings/oleObject20.bin"/><Relationship Id="rId7" Type="http://schemas.openxmlformats.org/officeDocument/2006/relationships/image" Target="../media/image23.wmf"/><Relationship Id="rId6" Type="http://schemas.openxmlformats.org/officeDocument/2006/relationships/oleObject" Target="../embeddings/oleObject19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8.bin"/><Relationship Id="rId3" Type="http://schemas.openxmlformats.org/officeDocument/2006/relationships/image" Target="../media/image21.wmf"/><Relationship Id="rId2" Type="http://schemas.openxmlformats.org/officeDocument/2006/relationships/oleObject" Target="../embeddings/oleObject17.bin"/><Relationship Id="rId13" Type="http://schemas.openxmlformats.org/officeDocument/2006/relationships/vmlDrawing" Target="../drawings/vmlDrawing8.v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25.wmf"/><Relationship Id="rId10" Type="http://schemas.openxmlformats.org/officeDocument/2006/relationships/oleObject" Target="../embeddings/oleObject21.bin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wmf"/><Relationship Id="rId8" Type="http://schemas.openxmlformats.org/officeDocument/2006/relationships/oleObject" Target="../embeddings/oleObject25.bin"/><Relationship Id="rId7" Type="http://schemas.openxmlformats.org/officeDocument/2006/relationships/image" Target="../media/image29.wmf"/><Relationship Id="rId6" Type="http://schemas.openxmlformats.org/officeDocument/2006/relationships/oleObject" Target="../embeddings/oleObject24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3.bin"/><Relationship Id="rId3" Type="http://schemas.openxmlformats.org/officeDocument/2006/relationships/image" Target="../media/image27.wmf"/><Relationship Id="rId2" Type="http://schemas.openxmlformats.org/officeDocument/2006/relationships/oleObject" Target="../embeddings/oleObject22.bin"/><Relationship Id="rId16" Type="http://schemas.openxmlformats.org/officeDocument/2006/relationships/vmlDrawing" Target="../drawings/vmlDrawing9.vml"/><Relationship Id="rId15" Type="http://schemas.openxmlformats.org/officeDocument/2006/relationships/slideLayout" Target="../slideLayouts/slideLayout2.xml"/><Relationship Id="rId14" Type="http://schemas.openxmlformats.org/officeDocument/2006/relationships/oleObject" Target="../embeddings/oleObject28.bin"/><Relationship Id="rId13" Type="http://schemas.openxmlformats.org/officeDocument/2006/relationships/image" Target="../media/image32.wmf"/><Relationship Id="rId12" Type="http://schemas.openxmlformats.org/officeDocument/2006/relationships/oleObject" Target="../embeddings/oleObject27.bin"/><Relationship Id="rId11" Type="http://schemas.openxmlformats.org/officeDocument/2006/relationships/image" Target="../media/image31.wmf"/><Relationship Id="rId10" Type="http://schemas.openxmlformats.org/officeDocument/2006/relationships/oleObject" Target="../embeddings/oleObject26.bin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emf"/><Relationship Id="rId8" Type="http://schemas.openxmlformats.org/officeDocument/2006/relationships/oleObject" Target="../embeddings/oleObject32.bin"/><Relationship Id="rId7" Type="http://schemas.openxmlformats.org/officeDocument/2006/relationships/image" Target="../media/image35.emf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4.emf"/><Relationship Id="rId4" Type="http://schemas.openxmlformats.org/officeDocument/2006/relationships/oleObject" Target="../embeddings/oleObject30.bin"/><Relationship Id="rId3" Type="http://schemas.openxmlformats.org/officeDocument/2006/relationships/image" Target="../media/image33.emf"/><Relationship Id="rId2" Type="http://schemas.openxmlformats.org/officeDocument/2006/relationships/oleObject" Target="../embeddings/oleObject29.bin"/><Relationship Id="rId17" Type="http://schemas.openxmlformats.org/officeDocument/2006/relationships/vmlDrawing" Target="../drawings/vmlDrawing10.v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39.emf"/><Relationship Id="rId14" Type="http://schemas.openxmlformats.org/officeDocument/2006/relationships/oleObject" Target="../embeddings/oleObject35.bin"/><Relationship Id="rId13" Type="http://schemas.openxmlformats.org/officeDocument/2006/relationships/image" Target="../media/image38.emf"/><Relationship Id="rId12" Type="http://schemas.openxmlformats.org/officeDocument/2006/relationships/oleObject" Target="../embeddings/oleObject34.bin"/><Relationship Id="rId11" Type="http://schemas.openxmlformats.org/officeDocument/2006/relationships/image" Target="../media/image37.emf"/><Relationship Id="rId10" Type="http://schemas.openxmlformats.org/officeDocument/2006/relationships/oleObject" Target="../embeddings/oleObject33.bin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7.bin"/><Relationship Id="rId3" Type="http://schemas.openxmlformats.org/officeDocument/2006/relationships/image" Target="../media/image40.emf"/><Relationship Id="rId2" Type="http://schemas.openxmlformats.org/officeDocument/2006/relationships/oleObject" Target="../embeddings/oleObject36.bin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wmf"/><Relationship Id="rId8" Type="http://schemas.openxmlformats.org/officeDocument/2006/relationships/oleObject" Target="../embeddings/oleObject41.bin"/><Relationship Id="rId7" Type="http://schemas.openxmlformats.org/officeDocument/2006/relationships/image" Target="../media/image44.wmf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3.emf"/><Relationship Id="rId4" Type="http://schemas.openxmlformats.org/officeDocument/2006/relationships/oleObject" Target="../embeddings/oleObject39.bin"/><Relationship Id="rId3" Type="http://schemas.openxmlformats.org/officeDocument/2006/relationships/image" Target="../media/image42.emf"/><Relationship Id="rId2" Type="http://schemas.openxmlformats.org/officeDocument/2006/relationships/oleObject" Target="../embeddings/oleObject38.bin"/><Relationship Id="rId12" Type="http://schemas.openxmlformats.org/officeDocument/2006/relationships/vmlDrawing" Target="../drawings/vmlDrawing12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46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emf"/><Relationship Id="rId8" Type="http://schemas.openxmlformats.org/officeDocument/2006/relationships/oleObject" Target="../embeddings/oleObject45.bin"/><Relationship Id="rId7" Type="http://schemas.openxmlformats.org/officeDocument/2006/relationships/image" Target="../media/image49.emf"/><Relationship Id="rId6" Type="http://schemas.openxmlformats.org/officeDocument/2006/relationships/oleObject" Target="../embeddings/oleObject44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43.bin"/><Relationship Id="rId3" Type="http://schemas.openxmlformats.org/officeDocument/2006/relationships/image" Target="../media/image47.emf"/><Relationship Id="rId2" Type="http://schemas.openxmlformats.org/officeDocument/2006/relationships/oleObject" Target="../embeddings/oleObject42.bin"/><Relationship Id="rId15" Type="http://schemas.openxmlformats.org/officeDocument/2006/relationships/vmlDrawing" Target="../drawings/vmlDrawing13.v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52.emf"/><Relationship Id="rId12" Type="http://schemas.openxmlformats.org/officeDocument/2006/relationships/oleObject" Target="../embeddings/oleObject47.bin"/><Relationship Id="rId11" Type="http://schemas.openxmlformats.org/officeDocument/2006/relationships/image" Target="../media/image51.emf"/><Relationship Id="rId10" Type="http://schemas.openxmlformats.org/officeDocument/2006/relationships/oleObject" Target="../embeddings/oleObject46.bin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6.wmf"/><Relationship Id="rId8" Type="http://schemas.openxmlformats.org/officeDocument/2006/relationships/oleObject" Target="../embeddings/oleObject51.bin"/><Relationship Id="rId7" Type="http://schemas.openxmlformats.org/officeDocument/2006/relationships/image" Target="../media/image55.wmf"/><Relationship Id="rId6" Type="http://schemas.openxmlformats.org/officeDocument/2006/relationships/oleObject" Target="../embeddings/oleObject50.bin"/><Relationship Id="rId5" Type="http://schemas.openxmlformats.org/officeDocument/2006/relationships/image" Target="../media/image54.emf"/><Relationship Id="rId4" Type="http://schemas.openxmlformats.org/officeDocument/2006/relationships/oleObject" Target="../embeddings/oleObject49.bin"/><Relationship Id="rId3" Type="http://schemas.openxmlformats.org/officeDocument/2006/relationships/image" Target="../media/image53.emf"/><Relationship Id="rId2" Type="http://schemas.openxmlformats.org/officeDocument/2006/relationships/oleObject" Target="../embeddings/oleObject48.bin"/><Relationship Id="rId12" Type="http://schemas.openxmlformats.org/officeDocument/2006/relationships/vmlDrawing" Target="../drawings/vmlDrawing14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57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1.emf"/><Relationship Id="rId8" Type="http://schemas.openxmlformats.org/officeDocument/2006/relationships/oleObject" Target="../embeddings/oleObject55.bin"/><Relationship Id="rId7" Type="http://schemas.openxmlformats.org/officeDocument/2006/relationships/image" Target="../media/image60.emf"/><Relationship Id="rId6" Type="http://schemas.openxmlformats.org/officeDocument/2006/relationships/oleObject" Target="../embeddings/oleObject54.bin"/><Relationship Id="rId5" Type="http://schemas.openxmlformats.org/officeDocument/2006/relationships/image" Target="../media/image59.emf"/><Relationship Id="rId4" Type="http://schemas.openxmlformats.org/officeDocument/2006/relationships/oleObject" Target="../embeddings/oleObject53.bin"/><Relationship Id="rId3" Type="http://schemas.openxmlformats.org/officeDocument/2006/relationships/image" Target="../media/image58.emf"/><Relationship Id="rId21" Type="http://schemas.openxmlformats.org/officeDocument/2006/relationships/vmlDrawing" Target="../drawings/vmlDrawing15.vml"/><Relationship Id="rId20" Type="http://schemas.openxmlformats.org/officeDocument/2006/relationships/slideLayout" Target="../slideLayouts/slideLayout2.xml"/><Relationship Id="rId2" Type="http://schemas.openxmlformats.org/officeDocument/2006/relationships/oleObject" Target="../embeddings/oleObject52.bin"/><Relationship Id="rId19" Type="http://schemas.openxmlformats.org/officeDocument/2006/relationships/image" Target="../media/image66.wmf"/><Relationship Id="rId18" Type="http://schemas.openxmlformats.org/officeDocument/2006/relationships/oleObject" Target="../embeddings/oleObject60.bin"/><Relationship Id="rId17" Type="http://schemas.openxmlformats.org/officeDocument/2006/relationships/image" Target="../media/image65.wmf"/><Relationship Id="rId16" Type="http://schemas.openxmlformats.org/officeDocument/2006/relationships/oleObject" Target="../embeddings/oleObject59.bin"/><Relationship Id="rId15" Type="http://schemas.openxmlformats.org/officeDocument/2006/relationships/image" Target="../media/image64.emf"/><Relationship Id="rId14" Type="http://schemas.openxmlformats.org/officeDocument/2006/relationships/oleObject" Target="../embeddings/oleObject58.bin"/><Relationship Id="rId13" Type="http://schemas.openxmlformats.org/officeDocument/2006/relationships/image" Target="../media/image63.emf"/><Relationship Id="rId12" Type="http://schemas.openxmlformats.org/officeDocument/2006/relationships/oleObject" Target="../embeddings/oleObject57.bin"/><Relationship Id="rId11" Type="http://schemas.openxmlformats.org/officeDocument/2006/relationships/image" Target="../media/image62.emf"/><Relationship Id="rId10" Type="http://schemas.openxmlformats.org/officeDocument/2006/relationships/oleObject" Target="../embeddings/oleObject56.bin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0.emf"/><Relationship Id="rId8" Type="http://schemas.openxmlformats.org/officeDocument/2006/relationships/oleObject" Target="../embeddings/oleObject64.bin"/><Relationship Id="rId7" Type="http://schemas.openxmlformats.org/officeDocument/2006/relationships/image" Target="../media/image69.emf"/><Relationship Id="rId6" Type="http://schemas.openxmlformats.org/officeDocument/2006/relationships/oleObject" Target="../embeddings/oleObject63.bin"/><Relationship Id="rId5" Type="http://schemas.openxmlformats.org/officeDocument/2006/relationships/image" Target="../media/image68.emf"/><Relationship Id="rId4" Type="http://schemas.openxmlformats.org/officeDocument/2006/relationships/oleObject" Target="../embeddings/oleObject62.bin"/><Relationship Id="rId39" Type="http://schemas.openxmlformats.org/officeDocument/2006/relationships/vmlDrawing" Target="../drawings/vmlDrawing16.vml"/><Relationship Id="rId38" Type="http://schemas.openxmlformats.org/officeDocument/2006/relationships/slideLayout" Target="../slideLayouts/slideLayout2.xml"/><Relationship Id="rId37" Type="http://schemas.openxmlformats.org/officeDocument/2006/relationships/image" Target="../media/image84.emf"/><Relationship Id="rId36" Type="http://schemas.openxmlformats.org/officeDocument/2006/relationships/oleObject" Target="../embeddings/oleObject78.bin"/><Relationship Id="rId35" Type="http://schemas.openxmlformats.org/officeDocument/2006/relationships/image" Target="../media/image83.emf"/><Relationship Id="rId34" Type="http://schemas.openxmlformats.org/officeDocument/2006/relationships/oleObject" Target="../embeddings/oleObject77.bin"/><Relationship Id="rId33" Type="http://schemas.openxmlformats.org/officeDocument/2006/relationships/image" Target="../media/image82.emf"/><Relationship Id="rId32" Type="http://schemas.openxmlformats.org/officeDocument/2006/relationships/oleObject" Target="../embeddings/oleObject76.bin"/><Relationship Id="rId31" Type="http://schemas.openxmlformats.org/officeDocument/2006/relationships/image" Target="../media/image81.emf"/><Relationship Id="rId30" Type="http://schemas.openxmlformats.org/officeDocument/2006/relationships/oleObject" Target="../embeddings/oleObject75.bin"/><Relationship Id="rId3" Type="http://schemas.openxmlformats.org/officeDocument/2006/relationships/image" Target="../media/image67.emf"/><Relationship Id="rId29" Type="http://schemas.openxmlformats.org/officeDocument/2006/relationships/image" Target="../media/image80.emf"/><Relationship Id="rId28" Type="http://schemas.openxmlformats.org/officeDocument/2006/relationships/oleObject" Target="../embeddings/oleObject74.bin"/><Relationship Id="rId27" Type="http://schemas.openxmlformats.org/officeDocument/2006/relationships/image" Target="../media/image79.emf"/><Relationship Id="rId26" Type="http://schemas.openxmlformats.org/officeDocument/2006/relationships/oleObject" Target="../embeddings/oleObject73.bin"/><Relationship Id="rId25" Type="http://schemas.openxmlformats.org/officeDocument/2006/relationships/image" Target="../media/image78.emf"/><Relationship Id="rId24" Type="http://schemas.openxmlformats.org/officeDocument/2006/relationships/oleObject" Target="../embeddings/oleObject72.bin"/><Relationship Id="rId23" Type="http://schemas.openxmlformats.org/officeDocument/2006/relationships/image" Target="../media/image77.emf"/><Relationship Id="rId22" Type="http://schemas.openxmlformats.org/officeDocument/2006/relationships/oleObject" Target="../embeddings/oleObject71.bin"/><Relationship Id="rId21" Type="http://schemas.openxmlformats.org/officeDocument/2006/relationships/image" Target="../media/image76.emf"/><Relationship Id="rId20" Type="http://schemas.openxmlformats.org/officeDocument/2006/relationships/oleObject" Target="../embeddings/oleObject70.bin"/><Relationship Id="rId2" Type="http://schemas.openxmlformats.org/officeDocument/2006/relationships/oleObject" Target="../embeddings/oleObject61.bin"/><Relationship Id="rId19" Type="http://schemas.openxmlformats.org/officeDocument/2006/relationships/image" Target="../media/image75.emf"/><Relationship Id="rId18" Type="http://schemas.openxmlformats.org/officeDocument/2006/relationships/oleObject" Target="../embeddings/oleObject69.bin"/><Relationship Id="rId17" Type="http://schemas.openxmlformats.org/officeDocument/2006/relationships/image" Target="../media/image74.emf"/><Relationship Id="rId16" Type="http://schemas.openxmlformats.org/officeDocument/2006/relationships/oleObject" Target="../embeddings/oleObject68.bin"/><Relationship Id="rId15" Type="http://schemas.openxmlformats.org/officeDocument/2006/relationships/image" Target="../media/image73.emf"/><Relationship Id="rId14" Type="http://schemas.openxmlformats.org/officeDocument/2006/relationships/oleObject" Target="../embeddings/oleObject67.bin"/><Relationship Id="rId13" Type="http://schemas.openxmlformats.org/officeDocument/2006/relationships/image" Target="../media/image72.emf"/><Relationship Id="rId12" Type="http://schemas.openxmlformats.org/officeDocument/2006/relationships/oleObject" Target="../embeddings/oleObject66.bin"/><Relationship Id="rId11" Type="http://schemas.openxmlformats.org/officeDocument/2006/relationships/image" Target="../media/image71.emf"/><Relationship Id="rId10" Type="http://schemas.openxmlformats.org/officeDocument/2006/relationships/oleObject" Target="../embeddings/oleObject65.bin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8.wmf"/><Relationship Id="rId8" Type="http://schemas.openxmlformats.org/officeDocument/2006/relationships/oleObject" Target="../embeddings/oleObject82.bin"/><Relationship Id="rId7" Type="http://schemas.openxmlformats.org/officeDocument/2006/relationships/image" Target="../media/image87.wmf"/><Relationship Id="rId6" Type="http://schemas.openxmlformats.org/officeDocument/2006/relationships/oleObject" Target="../embeddings/oleObject81.bin"/><Relationship Id="rId5" Type="http://schemas.openxmlformats.org/officeDocument/2006/relationships/image" Target="../media/image86.emf"/><Relationship Id="rId4" Type="http://schemas.openxmlformats.org/officeDocument/2006/relationships/oleObject" Target="../embeddings/oleObject80.bin"/><Relationship Id="rId3" Type="http://schemas.openxmlformats.org/officeDocument/2006/relationships/image" Target="../media/image85.emf"/><Relationship Id="rId2" Type="http://schemas.openxmlformats.org/officeDocument/2006/relationships/oleObject" Target="../embeddings/oleObject79.bin"/><Relationship Id="rId15" Type="http://schemas.openxmlformats.org/officeDocument/2006/relationships/vmlDrawing" Target="../drawings/vmlDrawing17.v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90.emf"/><Relationship Id="rId12" Type="http://schemas.openxmlformats.org/officeDocument/2006/relationships/oleObject" Target="../embeddings/oleObject84.bin"/><Relationship Id="rId11" Type="http://schemas.openxmlformats.org/officeDocument/2006/relationships/image" Target="../media/image89.wmf"/><Relationship Id="rId10" Type="http://schemas.openxmlformats.org/officeDocument/2006/relationships/oleObject" Target="../embeddings/oleObject83.bin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4.emf"/><Relationship Id="rId8" Type="http://schemas.openxmlformats.org/officeDocument/2006/relationships/oleObject" Target="../embeddings/oleObject88.bin"/><Relationship Id="rId7" Type="http://schemas.openxmlformats.org/officeDocument/2006/relationships/image" Target="../media/image93.emf"/><Relationship Id="rId6" Type="http://schemas.openxmlformats.org/officeDocument/2006/relationships/oleObject" Target="../embeddings/oleObject87.bin"/><Relationship Id="rId5" Type="http://schemas.openxmlformats.org/officeDocument/2006/relationships/image" Target="../media/image92.emf"/><Relationship Id="rId4" Type="http://schemas.openxmlformats.org/officeDocument/2006/relationships/oleObject" Target="../embeddings/oleObject86.bin"/><Relationship Id="rId3" Type="http://schemas.openxmlformats.org/officeDocument/2006/relationships/image" Target="../media/image91.wmf"/><Relationship Id="rId2" Type="http://schemas.openxmlformats.org/officeDocument/2006/relationships/oleObject" Target="../embeddings/oleObject85.bin"/><Relationship Id="rId19" Type="http://schemas.openxmlformats.org/officeDocument/2006/relationships/vmlDrawing" Target="../drawings/vmlDrawing18.v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98.wmf"/><Relationship Id="rId16" Type="http://schemas.openxmlformats.org/officeDocument/2006/relationships/oleObject" Target="../embeddings/oleObject92.bin"/><Relationship Id="rId15" Type="http://schemas.openxmlformats.org/officeDocument/2006/relationships/image" Target="../media/image97.wmf"/><Relationship Id="rId14" Type="http://schemas.openxmlformats.org/officeDocument/2006/relationships/oleObject" Target="../embeddings/oleObject91.bin"/><Relationship Id="rId13" Type="http://schemas.openxmlformats.org/officeDocument/2006/relationships/image" Target="../media/image96.emf"/><Relationship Id="rId12" Type="http://schemas.openxmlformats.org/officeDocument/2006/relationships/oleObject" Target="../embeddings/oleObject90.bin"/><Relationship Id="rId11" Type="http://schemas.openxmlformats.org/officeDocument/2006/relationships/image" Target="../media/image95.emf"/><Relationship Id="rId10" Type="http://schemas.openxmlformats.org/officeDocument/2006/relationships/oleObject" Target="../embeddings/oleObject89.bin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2.emf"/><Relationship Id="rId8" Type="http://schemas.openxmlformats.org/officeDocument/2006/relationships/oleObject" Target="../embeddings/oleObject96.bin"/><Relationship Id="rId7" Type="http://schemas.openxmlformats.org/officeDocument/2006/relationships/image" Target="../media/image101.emf"/><Relationship Id="rId6" Type="http://schemas.openxmlformats.org/officeDocument/2006/relationships/oleObject" Target="../embeddings/oleObject95.bin"/><Relationship Id="rId5" Type="http://schemas.openxmlformats.org/officeDocument/2006/relationships/image" Target="../media/image100.emf"/><Relationship Id="rId4" Type="http://schemas.openxmlformats.org/officeDocument/2006/relationships/oleObject" Target="../embeddings/oleObject94.bin"/><Relationship Id="rId3" Type="http://schemas.openxmlformats.org/officeDocument/2006/relationships/image" Target="../media/image99.emf"/><Relationship Id="rId2" Type="http://schemas.openxmlformats.org/officeDocument/2006/relationships/oleObject" Target="../embeddings/oleObject93.bin"/><Relationship Id="rId17" Type="http://schemas.openxmlformats.org/officeDocument/2006/relationships/vmlDrawing" Target="../drawings/vmlDrawing19.vml"/><Relationship Id="rId16" Type="http://schemas.openxmlformats.org/officeDocument/2006/relationships/slideLayout" Target="../slideLayouts/slideLayout2.xml"/><Relationship Id="rId15" Type="http://schemas.openxmlformats.org/officeDocument/2006/relationships/image" Target="../media/image105.wmf"/><Relationship Id="rId14" Type="http://schemas.openxmlformats.org/officeDocument/2006/relationships/oleObject" Target="../embeddings/oleObject99.bin"/><Relationship Id="rId13" Type="http://schemas.openxmlformats.org/officeDocument/2006/relationships/image" Target="../media/image104.wmf"/><Relationship Id="rId12" Type="http://schemas.openxmlformats.org/officeDocument/2006/relationships/oleObject" Target="../embeddings/oleObject98.bin"/><Relationship Id="rId11" Type="http://schemas.openxmlformats.org/officeDocument/2006/relationships/image" Target="../media/image103.emf"/><Relationship Id="rId10" Type="http://schemas.openxmlformats.org/officeDocument/2006/relationships/oleObject" Target="../embeddings/oleObject97.bin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09.emf"/><Relationship Id="rId7" Type="http://schemas.openxmlformats.org/officeDocument/2006/relationships/oleObject" Target="../embeddings/oleObject102.bin"/><Relationship Id="rId6" Type="http://schemas.openxmlformats.org/officeDocument/2006/relationships/image" Target="../media/image108.png"/><Relationship Id="rId5" Type="http://schemas.openxmlformats.org/officeDocument/2006/relationships/image" Target="../media/image107.emf"/><Relationship Id="rId4" Type="http://schemas.openxmlformats.org/officeDocument/2006/relationships/oleObject" Target="../embeddings/oleObject101.bin"/><Relationship Id="rId3" Type="http://schemas.openxmlformats.org/officeDocument/2006/relationships/image" Target="../media/image106.emf"/><Relationship Id="rId2" Type="http://schemas.openxmlformats.org/officeDocument/2006/relationships/oleObject" Target="../embeddings/oleObject100.bin"/><Relationship Id="rId10" Type="http://schemas.openxmlformats.org/officeDocument/2006/relationships/vmlDrawing" Target="../drawings/vmlDrawing20.vml"/><Relationship Id="rId1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70.emf"/><Relationship Id="rId8" Type="http://schemas.openxmlformats.org/officeDocument/2006/relationships/oleObject" Target="../embeddings/oleObject106.bin"/><Relationship Id="rId7" Type="http://schemas.openxmlformats.org/officeDocument/2006/relationships/image" Target="../media/image69.emf"/><Relationship Id="rId6" Type="http://schemas.openxmlformats.org/officeDocument/2006/relationships/oleObject" Target="../embeddings/oleObject105.bin"/><Relationship Id="rId5" Type="http://schemas.openxmlformats.org/officeDocument/2006/relationships/image" Target="../media/image68.emf"/><Relationship Id="rId4" Type="http://schemas.openxmlformats.org/officeDocument/2006/relationships/oleObject" Target="../embeddings/oleObject104.bin"/><Relationship Id="rId39" Type="http://schemas.openxmlformats.org/officeDocument/2006/relationships/vmlDrawing" Target="../drawings/vmlDrawing21.vml"/><Relationship Id="rId38" Type="http://schemas.openxmlformats.org/officeDocument/2006/relationships/slideLayout" Target="../slideLayouts/slideLayout2.xml"/><Relationship Id="rId37" Type="http://schemas.openxmlformats.org/officeDocument/2006/relationships/image" Target="../media/image84.emf"/><Relationship Id="rId36" Type="http://schemas.openxmlformats.org/officeDocument/2006/relationships/oleObject" Target="../embeddings/oleObject120.bin"/><Relationship Id="rId35" Type="http://schemas.openxmlformats.org/officeDocument/2006/relationships/image" Target="../media/image83.emf"/><Relationship Id="rId34" Type="http://schemas.openxmlformats.org/officeDocument/2006/relationships/oleObject" Target="../embeddings/oleObject119.bin"/><Relationship Id="rId33" Type="http://schemas.openxmlformats.org/officeDocument/2006/relationships/image" Target="../media/image82.emf"/><Relationship Id="rId32" Type="http://schemas.openxmlformats.org/officeDocument/2006/relationships/oleObject" Target="../embeddings/oleObject118.bin"/><Relationship Id="rId31" Type="http://schemas.openxmlformats.org/officeDocument/2006/relationships/image" Target="../media/image81.emf"/><Relationship Id="rId30" Type="http://schemas.openxmlformats.org/officeDocument/2006/relationships/oleObject" Target="../embeddings/oleObject117.bin"/><Relationship Id="rId3" Type="http://schemas.openxmlformats.org/officeDocument/2006/relationships/image" Target="../media/image67.emf"/><Relationship Id="rId29" Type="http://schemas.openxmlformats.org/officeDocument/2006/relationships/image" Target="../media/image80.emf"/><Relationship Id="rId28" Type="http://schemas.openxmlformats.org/officeDocument/2006/relationships/oleObject" Target="../embeddings/oleObject116.bin"/><Relationship Id="rId27" Type="http://schemas.openxmlformats.org/officeDocument/2006/relationships/image" Target="../media/image79.emf"/><Relationship Id="rId26" Type="http://schemas.openxmlformats.org/officeDocument/2006/relationships/oleObject" Target="../embeddings/oleObject115.bin"/><Relationship Id="rId25" Type="http://schemas.openxmlformats.org/officeDocument/2006/relationships/image" Target="../media/image78.emf"/><Relationship Id="rId24" Type="http://schemas.openxmlformats.org/officeDocument/2006/relationships/oleObject" Target="../embeddings/oleObject114.bin"/><Relationship Id="rId23" Type="http://schemas.openxmlformats.org/officeDocument/2006/relationships/image" Target="../media/image77.emf"/><Relationship Id="rId22" Type="http://schemas.openxmlformats.org/officeDocument/2006/relationships/oleObject" Target="../embeddings/oleObject113.bin"/><Relationship Id="rId21" Type="http://schemas.openxmlformats.org/officeDocument/2006/relationships/image" Target="../media/image76.emf"/><Relationship Id="rId20" Type="http://schemas.openxmlformats.org/officeDocument/2006/relationships/oleObject" Target="../embeddings/oleObject112.bin"/><Relationship Id="rId2" Type="http://schemas.openxmlformats.org/officeDocument/2006/relationships/oleObject" Target="../embeddings/oleObject103.bin"/><Relationship Id="rId19" Type="http://schemas.openxmlformats.org/officeDocument/2006/relationships/image" Target="../media/image75.emf"/><Relationship Id="rId18" Type="http://schemas.openxmlformats.org/officeDocument/2006/relationships/oleObject" Target="../embeddings/oleObject111.bin"/><Relationship Id="rId17" Type="http://schemas.openxmlformats.org/officeDocument/2006/relationships/image" Target="../media/image74.emf"/><Relationship Id="rId16" Type="http://schemas.openxmlformats.org/officeDocument/2006/relationships/oleObject" Target="../embeddings/oleObject110.bin"/><Relationship Id="rId15" Type="http://schemas.openxmlformats.org/officeDocument/2006/relationships/image" Target="../media/image73.emf"/><Relationship Id="rId14" Type="http://schemas.openxmlformats.org/officeDocument/2006/relationships/oleObject" Target="../embeddings/oleObject109.bin"/><Relationship Id="rId13" Type="http://schemas.openxmlformats.org/officeDocument/2006/relationships/image" Target="../media/image72.emf"/><Relationship Id="rId12" Type="http://schemas.openxmlformats.org/officeDocument/2006/relationships/oleObject" Target="../embeddings/oleObject108.bin"/><Relationship Id="rId11" Type="http://schemas.openxmlformats.org/officeDocument/2006/relationships/image" Target="../media/image71.emf"/><Relationship Id="rId10" Type="http://schemas.openxmlformats.org/officeDocument/2006/relationships/oleObject" Target="../embeddings/oleObject107.bin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2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2.wmf"/><Relationship Id="rId6" Type="http://schemas.openxmlformats.org/officeDocument/2006/relationships/oleObject" Target="../embeddings/oleObject123.bin"/><Relationship Id="rId5" Type="http://schemas.openxmlformats.org/officeDocument/2006/relationships/image" Target="../media/image111.wmf"/><Relationship Id="rId4" Type="http://schemas.openxmlformats.org/officeDocument/2006/relationships/oleObject" Target="../embeddings/oleObject122.bin"/><Relationship Id="rId3" Type="http://schemas.openxmlformats.org/officeDocument/2006/relationships/image" Target="../media/image110.wmf"/><Relationship Id="rId2" Type="http://schemas.openxmlformats.org/officeDocument/2006/relationships/oleObject" Target="../embeddings/oleObject121.bin"/><Relationship Id="rId1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3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3.wmf"/><Relationship Id="rId2" Type="http://schemas.openxmlformats.org/officeDocument/2006/relationships/oleObject" Target="../embeddings/oleObject124.bin"/><Relationship Id="rId1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28.bin"/><Relationship Id="rId8" Type="http://schemas.openxmlformats.org/officeDocument/2006/relationships/image" Target="../media/image117.wmf"/><Relationship Id="rId7" Type="http://schemas.openxmlformats.org/officeDocument/2006/relationships/oleObject" Target="../embeddings/oleObject127.bin"/><Relationship Id="rId6" Type="http://schemas.openxmlformats.org/officeDocument/2006/relationships/image" Target="../media/image116.wmf"/><Relationship Id="rId5" Type="http://schemas.openxmlformats.org/officeDocument/2006/relationships/oleObject" Target="../embeddings/oleObject126.bin"/><Relationship Id="rId4" Type="http://schemas.openxmlformats.org/officeDocument/2006/relationships/image" Target="../media/image115.wmf"/><Relationship Id="rId3" Type="http://schemas.openxmlformats.org/officeDocument/2006/relationships/oleObject" Target="../embeddings/oleObject125.bin"/><Relationship Id="rId2" Type="http://schemas.openxmlformats.org/officeDocument/2006/relationships/image" Target="../media/image114.png"/><Relationship Id="rId19" Type="http://schemas.openxmlformats.org/officeDocument/2006/relationships/vmlDrawing" Target="../drawings/vmlDrawing24.v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122.png"/><Relationship Id="rId16" Type="http://schemas.openxmlformats.org/officeDocument/2006/relationships/image" Target="../media/image121.wmf"/><Relationship Id="rId15" Type="http://schemas.openxmlformats.org/officeDocument/2006/relationships/oleObject" Target="../embeddings/oleObject131.bin"/><Relationship Id="rId14" Type="http://schemas.openxmlformats.org/officeDocument/2006/relationships/image" Target="../media/image120.wmf"/><Relationship Id="rId13" Type="http://schemas.openxmlformats.org/officeDocument/2006/relationships/oleObject" Target="../embeddings/oleObject130.bin"/><Relationship Id="rId12" Type="http://schemas.openxmlformats.org/officeDocument/2006/relationships/image" Target="../media/image119.wmf"/><Relationship Id="rId11" Type="http://schemas.openxmlformats.org/officeDocument/2006/relationships/oleObject" Target="../embeddings/oleObject129.bin"/><Relationship Id="rId10" Type="http://schemas.openxmlformats.org/officeDocument/2006/relationships/image" Target="../media/image118.wmf"/><Relationship Id="rId1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5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3.wmf"/><Relationship Id="rId2" Type="http://schemas.openxmlformats.org/officeDocument/2006/relationships/oleObject" Target="../embeddings/oleObject132.bin"/><Relationship Id="rId1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6.png"/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7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8.wmf"/><Relationship Id="rId1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9.wmf"/><Relationship Id="rId1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0.png"/><Relationship Id="rId1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Relationship Id="rId3" Type="http://schemas.openxmlformats.org/officeDocument/2006/relationships/image" Target="../media/image6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0.wmf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wmf"/><Relationship Id="rId2" Type="http://schemas.openxmlformats.org/officeDocument/2006/relationships/oleObject" Target="../embeddings/oleObject8.bin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wmf"/><Relationship Id="rId8" Type="http://schemas.openxmlformats.org/officeDocument/2006/relationships/oleObject" Target="../embeddings/oleObject12.bin"/><Relationship Id="rId7" Type="http://schemas.openxmlformats.org/officeDocument/2006/relationships/image" Target="../media/image14.wmf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0.bin"/><Relationship Id="rId3" Type="http://schemas.openxmlformats.org/officeDocument/2006/relationships/image" Target="../media/image12.wmf"/><Relationship Id="rId2" Type="http://schemas.openxmlformats.org/officeDocument/2006/relationships/oleObject" Target="../embeddings/oleObject9.bin"/><Relationship Id="rId11" Type="http://schemas.openxmlformats.org/officeDocument/2006/relationships/vmlDrawing" Target="../drawings/vmlDrawing6.v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wmf"/><Relationship Id="rId8" Type="http://schemas.openxmlformats.org/officeDocument/2006/relationships/oleObject" Target="../embeddings/oleObject16.bin"/><Relationship Id="rId7" Type="http://schemas.openxmlformats.org/officeDocument/2006/relationships/image" Target="../media/image18.wmf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4.bin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3.bin"/><Relationship Id="rId12" Type="http://schemas.openxmlformats.org/officeDocument/2006/relationships/vmlDrawing" Target="../drawings/vmlDrawing7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0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20713" y="2196465"/>
            <a:ext cx="8943764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6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子任务</a:t>
            </a:r>
            <a:r>
              <a:rPr lang="en-US" altLang="zh-CN" sz="36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：无时限电流速断保护（电流</a:t>
            </a:r>
            <a:r>
              <a:rPr lang="en-US" altLang="zh-CN" sz="36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</a:t>
            </a:r>
            <a:r>
              <a:rPr lang="zh-CN" altLang="en-US" sz="36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段）</a:t>
            </a:r>
            <a:endParaRPr lang="zh-CN" altLang="en-US" sz="36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 descr="QQ图片20170607103558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806" y="2"/>
            <a:ext cx="9159908" cy="515956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1009" y="2187933"/>
            <a:ext cx="8943764" cy="852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zh-CN" altLang="en-US" sz="33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405777" y="2468404"/>
            <a:ext cx="5187315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altLang="en-US" sz="27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模块三：距离保护</a:t>
            </a:r>
            <a:endParaRPr lang="zh-CN" altLang="en-US" sz="27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32324" y="579711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、灵敏度校验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）近后备：故障点选取本线路末端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k1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17610" y="1539753"/>
            <a:ext cx="2880320" cy="538369"/>
            <a:chOff x="1109" y="4904"/>
            <a:chExt cx="6194" cy="1392"/>
          </a:xfrm>
        </p:grpSpPr>
        <p:graphicFrame>
          <p:nvGraphicFramePr>
            <p:cNvPr id="9" name="对象 8">
              <a:hlinkClick r:id="" action="ppaction://ole?verb=0"/>
            </p:cNvPr>
            <p:cNvGraphicFramePr/>
            <p:nvPr/>
          </p:nvGraphicFramePr>
          <p:xfrm>
            <a:off x="1109" y="4904"/>
            <a:ext cx="2514" cy="13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0" name="" r:id="rId2" imgW="19812000" imgH="10972800" progId="Equation.3">
                    <p:embed/>
                  </p:oleObj>
                </mc:Choice>
                <mc:Fallback>
                  <p:oleObj name="" r:id="rId2" imgW="19812000" imgH="10972800" progId="Equation.3">
                    <p:embed/>
                    <p:pic>
                      <p:nvPicPr>
                        <p:cNvPr id="0" name="图片 2079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109" y="4904"/>
                          <a:ext cx="2514" cy="139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对象 9">
              <a:hlinkClick r:id="" action="ppaction://ole?verb=0"/>
            </p:cNvPr>
            <p:cNvGraphicFramePr/>
            <p:nvPr/>
          </p:nvGraphicFramePr>
          <p:xfrm>
            <a:off x="3624" y="5157"/>
            <a:ext cx="3679" cy="8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" r:id="rId4" imgW="24079200" imgH="5791200" progId="Equation.3">
                    <p:embed/>
                  </p:oleObj>
                </mc:Choice>
                <mc:Fallback>
                  <p:oleObj name="" r:id="rId4" imgW="24079200" imgH="5791200" progId="Equation.3">
                    <p:embed/>
                    <p:pic>
                      <p:nvPicPr>
                        <p:cNvPr id="0" name="图片 208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24" y="5157"/>
                          <a:ext cx="3679" cy="88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矩形 2"/>
          <p:cNvSpPr/>
          <p:nvPr/>
        </p:nvSpPr>
        <p:spPr>
          <a:xfrm>
            <a:off x="1232324" y="2175972"/>
            <a:ext cx="7131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）远后备：故障点取相邻线路末端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k2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186062" y="2817107"/>
            <a:ext cx="3637140" cy="582295"/>
            <a:chOff x="8880" y="5033"/>
            <a:chExt cx="7353" cy="1264"/>
          </a:xfrm>
        </p:grpSpPr>
        <p:graphicFrame>
          <p:nvGraphicFramePr>
            <p:cNvPr id="13" name="对象 12">
              <a:hlinkClick r:id="" action="ppaction://ole?verb=0"/>
            </p:cNvPr>
            <p:cNvGraphicFramePr/>
            <p:nvPr/>
          </p:nvGraphicFramePr>
          <p:xfrm>
            <a:off x="8880" y="5230"/>
            <a:ext cx="1440" cy="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" r:id="rId6" imgW="2743200" imgH="5181600" progId="Equation.3">
                    <p:embed/>
                  </p:oleObj>
                </mc:Choice>
                <mc:Fallback>
                  <p:oleObj name="" r:id="rId6" imgW="2743200" imgH="5181600" progId="Equation.3">
                    <p:embed/>
                    <p:pic>
                      <p:nvPicPr>
                        <p:cNvPr id="0" name="图片 208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880" y="5230"/>
                          <a:ext cx="1440" cy="34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对象 13">
              <a:hlinkClick r:id="" action="ppaction://ole?verb=0"/>
            </p:cNvPr>
            <p:cNvGraphicFramePr/>
            <p:nvPr/>
          </p:nvGraphicFramePr>
          <p:xfrm>
            <a:off x="8880" y="5033"/>
            <a:ext cx="3638" cy="1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" r:id="rId8" imgW="36271200" imgH="10972800" progId="Equation.3">
                    <p:embed/>
                  </p:oleObj>
                </mc:Choice>
                <mc:Fallback>
                  <p:oleObj name="" r:id="rId8" imgW="36271200" imgH="10972800" progId="Equation.3">
                    <p:embed/>
                    <p:pic>
                      <p:nvPicPr>
                        <p:cNvPr id="0" name="图片 208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8880" y="5033"/>
                          <a:ext cx="3638" cy="126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对象 14">
              <a:hlinkClick r:id="" action="ppaction://ole?verb=0"/>
            </p:cNvPr>
            <p:cNvGraphicFramePr/>
            <p:nvPr/>
          </p:nvGraphicFramePr>
          <p:xfrm>
            <a:off x="12856" y="5230"/>
            <a:ext cx="3377" cy="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4" name="" r:id="rId10" imgW="24079200" imgH="5791200" progId="Equation.3">
                    <p:embed/>
                  </p:oleObj>
                </mc:Choice>
                <mc:Fallback>
                  <p:oleObj name="" r:id="rId10" imgW="24079200" imgH="5791200" progId="Equation.3">
                    <p:embed/>
                    <p:pic>
                      <p:nvPicPr>
                        <p:cNvPr id="0" name="图片 2083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856" y="5230"/>
                          <a:ext cx="3377" cy="81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矩形 10"/>
          <p:cNvSpPr/>
          <p:nvPr/>
        </p:nvSpPr>
        <p:spPr>
          <a:xfrm>
            <a:off x="1554198" y="3731534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最小负荷阻抗又可叫最重负荷：</a:t>
            </a:r>
            <a:b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因为最重负荷，负荷电流最大，阻抗越小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6559" y="1707654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动作时间</a:t>
            </a:r>
            <a:b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）应比与之配合的相邻设备保护动作时间大一个时间差</a:t>
            </a:r>
            <a:b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）考虑躲振荡，一般应大于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1.5-2S</a:t>
            </a:r>
            <a:b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）与多条相邻线路保护配合时，取最大时间作为动作时间。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03648" y="1275606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阻抗测量元件阻抗继电器的主要作用：</a:t>
            </a:r>
            <a:endParaRPr lang="zh-CN" altLang="en-US" sz="20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</a:pP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直接或间接测量短路点到保护安装地点之间的阻抗，并与整定阻抗值进行比较，以确定保护是否应该动作，又称距离继电器。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3147814"/>
            <a:ext cx="2133600" cy="15430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9716" y="915664"/>
            <a:ext cx="7602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>
              <a:lnSpc>
                <a:spcPct val="150000"/>
              </a:lnSpc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按加入继电器的构成方式分类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单相补偿式（第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Ⅰ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类）、多相补偿式（第</a:t>
            </a:r>
            <a:r>
              <a:rPr lang="en-US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类）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按继电器的动作特性分类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圆特性、非圆特性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  <a:buClr>
                <a:srgbClr val="CC0099"/>
              </a:buClr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按比较回路实现方法分类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比幅式、比相式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87624" y="699542"/>
            <a:ext cx="5904656" cy="1440160"/>
            <a:chOff x="3930" y="410"/>
            <a:chExt cx="10503" cy="3515"/>
          </a:xfrm>
        </p:grpSpPr>
        <p:grpSp>
          <p:nvGrpSpPr>
            <p:cNvPr id="9" name="Group 6"/>
            <p:cNvGrpSpPr/>
            <p:nvPr/>
          </p:nvGrpSpPr>
          <p:grpSpPr>
            <a:xfrm>
              <a:off x="3930" y="1250"/>
              <a:ext cx="565" cy="680"/>
              <a:chOff x="912" y="1504"/>
              <a:chExt cx="226" cy="272"/>
            </a:xfrm>
          </p:grpSpPr>
          <p:sp>
            <p:nvSpPr>
              <p:cNvPr id="61" name="Oval 7"/>
              <p:cNvSpPr/>
              <p:nvPr/>
            </p:nvSpPr>
            <p:spPr>
              <a:xfrm>
                <a:off x="912" y="1504"/>
                <a:ext cx="226" cy="272"/>
              </a:xfrm>
              <a:prstGeom prst="ellipse">
                <a:avLst/>
              </a:prstGeom>
              <a:solidFill>
                <a:schemeClr val="accent1"/>
              </a:soli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indent="0"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" name="Freeform 8"/>
              <p:cNvSpPr/>
              <p:nvPr/>
            </p:nvSpPr>
            <p:spPr>
              <a:xfrm>
                <a:off x="941" y="1580"/>
                <a:ext cx="162" cy="126"/>
              </a:xfrm>
              <a:custGeom>
                <a:avLst/>
                <a:gdLst/>
                <a:ahLst/>
                <a:cxnLst>
                  <a:cxn ang="0">
                    <a:pos x="0" y="81"/>
                  </a:cxn>
                  <a:cxn ang="0">
                    <a:pos x="45" y="0"/>
                  </a:cxn>
                  <a:cxn ang="0">
                    <a:pos x="90" y="72"/>
                  </a:cxn>
                  <a:cxn ang="0">
                    <a:pos x="99" y="99"/>
                  </a:cxn>
                  <a:cxn ang="0">
                    <a:pos x="108" y="126"/>
                  </a:cxn>
                  <a:cxn ang="0">
                    <a:pos x="135" y="117"/>
                  </a:cxn>
                  <a:cxn ang="0">
                    <a:pos x="162" y="27"/>
                  </a:cxn>
                </a:cxnLst>
                <a:rect l="0" t="0" r="0" b="0"/>
                <a:pathLst>
                  <a:path w="162" h="126">
                    <a:moveTo>
                      <a:pt x="0" y="81"/>
                    </a:moveTo>
                    <a:cubicBezTo>
                      <a:pt x="9" y="34"/>
                      <a:pt x="0" y="15"/>
                      <a:pt x="45" y="0"/>
                    </a:cubicBezTo>
                    <a:cubicBezTo>
                      <a:pt x="88" y="29"/>
                      <a:pt x="69" y="8"/>
                      <a:pt x="90" y="72"/>
                    </a:cubicBezTo>
                    <a:cubicBezTo>
                      <a:pt x="93" y="81"/>
                      <a:pt x="96" y="90"/>
                      <a:pt x="99" y="99"/>
                    </a:cubicBezTo>
                    <a:cubicBezTo>
                      <a:pt x="102" y="108"/>
                      <a:pt x="108" y="126"/>
                      <a:pt x="108" y="126"/>
                    </a:cubicBezTo>
                    <a:cubicBezTo>
                      <a:pt x="117" y="123"/>
                      <a:pt x="129" y="125"/>
                      <a:pt x="135" y="117"/>
                    </a:cubicBezTo>
                    <a:cubicBezTo>
                      <a:pt x="144" y="105"/>
                      <a:pt x="162" y="50"/>
                      <a:pt x="162" y="27"/>
                    </a:cubicBezTo>
                  </a:path>
                </a:pathLst>
              </a:custGeom>
              <a:noFill/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" name="Line 9"/>
            <p:cNvSpPr/>
            <p:nvPr/>
          </p:nvSpPr>
          <p:spPr>
            <a:xfrm>
              <a:off x="4498" y="1590"/>
              <a:ext cx="455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1" name="Line 10"/>
            <p:cNvSpPr/>
            <p:nvPr/>
          </p:nvSpPr>
          <p:spPr>
            <a:xfrm flipV="1">
              <a:off x="4953" y="1365"/>
              <a:ext cx="315" cy="225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2" name="Group 11"/>
            <p:cNvGrpSpPr/>
            <p:nvPr/>
          </p:nvGrpSpPr>
          <p:grpSpPr>
            <a:xfrm>
              <a:off x="5245" y="1523"/>
              <a:ext cx="115" cy="115"/>
              <a:chOff x="1202" y="2659"/>
              <a:chExt cx="90" cy="91"/>
            </a:xfrm>
          </p:grpSpPr>
          <p:sp>
            <p:nvSpPr>
              <p:cNvPr id="59" name="Line 12"/>
              <p:cNvSpPr/>
              <p:nvPr/>
            </p:nvSpPr>
            <p:spPr>
              <a:xfrm flipH="1"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" name="Line 13"/>
              <p:cNvSpPr/>
              <p:nvPr/>
            </p:nvSpPr>
            <p:spPr>
              <a:xfrm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3" name="Line 14"/>
            <p:cNvSpPr/>
            <p:nvPr/>
          </p:nvSpPr>
          <p:spPr>
            <a:xfrm>
              <a:off x="5405" y="1590"/>
              <a:ext cx="68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" name="Line 15"/>
            <p:cNvSpPr/>
            <p:nvPr/>
          </p:nvSpPr>
          <p:spPr>
            <a:xfrm flipV="1">
              <a:off x="6085" y="1365"/>
              <a:ext cx="315" cy="225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5" name="Group 16"/>
            <p:cNvGrpSpPr/>
            <p:nvPr/>
          </p:nvGrpSpPr>
          <p:grpSpPr>
            <a:xfrm>
              <a:off x="6373" y="1503"/>
              <a:ext cx="115" cy="115"/>
              <a:chOff x="1202" y="2659"/>
              <a:chExt cx="90" cy="91"/>
            </a:xfrm>
          </p:grpSpPr>
          <p:sp>
            <p:nvSpPr>
              <p:cNvPr id="57" name="Line 17"/>
              <p:cNvSpPr/>
              <p:nvPr/>
            </p:nvSpPr>
            <p:spPr>
              <a:xfrm flipH="1"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8" name="Line 18"/>
              <p:cNvSpPr/>
              <p:nvPr/>
            </p:nvSpPr>
            <p:spPr>
              <a:xfrm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6" name="Line 19"/>
            <p:cNvSpPr/>
            <p:nvPr/>
          </p:nvSpPr>
          <p:spPr>
            <a:xfrm>
              <a:off x="6473" y="1568"/>
              <a:ext cx="295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" name="Line 20"/>
            <p:cNvSpPr/>
            <p:nvPr/>
          </p:nvSpPr>
          <p:spPr>
            <a:xfrm flipV="1">
              <a:off x="9395" y="1343"/>
              <a:ext cx="315" cy="225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8" name="Group 21"/>
            <p:cNvGrpSpPr/>
            <p:nvPr/>
          </p:nvGrpSpPr>
          <p:grpSpPr>
            <a:xfrm>
              <a:off x="9715" y="1478"/>
              <a:ext cx="115" cy="115"/>
              <a:chOff x="1202" y="2659"/>
              <a:chExt cx="90" cy="91"/>
            </a:xfrm>
          </p:grpSpPr>
          <p:sp>
            <p:nvSpPr>
              <p:cNvPr id="55" name="Line 22"/>
              <p:cNvSpPr/>
              <p:nvPr/>
            </p:nvSpPr>
            <p:spPr>
              <a:xfrm flipH="1"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6" name="Line 23"/>
              <p:cNvSpPr/>
              <p:nvPr/>
            </p:nvSpPr>
            <p:spPr>
              <a:xfrm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9" name="Line 24"/>
            <p:cNvSpPr/>
            <p:nvPr/>
          </p:nvSpPr>
          <p:spPr>
            <a:xfrm>
              <a:off x="9828" y="1548"/>
              <a:ext cx="295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0" name="Line 25"/>
            <p:cNvSpPr/>
            <p:nvPr/>
          </p:nvSpPr>
          <p:spPr>
            <a:xfrm flipV="1">
              <a:off x="12755" y="1323"/>
              <a:ext cx="315" cy="225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21" name="Group 26"/>
            <p:cNvGrpSpPr/>
            <p:nvPr/>
          </p:nvGrpSpPr>
          <p:grpSpPr>
            <a:xfrm>
              <a:off x="13070" y="1458"/>
              <a:ext cx="115" cy="115"/>
              <a:chOff x="1202" y="2659"/>
              <a:chExt cx="90" cy="91"/>
            </a:xfrm>
          </p:grpSpPr>
          <p:sp>
            <p:nvSpPr>
              <p:cNvPr id="53" name="Line 27"/>
              <p:cNvSpPr/>
              <p:nvPr/>
            </p:nvSpPr>
            <p:spPr>
              <a:xfrm flipH="1"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" name="Line 28"/>
              <p:cNvSpPr/>
              <p:nvPr/>
            </p:nvSpPr>
            <p:spPr>
              <a:xfrm>
                <a:off x="1202" y="2659"/>
                <a:ext cx="90" cy="9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2" name="Line 29"/>
            <p:cNvSpPr/>
            <p:nvPr/>
          </p:nvSpPr>
          <p:spPr>
            <a:xfrm>
              <a:off x="5745" y="1138"/>
              <a:ext cx="0" cy="907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" name="Line 30"/>
            <p:cNvSpPr/>
            <p:nvPr/>
          </p:nvSpPr>
          <p:spPr>
            <a:xfrm>
              <a:off x="9148" y="1138"/>
              <a:ext cx="0" cy="907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" name="Line 31"/>
            <p:cNvSpPr/>
            <p:nvPr/>
          </p:nvSpPr>
          <p:spPr>
            <a:xfrm>
              <a:off x="12435" y="1138"/>
              <a:ext cx="0" cy="907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" name="Line 32"/>
            <p:cNvSpPr/>
            <p:nvPr/>
          </p:nvSpPr>
          <p:spPr>
            <a:xfrm>
              <a:off x="13185" y="1523"/>
              <a:ext cx="1248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" name="Line 33"/>
            <p:cNvSpPr/>
            <p:nvPr/>
          </p:nvSpPr>
          <p:spPr>
            <a:xfrm>
              <a:off x="9148" y="1820"/>
              <a:ext cx="45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7" name="Line 34"/>
            <p:cNvSpPr/>
            <p:nvPr/>
          </p:nvSpPr>
          <p:spPr>
            <a:xfrm>
              <a:off x="9600" y="1820"/>
              <a:ext cx="0" cy="34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8" name="Oval 35"/>
            <p:cNvSpPr/>
            <p:nvPr/>
          </p:nvSpPr>
          <p:spPr>
            <a:xfrm>
              <a:off x="9373" y="2160"/>
              <a:ext cx="452" cy="455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Oval 36"/>
            <p:cNvSpPr/>
            <p:nvPr/>
          </p:nvSpPr>
          <p:spPr>
            <a:xfrm>
              <a:off x="9373" y="2385"/>
              <a:ext cx="455" cy="453"/>
            </a:xfrm>
            <a:prstGeom prst="ellipse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Line 37"/>
            <p:cNvSpPr/>
            <p:nvPr/>
          </p:nvSpPr>
          <p:spPr>
            <a:xfrm>
              <a:off x="9733" y="2795"/>
              <a:ext cx="0" cy="25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1" name="Line 38"/>
            <p:cNvSpPr/>
            <p:nvPr/>
          </p:nvSpPr>
          <p:spPr>
            <a:xfrm>
              <a:off x="9488" y="2840"/>
              <a:ext cx="0" cy="31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2" name="Rectangle 39"/>
            <p:cNvSpPr/>
            <p:nvPr/>
          </p:nvSpPr>
          <p:spPr>
            <a:xfrm>
              <a:off x="10848" y="2045"/>
              <a:ext cx="680" cy="1363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r>
                <a:rPr lang="en-US" altLang="zh-CN" b="1" dirty="0">
                  <a:latin typeface="Arial" panose="020B060402020202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b="1" baseline="-25000" dirty="0">
                  <a:latin typeface="Arial" panose="020B0604020202020204" pitchFamily="34" charset="0"/>
                  <a:ea typeface="宋体" panose="02010600030101010101" pitchFamily="2" charset="-122"/>
                </a:rPr>
                <a:t>k</a:t>
              </a:r>
              <a:endParaRPr lang="en-US" altLang="zh-CN" b="1" baseline="-25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3" name="Group 40"/>
            <p:cNvGrpSpPr/>
            <p:nvPr/>
          </p:nvGrpSpPr>
          <p:grpSpPr>
            <a:xfrm>
              <a:off x="10048" y="1388"/>
              <a:ext cx="392" cy="130"/>
              <a:chOff x="645" y="2003"/>
              <a:chExt cx="208" cy="82"/>
            </a:xfrm>
          </p:grpSpPr>
          <p:sp>
            <p:nvSpPr>
              <p:cNvPr id="51" name="Freeform 41"/>
              <p:cNvSpPr/>
              <p:nvPr/>
            </p:nvSpPr>
            <p:spPr>
              <a:xfrm>
                <a:off x="645" y="2003"/>
                <a:ext cx="103" cy="77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43" y="0"/>
                  </a:cxn>
                  <a:cxn ang="0">
                    <a:pos x="103" y="77"/>
                  </a:cxn>
                </a:cxnLst>
                <a:rect l="0" t="0" r="0" b="0"/>
                <a:pathLst>
                  <a:path w="103" h="77">
                    <a:moveTo>
                      <a:pt x="0" y="77"/>
                    </a:moveTo>
                    <a:cubicBezTo>
                      <a:pt x="13" y="36"/>
                      <a:pt x="5" y="25"/>
                      <a:pt x="43" y="0"/>
                    </a:cubicBezTo>
                    <a:cubicBezTo>
                      <a:pt x="88" y="12"/>
                      <a:pt x="103" y="29"/>
                      <a:pt x="103" y="77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42"/>
              <p:cNvSpPr/>
              <p:nvPr/>
            </p:nvSpPr>
            <p:spPr>
              <a:xfrm>
                <a:off x="750" y="2008"/>
                <a:ext cx="103" cy="77"/>
              </a:xfrm>
              <a:custGeom>
                <a:avLst/>
                <a:gdLst/>
                <a:ahLst/>
                <a:cxnLst>
                  <a:cxn ang="0">
                    <a:pos x="0" y="77"/>
                  </a:cxn>
                  <a:cxn ang="0">
                    <a:pos x="43" y="0"/>
                  </a:cxn>
                  <a:cxn ang="0">
                    <a:pos x="103" y="77"/>
                  </a:cxn>
                </a:cxnLst>
                <a:rect l="0" t="0" r="0" b="0"/>
                <a:pathLst>
                  <a:path w="103" h="77">
                    <a:moveTo>
                      <a:pt x="0" y="77"/>
                    </a:moveTo>
                    <a:cubicBezTo>
                      <a:pt x="13" y="36"/>
                      <a:pt x="5" y="25"/>
                      <a:pt x="43" y="0"/>
                    </a:cubicBezTo>
                    <a:cubicBezTo>
                      <a:pt x="88" y="12"/>
                      <a:pt x="103" y="29"/>
                      <a:pt x="103" y="77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" name="Line 43"/>
            <p:cNvSpPr/>
            <p:nvPr/>
          </p:nvSpPr>
          <p:spPr>
            <a:xfrm>
              <a:off x="9738" y="3065"/>
              <a:ext cx="1110" cy="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5" name="Line 44"/>
            <p:cNvSpPr/>
            <p:nvPr/>
          </p:nvSpPr>
          <p:spPr>
            <a:xfrm>
              <a:off x="9488" y="3180"/>
              <a:ext cx="1360" cy="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6" name="Line 45"/>
            <p:cNvSpPr/>
            <p:nvPr/>
          </p:nvSpPr>
          <p:spPr>
            <a:xfrm>
              <a:off x="10053" y="1578"/>
              <a:ext cx="0" cy="102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7" name="Line 46"/>
            <p:cNvSpPr/>
            <p:nvPr/>
          </p:nvSpPr>
          <p:spPr>
            <a:xfrm>
              <a:off x="10423" y="1575"/>
              <a:ext cx="0" cy="79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8" name="Line 47"/>
            <p:cNvSpPr/>
            <p:nvPr/>
          </p:nvSpPr>
          <p:spPr>
            <a:xfrm>
              <a:off x="10460" y="2368"/>
              <a:ext cx="38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9" name="Line 48"/>
            <p:cNvSpPr/>
            <p:nvPr/>
          </p:nvSpPr>
          <p:spPr>
            <a:xfrm>
              <a:off x="10053" y="2613"/>
              <a:ext cx="79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40" name="Group 49"/>
            <p:cNvGrpSpPr/>
            <p:nvPr/>
          </p:nvGrpSpPr>
          <p:grpSpPr>
            <a:xfrm>
              <a:off x="11868" y="913"/>
              <a:ext cx="227" cy="660"/>
              <a:chOff x="4059" y="2350"/>
              <a:chExt cx="91" cy="264"/>
            </a:xfrm>
          </p:grpSpPr>
          <p:sp>
            <p:nvSpPr>
              <p:cNvPr id="48" name="Line 50"/>
              <p:cNvSpPr/>
              <p:nvPr/>
            </p:nvSpPr>
            <p:spPr>
              <a:xfrm flipH="1">
                <a:off x="4059" y="2350"/>
                <a:ext cx="66" cy="128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" name="Line 51"/>
              <p:cNvSpPr/>
              <p:nvPr/>
            </p:nvSpPr>
            <p:spPr>
              <a:xfrm flipV="1">
                <a:off x="4059" y="2432"/>
                <a:ext cx="91" cy="46"/>
              </a:xfrm>
              <a:prstGeom prst="line">
                <a:avLst/>
              </a:prstGeom>
              <a:ln w="222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0" name="Line 52"/>
              <p:cNvSpPr/>
              <p:nvPr/>
            </p:nvSpPr>
            <p:spPr>
              <a:xfrm flipH="1">
                <a:off x="4059" y="2432"/>
                <a:ext cx="91" cy="182"/>
              </a:xfrm>
              <a:prstGeom prst="line">
                <a:avLst/>
              </a:prstGeom>
              <a:ln w="9525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  <p:sp>
          <p:nvSpPr>
            <p:cNvPr id="41" name="Text Box 53"/>
            <p:cNvSpPr txBox="1"/>
            <p:nvPr/>
          </p:nvSpPr>
          <p:spPr>
            <a:xfrm>
              <a:off x="4973" y="913"/>
              <a:ext cx="466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1600" dirty="0"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Text Box 54"/>
            <p:cNvSpPr txBox="1"/>
            <p:nvPr/>
          </p:nvSpPr>
          <p:spPr>
            <a:xfrm>
              <a:off x="6198" y="865"/>
              <a:ext cx="466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1600" dirty="0"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Text Box 55"/>
            <p:cNvSpPr txBox="1"/>
            <p:nvPr/>
          </p:nvSpPr>
          <p:spPr>
            <a:xfrm>
              <a:off x="9430" y="870"/>
              <a:ext cx="466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1600" dirty="0"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Text Box 56"/>
            <p:cNvSpPr txBox="1"/>
            <p:nvPr/>
          </p:nvSpPr>
          <p:spPr>
            <a:xfrm>
              <a:off x="12775" y="870"/>
              <a:ext cx="466" cy="5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sz="1600" dirty="0"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endParaRPr lang="en-US" altLang="zh-CN" sz="16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45" name="Object 64"/>
            <p:cNvGraphicFramePr/>
            <p:nvPr/>
          </p:nvGraphicFramePr>
          <p:xfrm>
            <a:off x="10300" y="1553"/>
            <a:ext cx="688" cy="10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" name="" r:id="rId2" imgW="3962400" imgH="5791200" progId="Equation.DSMT4">
                    <p:embed/>
                  </p:oleObj>
                </mc:Choice>
                <mc:Fallback>
                  <p:oleObj name="" r:id="rId2" imgW="3962400" imgH="5791200" progId="Equation.DSMT4">
                    <p:embed/>
                    <p:pic>
                      <p:nvPicPr>
                        <p:cNvPr id="0" name="图片 109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0300" y="1553"/>
                          <a:ext cx="688" cy="100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Text Box 65"/>
            <p:cNvSpPr txBox="1"/>
            <p:nvPr/>
          </p:nvSpPr>
          <p:spPr>
            <a:xfrm>
              <a:off x="11755" y="410"/>
              <a:ext cx="44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 indent="0"/>
              <a:r>
                <a:rPr lang="en-US" altLang="zh-CN" i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k</a:t>
              </a:r>
              <a:endParaRPr lang="en-US" altLang="zh-CN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47" name="Object 70"/>
            <p:cNvGraphicFramePr/>
            <p:nvPr/>
          </p:nvGraphicFramePr>
          <p:xfrm>
            <a:off x="9763" y="3073"/>
            <a:ext cx="657" cy="8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" name="" r:id="rId4" imgW="5181600" imgH="6705600" progId="Equation.DSMT4">
                    <p:embed/>
                  </p:oleObj>
                </mc:Choice>
                <mc:Fallback>
                  <p:oleObj name="" r:id="rId4" imgW="5181600" imgH="6705600" progId="Equation.DSMT4">
                    <p:embed/>
                    <p:pic>
                      <p:nvPicPr>
                        <p:cNvPr id="0" name="图片 109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763" y="3073"/>
                          <a:ext cx="657" cy="85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2974" y="2176811"/>
            <a:ext cx="9141025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>
              <a:lnSpc>
                <a:spcPct val="9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距离保护的实质是用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测量阻抗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与被保护线路的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整定阻抗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比较。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90000"/>
              </a:lnSpc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9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当短路点在保护范围以外时，即       时继电器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不动作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90000"/>
              </a:lnSpc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当短路点在保护范围以内时，即       时，继电器</a:t>
            </a:r>
            <a:r>
              <a:rPr lang="zh-CN" altLang="en-US" sz="24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距离保护又称为低阻抗保护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3" name="对象 62">
            <a:hlinkClick r:id="" action="ppaction://ole?verb=0"/>
          </p:cNvPr>
          <p:cNvGraphicFramePr/>
          <p:nvPr/>
        </p:nvGraphicFramePr>
        <p:xfrm>
          <a:off x="3062807" y="2193623"/>
          <a:ext cx="429073" cy="302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" r:id="rId6" imgW="4572000" imgH="5181600" progId="Equation.3">
                  <p:embed/>
                </p:oleObj>
              </mc:Choice>
              <mc:Fallback>
                <p:oleObj name="" r:id="rId6" imgW="4572000" imgH="5181600" progId="Equation.3">
                  <p:embed/>
                  <p:pic>
                    <p:nvPicPr>
                      <p:cNvPr id="0" name="图片 109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62807" y="2193623"/>
                        <a:ext cx="429073" cy="30253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对象 63">
            <a:hlinkClick r:id="" action="ppaction://ole?verb=0"/>
          </p:cNvPr>
          <p:cNvGraphicFramePr/>
          <p:nvPr/>
        </p:nvGraphicFramePr>
        <p:xfrm>
          <a:off x="4437068" y="2866699"/>
          <a:ext cx="1022058" cy="35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" r:id="rId8" imgW="11277600" imgH="5486400" progId="Equation.3">
                  <p:embed/>
                </p:oleObj>
              </mc:Choice>
              <mc:Fallback>
                <p:oleObj name="" r:id="rId8" imgW="11277600" imgH="5486400" progId="Equation.3">
                  <p:embed/>
                  <p:pic>
                    <p:nvPicPr>
                      <p:cNvPr id="0" name="图片 109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37068" y="2866699"/>
                        <a:ext cx="1022058" cy="35176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对象 64">
            <a:hlinkClick r:id="" action="ppaction://ole?verb=0"/>
          </p:cNvPr>
          <p:cNvGraphicFramePr/>
          <p:nvPr/>
        </p:nvGraphicFramePr>
        <p:xfrm>
          <a:off x="4386035" y="3602315"/>
          <a:ext cx="1077995" cy="306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" r:id="rId10" imgW="11277600" imgH="5486400" progId="Equation.3">
                  <p:embed/>
                </p:oleObj>
              </mc:Choice>
              <mc:Fallback>
                <p:oleObj name="" r:id="rId10" imgW="11277600" imgH="5486400" progId="Equation.3">
                  <p:embed/>
                  <p:pic>
                    <p:nvPicPr>
                      <p:cNvPr id="0" name="图片 109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86035" y="3602315"/>
                        <a:ext cx="1077995" cy="30604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对象 65">
            <a:hlinkClick r:id="" action="ppaction://ole?verb=0"/>
          </p:cNvPr>
          <p:cNvGraphicFramePr/>
          <p:nvPr/>
        </p:nvGraphicFramePr>
        <p:xfrm>
          <a:off x="7884368" y="2218463"/>
          <a:ext cx="434340" cy="391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" r:id="rId12" imgW="6096000" imgH="5486400" progId="Equation.3">
                  <p:embed/>
                </p:oleObj>
              </mc:Choice>
              <mc:Fallback>
                <p:oleObj name="" r:id="rId12" imgW="6096000" imgH="5486400" progId="Equation.3">
                  <p:embed/>
                  <p:pic>
                    <p:nvPicPr>
                      <p:cNvPr id="0" name="图片 110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884368" y="2218463"/>
                        <a:ext cx="434340" cy="39116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对象 66">
            <a:hlinkClick r:id="" action="ppaction://ole?verb=0"/>
          </p:cNvPr>
          <p:cNvGraphicFramePr/>
          <p:nvPr/>
        </p:nvGraphicFramePr>
        <p:xfrm>
          <a:off x="4153773" y="2232895"/>
          <a:ext cx="419713" cy="376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" r:id="rId14" imgW="4572000" imgH="5181600" progId="Equation.3">
                  <p:embed/>
                </p:oleObj>
              </mc:Choice>
              <mc:Fallback>
                <p:oleObj name="" r:id="rId14" imgW="4572000" imgH="5181600" progId="Equation.3">
                  <p:embed/>
                  <p:pic>
                    <p:nvPicPr>
                      <p:cNvPr id="0" name="图片 110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53773" y="2232895"/>
                        <a:ext cx="419713" cy="37672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04850" y="988060"/>
            <a:ext cx="7379335" cy="306197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在实际生活中，不能用眼看在不在圆内，要用判据看是否动作。下面开始介绍三种圆的特性</a:t>
            </a:r>
            <a:endParaRPr lang="zh-CN" altLang="en-US" sz="2800" strike="noStrike" noProof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51474" y="699542"/>
            <a:ext cx="1440160" cy="1511423"/>
            <a:chOff x="1924" y="2714"/>
            <a:chExt cx="4149" cy="4523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3959" y="5188"/>
              <a:ext cx="2114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2398" y="3629"/>
              <a:ext cx="3043" cy="3028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2665" y="3184"/>
              <a:ext cx="2761" cy="370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V="1">
              <a:off x="3943" y="3294"/>
              <a:ext cx="0" cy="3597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3943" y="4020"/>
              <a:ext cx="868" cy="1152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3454" y="5188"/>
              <a:ext cx="489" cy="646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924" y="5172"/>
              <a:ext cx="200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4567" y="3049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C</a:t>
              </a:r>
              <a:endParaRPr lang="en-US" altLang="zh-CN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249" y="4592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B</a:t>
              </a:r>
              <a:endParaRPr lang="en-US" altLang="zh-CN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218" y="6657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A</a:t>
              </a:r>
              <a:endParaRPr lang="en-US" altLang="zh-CN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844" y="5358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K</a:t>
              </a:r>
              <a:endParaRPr lang="en-US" altLang="zh-CN" baseline="-2500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74" y="3629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set</a:t>
              </a:r>
              <a:endParaRPr lang="en-US" altLang="zh-CN" baseline="-2500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96" y="2714"/>
              <a:ext cx="89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jX</a:t>
              </a:r>
              <a:endParaRPr lang="en-US" altLang="zh-CN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35896" y="627535"/>
            <a:ext cx="1333009" cy="1467810"/>
            <a:chOff x="7227" y="2604"/>
            <a:chExt cx="4070" cy="4524"/>
          </a:xfrm>
        </p:grpSpPr>
        <p:cxnSp>
          <p:nvCxnSpPr>
            <p:cNvPr id="23" name="直接箭头连接符 22"/>
            <p:cNvCxnSpPr/>
            <p:nvPr/>
          </p:nvCxnSpPr>
          <p:spPr>
            <a:xfrm flipV="1">
              <a:off x="8268" y="3294"/>
              <a:ext cx="0" cy="3834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7558" y="6339"/>
              <a:ext cx="2840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7669" y="3216"/>
              <a:ext cx="2871" cy="39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7583" y="3478"/>
              <a:ext cx="3090" cy="313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819" y="5612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B</a:t>
              </a:r>
              <a:endParaRPr lang="en-US" altLang="zh-CN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0398" y="2604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C</a:t>
              </a:r>
              <a:endParaRPr lang="en-US" altLang="zh-CN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641" y="3049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set</a:t>
              </a:r>
              <a:endParaRPr lang="en-US" altLang="zh-CN" baseline="-25000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932" y="2714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/>
                <a:t>jX</a:t>
              </a:r>
              <a:endParaRPr lang="en-US" altLang="zh-CN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398" y="6192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R</a:t>
              </a:r>
              <a:endParaRPr lang="en-US" altLang="zh-CN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227" y="6434"/>
              <a:ext cx="899" cy="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m</a:t>
              </a:r>
              <a:endParaRPr lang="en-US" altLang="zh-CN" baseline="-25000"/>
            </a:p>
          </p:txBody>
        </p:sp>
        <p:sp>
          <p:nvSpPr>
            <p:cNvPr id="33" name="椭圆 32"/>
            <p:cNvSpPr/>
            <p:nvPr/>
          </p:nvSpPr>
          <p:spPr>
            <a:xfrm>
              <a:off x="9084" y="5033"/>
              <a:ext cx="119" cy="119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箭头连接符 33"/>
            <p:cNvCxnSpPr/>
            <p:nvPr/>
          </p:nvCxnSpPr>
          <p:spPr>
            <a:xfrm flipV="1">
              <a:off x="8268" y="3799"/>
              <a:ext cx="1816" cy="2525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 flipH="1">
              <a:off x="7819" y="6264"/>
              <a:ext cx="489" cy="646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6503665" y="811487"/>
            <a:ext cx="1524719" cy="1283857"/>
            <a:chOff x="12802" y="2862"/>
            <a:chExt cx="4474" cy="4524"/>
          </a:xfrm>
        </p:grpSpPr>
        <p:cxnSp>
          <p:nvCxnSpPr>
            <p:cNvPr id="37" name="直接箭头连接符 36"/>
            <p:cNvCxnSpPr/>
            <p:nvPr/>
          </p:nvCxnSpPr>
          <p:spPr>
            <a:xfrm flipV="1">
              <a:off x="14509" y="3474"/>
              <a:ext cx="0" cy="3834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>
              <a:off x="13316" y="6264"/>
              <a:ext cx="3762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13648" y="3474"/>
              <a:ext cx="2871" cy="391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/>
          </p:nvSpPr>
          <p:spPr>
            <a:xfrm>
              <a:off x="13562" y="3736"/>
              <a:ext cx="3090" cy="313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059" y="5541"/>
              <a:ext cx="899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B</a:t>
              </a:r>
              <a:endParaRPr lang="en-US" altLang="zh-CN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6377" y="2862"/>
              <a:ext cx="899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C</a:t>
              </a:r>
              <a:endParaRPr lang="en-US" altLang="zh-CN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5620" y="3307"/>
              <a:ext cx="899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set</a:t>
              </a:r>
              <a:endParaRPr lang="en-US" altLang="zh-CN" baseline="-25000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3911" y="2972"/>
              <a:ext cx="899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jX</a:t>
              </a:r>
              <a:endParaRPr lang="en-US" altLang="zh-CN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6377" y="6450"/>
              <a:ext cx="899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R</a:t>
              </a:r>
              <a:endParaRPr lang="en-US" altLang="zh-CN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2802" y="6692"/>
              <a:ext cx="1303" cy="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-aZ</a:t>
              </a:r>
              <a:r>
                <a:rPr lang="en-US" altLang="zh-CN" baseline="-25000"/>
                <a:t>set</a:t>
              </a:r>
              <a:endParaRPr lang="en-US" altLang="zh-CN" baseline="-25000"/>
            </a:p>
          </p:txBody>
        </p:sp>
        <p:sp>
          <p:nvSpPr>
            <p:cNvPr id="47" name="椭圆 46"/>
            <p:cNvSpPr/>
            <p:nvPr/>
          </p:nvSpPr>
          <p:spPr>
            <a:xfrm>
              <a:off x="15063" y="5291"/>
              <a:ext cx="119" cy="119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8" name="直接箭头连接符 47"/>
            <p:cNvCxnSpPr/>
            <p:nvPr/>
          </p:nvCxnSpPr>
          <p:spPr>
            <a:xfrm flipV="1">
              <a:off x="14509" y="4051"/>
              <a:ext cx="1591" cy="221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/>
            <p:nvPr/>
          </p:nvCxnSpPr>
          <p:spPr>
            <a:xfrm flipH="1">
              <a:off x="14020" y="6264"/>
              <a:ext cx="489" cy="646"/>
            </a:xfrm>
            <a:prstGeom prst="straightConnector1">
              <a:avLst/>
            </a:prstGeom>
            <a:ln>
              <a:solidFill>
                <a:srgbClr val="EB16F2"/>
              </a:solidFill>
              <a:tailEnd type="arrow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1265576" y="215048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eaLnBrk="0" hangingPunct="0"/>
            <a:r>
              <a:rPr lang="zh-CN" altLang="en-US" sz="2400" dirty="0">
                <a:latin typeface="Arial" panose="020B0604020202020204" pitchFamily="34" charset="0"/>
              </a:rPr>
              <a:t>全阻抗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89946" y="214875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eaLnBrk="0" hangingPunct="0"/>
            <a:r>
              <a:rPr lang="zh-CN" altLang="en-US" sz="2400" dirty="0">
                <a:latin typeface="Arial" panose="020B0604020202020204" pitchFamily="34" charset="0"/>
              </a:rPr>
              <a:t>方向阻抗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016619" y="22109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eaLnBrk="0" hangingPunct="0"/>
            <a:r>
              <a:rPr lang="zh-CN" altLang="en-US" sz="2400" dirty="0">
                <a:latin typeface="Arial" panose="020B0604020202020204" pitchFamily="34" charset="0"/>
              </a:rPr>
              <a:t>偏移阻抗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0" y="318287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 eaLnBrk="0" hangingPunc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圆内为动作区，圆外为非动作区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采用方向阻抗继电器可判断方向，反方向不误动（因为不在圆内）但有死区，可采用偏移阻抗继电器解决，但反方向故障，偏移阻抗继电器有可能误动。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940152" y="843558"/>
            <a:ext cx="2520280" cy="2308920"/>
            <a:chOff x="8635" y="3518"/>
            <a:chExt cx="5435" cy="5520"/>
          </a:xfrm>
        </p:grpSpPr>
        <p:sp>
          <p:nvSpPr>
            <p:cNvPr id="9" name="Line 9"/>
            <p:cNvSpPr/>
            <p:nvPr/>
          </p:nvSpPr>
          <p:spPr>
            <a:xfrm rot="1200000" flipV="1">
              <a:off x="11428" y="3518"/>
              <a:ext cx="45" cy="5475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" name="Oval 10"/>
            <p:cNvSpPr/>
            <p:nvPr/>
          </p:nvSpPr>
          <p:spPr>
            <a:xfrm>
              <a:off x="9543" y="4495"/>
              <a:ext cx="3687" cy="3688"/>
            </a:xfrm>
            <a:prstGeom prst="ellipse">
              <a:avLst/>
            </a:pr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Line 11"/>
            <p:cNvSpPr/>
            <p:nvPr/>
          </p:nvSpPr>
          <p:spPr>
            <a:xfrm flipV="1">
              <a:off x="10808" y="5863"/>
              <a:ext cx="1460" cy="2222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2" name="Line 12"/>
            <p:cNvSpPr/>
            <p:nvPr/>
          </p:nvSpPr>
          <p:spPr>
            <a:xfrm flipV="1">
              <a:off x="10810" y="4663"/>
              <a:ext cx="1253" cy="3365"/>
            </a:xfrm>
            <a:prstGeom prst="line">
              <a:avLst/>
            </a:prstGeom>
            <a:ln w="349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13" name="Line 13"/>
            <p:cNvSpPr/>
            <p:nvPr/>
          </p:nvSpPr>
          <p:spPr>
            <a:xfrm flipH="1" flipV="1">
              <a:off x="9630" y="5823"/>
              <a:ext cx="1198" cy="2187"/>
            </a:xfrm>
            <a:prstGeom prst="line">
              <a:avLst/>
            </a:prstGeom>
            <a:ln w="34925" cap="flat" cmpd="sng">
              <a:solidFill>
                <a:srgbClr val="800080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aphicFrame>
          <p:nvGraphicFramePr>
            <p:cNvPr id="14" name="Object 14"/>
            <p:cNvGraphicFramePr/>
            <p:nvPr/>
          </p:nvGraphicFramePr>
          <p:xfrm>
            <a:off x="13448" y="7520"/>
            <a:ext cx="447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0" name="" r:id="rId2" imgW="215900" imgH="215900" progId="Equation.3">
                    <p:embed/>
                  </p:oleObj>
                </mc:Choice>
                <mc:Fallback>
                  <p:oleObj name="" r:id="rId2" imgW="215900" imgH="215900" progId="Equation.3">
                    <p:embed/>
                    <p:pic>
                      <p:nvPicPr>
                        <p:cNvPr id="0" name="图片 2119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3448" y="7520"/>
                          <a:ext cx="447" cy="45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5"/>
            <p:cNvGraphicFramePr/>
            <p:nvPr/>
          </p:nvGraphicFramePr>
          <p:xfrm>
            <a:off x="9960" y="3625"/>
            <a:ext cx="638" cy="5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1" name="" r:id="rId4" imgW="317500" imgH="266700" progId="Equation.3">
                    <p:embed/>
                  </p:oleObj>
                </mc:Choice>
                <mc:Fallback>
                  <p:oleObj name="" r:id="rId4" imgW="317500" imgH="266700" progId="Equation.3">
                    <p:embed/>
                    <p:pic>
                      <p:nvPicPr>
                        <p:cNvPr id="0" name="图片 212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9960" y="3625"/>
                          <a:ext cx="638" cy="54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6"/>
            <p:cNvGraphicFramePr/>
            <p:nvPr/>
          </p:nvGraphicFramePr>
          <p:xfrm>
            <a:off x="12485" y="3528"/>
            <a:ext cx="475" cy="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2" name="" r:id="rId6" imgW="190500" imgH="203200" progId="Equation.3">
                    <p:embed/>
                  </p:oleObj>
                </mc:Choice>
                <mc:Fallback>
                  <p:oleObj name="" r:id="rId6" imgW="190500" imgH="203200" progId="Equation.3">
                    <p:embed/>
                    <p:pic>
                      <p:nvPicPr>
                        <p:cNvPr id="0" name="图片 212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2485" y="3528"/>
                          <a:ext cx="475" cy="52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7"/>
            <p:cNvGraphicFramePr/>
            <p:nvPr/>
          </p:nvGraphicFramePr>
          <p:xfrm>
            <a:off x="10903" y="8275"/>
            <a:ext cx="442" cy="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3" name="" r:id="rId8" imgW="190500" imgH="190500" progId="Equation.3">
                    <p:embed/>
                  </p:oleObj>
                </mc:Choice>
                <mc:Fallback>
                  <p:oleObj name="" r:id="rId8" imgW="190500" imgH="190500" progId="Equation.3">
                    <p:embed/>
                    <p:pic>
                      <p:nvPicPr>
                        <p:cNvPr id="0" name="图片 2122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0903" y="8275"/>
                          <a:ext cx="442" cy="45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8"/>
            <p:cNvGraphicFramePr/>
            <p:nvPr/>
          </p:nvGraphicFramePr>
          <p:xfrm>
            <a:off x="12380" y="4235"/>
            <a:ext cx="693" cy="6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4" name="" r:id="rId10" imgW="304800" imgH="254000" progId="Equation.3">
                    <p:embed/>
                  </p:oleObj>
                </mc:Choice>
                <mc:Fallback>
                  <p:oleObj name="" r:id="rId10" imgW="304800" imgH="254000" progId="Equation.3">
                    <p:embed/>
                    <p:pic>
                      <p:nvPicPr>
                        <p:cNvPr id="0" name="图片 2123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380" y="4235"/>
                          <a:ext cx="693" cy="61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Line 19"/>
            <p:cNvSpPr/>
            <p:nvPr/>
          </p:nvSpPr>
          <p:spPr>
            <a:xfrm flipH="1" flipV="1">
              <a:off x="10760" y="3798"/>
              <a:ext cx="20" cy="524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20" name="Line 20"/>
            <p:cNvSpPr/>
            <p:nvPr/>
          </p:nvSpPr>
          <p:spPr>
            <a:xfrm flipV="1">
              <a:off x="9628" y="8055"/>
              <a:ext cx="4442" cy="3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graphicFrame>
          <p:nvGraphicFramePr>
            <p:cNvPr id="21" name="Object 21"/>
            <p:cNvGraphicFramePr/>
            <p:nvPr/>
          </p:nvGraphicFramePr>
          <p:xfrm>
            <a:off x="12385" y="5720"/>
            <a:ext cx="628" cy="7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5" name="" r:id="rId12" imgW="254000" imgH="304800" progId="Equation.DSMT4">
                    <p:embed/>
                  </p:oleObj>
                </mc:Choice>
                <mc:Fallback>
                  <p:oleObj name="" r:id="rId12" imgW="254000" imgH="304800" progId="Equation.DSMT4">
                    <p:embed/>
                    <p:pic>
                      <p:nvPicPr>
                        <p:cNvPr id="0" name="图片 2124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12385" y="5720"/>
                          <a:ext cx="628" cy="75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2"/>
            <p:cNvGraphicFramePr/>
            <p:nvPr/>
          </p:nvGraphicFramePr>
          <p:xfrm>
            <a:off x="8635" y="5448"/>
            <a:ext cx="1025" cy="7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6" name="" r:id="rId14" imgW="444500" imgH="304800" progId="Equation.DSMT4">
                    <p:embed/>
                  </p:oleObj>
                </mc:Choice>
                <mc:Fallback>
                  <p:oleObj name="" r:id="rId14" imgW="444500" imgH="304800" progId="Equation.DSMT4">
                    <p:embed/>
                    <p:pic>
                      <p:nvPicPr>
                        <p:cNvPr id="0" name="图片 2125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8635" y="5448"/>
                          <a:ext cx="1025" cy="70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-356" y="563606"/>
            <a:ext cx="2595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测量阻抗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k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56" y="1035929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加入继电器的电压、电流的比值。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922" y="1424772"/>
            <a:ext cx="2807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整定阻抗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set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4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75" y="1837137"/>
            <a:ext cx="58801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在最大灵敏角方向（特性圆直径正方向）上的动作阻抗。指编制整定方案时，根据保护范围给出的阻抗。发生短路时，当测量阻抗等于或小于整定阻抗时继电器动作。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975" y="3306576"/>
            <a:ext cx="2082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起动阻抗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K.act</a:t>
            </a:r>
            <a:endParaRPr lang="en-US" altLang="zh-CN" sz="2400" baseline="-2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-356" y="3744134"/>
            <a:ext cx="9036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使距离保护装置刚能动作的最大测量阻抗。针对某个阻抗角方向上刚好使继电器动作时，加入继电器的电压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Um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与电流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Im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的比值（注：不同角度上动作阻抗不一样）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652120" y="267494"/>
            <a:ext cx="3173095" cy="4236720"/>
            <a:chOff x="11305" y="3172"/>
            <a:chExt cx="4997" cy="6672"/>
          </a:xfrm>
        </p:grpSpPr>
        <p:sp>
          <p:nvSpPr>
            <p:cNvPr id="9" name="Text Box 18"/>
            <p:cNvSpPr txBox="1"/>
            <p:nvPr/>
          </p:nvSpPr>
          <p:spPr>
            <a:xfrm>
              <a:off x="12323" y="3172"/>
              <a:ext cx="75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" name="Text Box 19"/>
            <p:cNvSpPr txBox="1"/>
            <p:nvPr/>
          </p:nvSpPr>
          <p:spPr>
            <a:xfrm>
              <a:off x="11352" y="9268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305" y="3408"/>
              <a:ext cx="4997" cy="5900"/>
              <a:chOff x="10028" y="2535"/>
              <a:chExt cx="4997" cy="5900"/>
            </a:xfrm>
          </p:grpSpPr>
          <p:sp>
            <p:nvSpPr>
              <p:cNvPr id="12" name="Line 11"/>
              <p:cNvSpPr/>
              <p:nvPr/>
            </p:nvSpPr>
            <p:spPr>
              <a:xfrm>
                <a:off x="10380" y="7335"/>
                <a:ext cx="4180" cy="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3" name="Line 12"/>
              <p:cNvSpPr/>
              <p:nvPr/>
            </p:nvSpPr>
            <p:spPr>
              <a:xfrm flipV="1">
                <a:off x="11420" y="2875"/>
                <a:ext cx="3" cy="552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4" name="Line 13"/>
              <p:cNvSpPr/>
              <p:nvPr/>
            </p:nvSpPr>
            <p:spPr>
              <a:xfrm flipV="1">
                <a:off x="10540" y="2815"/>
                <a:ext cx="4180" cy="562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15" name="Oval 14"/>
              <p:cNvSpPr/>
              <p:nvPr/>
            </p:nvSpPr>
            <p:spPr>
              <a:xfrm>
                <a:off x="10360" y="3135"/>
                <a:ext cx="4500" cy="4520"/>
              </a:xfrm>
              <a:prstGeom prst="ellipse">
                <a:avLst/>
              </a:prstGeom>
              <a:noFill/>
              <a:ln w="38100" cap="flat" cmpd="sng">
                <a:solidFill>
                  <a:srgbClr val="FF00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indent="0"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Line 16"/>
              <p:cNvSpPr/>
              <p:nvPr/>
            </p:nvSpPr>
            <p:spPr>
              <a:xfrm flipV="1">
                <a:off x="11380" y="3715"/>
                <a:ext cx="2680" cy="360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7" name="Text Box 17"/>
              <p:cNvSpPr txBox="1"/>
              <p:nvPr/>
            </p:nvSpPr>
            <p:spPr>
              <a:xfrm>
                <a:off x="14495" y="7055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Text Box 20"/>
              <p:cNvSpPr txBox="1"/>
              <p:nvPr/>
            </p:nvSpPr>
            <p:spPr>
              <a:xfrm>
                <a:off x="10835" y="6715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Text Box 21"/>
              <p:cNvSpPr txBox="1"/>
              <p:nvPr/>
            </p:nvSpPr>
            <p:spPr>
              <a:xfrm>
                <a:off x="14155" y="2535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Oval 25"/>
              <p:cNvSpPr/>
              <p:nvPr/>
            </p:nvSpPr>
            <p:spPr>
              <a:xfrm>
                <a:off x="12660" y="5435"/>
                <a:ext cx="140" cy="140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indent="0"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aphicFrame>
            <p:nvGraphicFramePr>
              <p:cNvPr id="21" name="Object 34"/>
              <p:cNvGraphicFramePr/>
              <p:nvPr/>
            </p:nvGraphicFramePr>
            <p:xfrm>
              <a:off x="13553" y="2798"/>
              <a:ext cx="635" cy="6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2" name="" r:id="rId2" imgW="292100" imgH="241300" progId="Equation.3">
                      <p:embed/>
                    </p:oleObj>
                  </mc:Choice>
                  <mc:Fallback>
                    <p:oleObj name="" r:id="rId2" imgW="292100" imgH="241300" progId="Equation.3">
                      <p:embed/>
                      <p:pic>
                        <p:nvPicPr>
                          <p:cNvPr id="0" name="图片 3091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3553" y="2798"/>
                            <a:ext cx="635" cy="63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35"/>
              <p:cNvGraphicFramePr/>
              <p:nvPr/>
            </p:nvGraphicFramePr>
            <p:xfrm>
              <a:off x="10028" y="7513"/>
              <a:ext cx="625" cy="6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3" name="" r:id="rId4" imgW="254000" imgH="241300" progId="Equation.3">
                      <p:embed/>
                    </p:oleObj>
                  </mc:Choice>
                  <mc:Fallback>
                    <p:oleObj name="" r:id="rId4" imgW="254000" imgH="241300" progId="Equation.3">
                      <p:embed/>
                      <p:pic>
                        <p:nvPicPr>
                          <p:cNvPr id="0" name="图片 3092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0028" y="7513"/>
                            <a:ext cx="625" cy="68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38"/>
              <p:cNvSpPr/>
              <p:nvPr/>
            </p:nvSpPr>
            <p:spPr>
              <a:xfrm flipH="1">
                <a:off x="10800" y="7295"/>
                <a:ext cx="580" cy="760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sp>
        <p:nvSpPr>
          <p:cNvPr id="2" name="矩形 1"/>
          <p:cNvSpPr/>
          <p:nvPr/>
        </p:nvSpPr>
        <p:spPr>
          <a:xfrm>
            <a:off x="655305" y="923135"/>
            <a:ext cx="4572000" cy="149579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0"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方向阻抗特性圆：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spcBef>
                <a:spcPct val="2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过坐标原点，以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为直径的圆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圆内为动作区；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0720" y="294129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反方向故障时不会误动，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本身具有方向性；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13"/>
          <p:cNvSpPr/>
          <p:nvPr/>
        </p:nvSpPr>
        <p:spPr>
          <a:xfrm>
            <a:off x="654244" y="3606056"/>
            <a:ext cx="2424430" cy="127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9" name="Line 14"/>
          <p:cNvSpPr/>
          <p:nvPr/>
        </p:nvSpPr>
        <p:spPr>
          <a:xfrm flipV="1">
            <a:off x="1257494" y="1131461"/>
            <a:ext cx="0" cy="306387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10" name="Line 15"/>
          <p:cNvSpPr/>
          <p:nvPr/>
        </p:nvSpPr>
        <p:spPr>
          <a:xfrm flipV="1">
            <a:off x="745684" y="1098441"/>
            <a:ext cx="2426335" cy="31178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Oval 16"/>
          <p:cNvSpPr/>
          <p:nvPr/>
        </p:nvSpPr>
        <p:spPr>
          <a:xfrm>
            <a:off x="641544" y="1275606"/>
            <a:ext cx="2611755" cy="2507615"/>
          </a:xfrm>
          <a:prstGeom prst="ellipse">
            <a:avLst/>
          </a:prstGeom>
          <a:noFill/>
          <a:ln w="3810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Line 17"/>
          <p:cNvSpPr/>
          <p:nvPr/>
        </p:nvSpPr>
        <p:spPr>
          <a:xfrm flipV="1">
            <a:off x="1234634" y="1597551"/>
            <a:ext cx="1553845" cy="1998345"/>
          </a:xfrm>
          <a:prstGeom prst="line">
            <a:avLst/>
          </a:prstGeom>
          <a:ln w="28575" cap="flat" cmpd="sng">
            <a:solidFill>
              <a:schemeClr val="hlink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13" name="Text Box 18"/>
          <p:cNvSpPr txBox="1"/>
          <p:nvPr/>
        </p:nvSpPr>
        <p:spPr>
          <a:xfrm>
            <a:off x="3040574" y="3451116"/>
            <a:ext cx="308610" cy="365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R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Text Box 19"/>
          <p:cNvSpPr txBox="1"/>
          <p:nvPr/>
        </p:nvSpPr>
        <p:spPr>
          <a:xfrm>
            <a:off x="623129" y="820311"/>
            <a:ext cx="881380" cy="365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jX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" name="Text Box 20"/>
          <p:cNvSpPr txBox="1"/>
          <p:nvPr/>
        </p:nvSpPr>
        <p:spPr>
          <a:xfrm>
            <a:off x="380559" y="4073416"/>
            <a:ext cx="307340" cy="365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" name="Text Box 21"/>
          <p:cNvSpPr txBox="1"/>
          <p:nvPr/>
        </p:nvSpPr>
        <p:spPr>
          <a:xfrm>
            <a:off x="917134" y="3261886"/>
            <a:ext cx="307340" cy="365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Text Box 22"/>
          <p:cNvSpPr txBox="1"/>
          <p:nvPr/>
        </p:nvSpPr>
        <p:spPr>
          <a:xfrm>
            <a:off x="2844359" y="942231"/>
            <a:ext cx="306070" cy="3657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/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en-US" altLang="zh-CN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Oval 23"/>
          <p:cNvSpPr/>
          <p:nvPr/>
        </p:nvSpPr>
        <p:spPr>
          <a:xfrm>
            <a:off x="1976314" y="2552591"/>
            <a:ext cx="80645" cy="7810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indent="0"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9" name="Object 24"/>
          <p:cNvGraphicFramePr/>
          <p:nvPr/>
        </p:nvGraphicFramePr>
        <p:xfrm>
          <a:off x="2495109" y="1088281"/>
          <a:ext cx="367665" cy="351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" r:id="rId2" imgW="292100" imgH="241300" progId="Equation.3">
                  <p:embed/>
                </p:oleObj>
              </mc:Choice>
              <mc:Fallback>
                <p:oleObj name="" r:id="rId2" imgW="292100" imgH="241300" progId="Equation.3">
                  <p:embed/>
                  <p:pic>
                    <p:nvPicPr>
                      <p:cNvPr id="0" name="图片 413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95109" y="1088281"/>
                        <a:ext cx="367665" cy="35115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5"/>
          <p:cNvGraphicFramePr/>
          <p:nvPr/>
        </p:nvGraphicFramePr>
        <p:xfrm>
          <a:off x="449139" y="3705116"/>
          <a:ext cx="36195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" r:id="rId4" imgW="254000" imgH="241300" progId="Equation.3">
                  <p:embed/>
                </p:oleObj>
              </mc:Choice>
              <mc:Fallback>
                <p:oleObj name="" r:id="rId4" imgW="254000" imgH="241300" progId="Equation.3">
                  <p:embed/>
                  <p:pic>
                    <p:nvPicPr>
                      <p:cNvPr id="0" name="图片 413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139" y="3705116"/>
                        <a:ext cx="361950" cy="377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26"/>
          <p:cNvSpPr/>
          <p:nvPr/>
        </p:nvSpPr>
        <p:spPr>
          <a:xfrm flipH="1">
            <a:off x="897449" y="3585101"/>
            <a:ext cx="337185" cy="421005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" name="矩形 1"/>
          <p:cNvSpPr/>
          <p:nvPr/>
        </p:nvSpPr>
        <p:spPr>
          <a:xfrm>
            <a:off x="4644008" y="779805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方向阻抗继电器的特点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603868" y="122821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）有死区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86230" y="167663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）动作阻抗    随测量阻抗           角   变化而不同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4" name="对象 23">
            <a:hlinkClick r:id="" action="ppaction://ole?verb=0"/>
          </p:cNvPr>
          <p:cNvGraphicFramePr/>
          <p:nvPr/>
        </p:nvGraphicFramePr>
        <p:xfrm>
          <a:off x="6790517" y="1782944"/>
          <a:ext cx="459740" cy="459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" r:id="rId6" imgW="5791200" imgH="5791200" progId="Equation.3">
                  <p:embed/>
                </p:oleObj>
              </mc:Choice>
              <mc:Fallback>
                <p:oleObj name="" r:id="rId6" imgW="5791200" imgH="5791200" progId="Equation.3">
                  <p:embed/>
                  <p:pic>
                    <p:nvPicPr>
                      <p:cNvPr id="0" name="图片 413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90517" y="1782944"/>
                        <a:ext cx="459740" cy="4597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>
            <a:hlinkClick r:id="" action="ppaction://ole?verb=0"/>
          </p:cNvPr>
          <p:cNvGraphicFramePr/>
          <p:nvPr/>
        </p:nvGraphicFramePr>
        <p:xfrm>
          <a:off x="5007168" y="1948370"/>
          <a:ext cx="514985" cy="547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" r:id="rId8" imgW="4876800" imgH="5181600" progId="Equation.3">
                  <p:embed/>
                </p:oleObj>
              </mc:Choice>
              <mc:Fallback>
                <p:oleObj name="" r:id="rId8" imgW="4876800" imgH="5181600" progId="Equation.3">
                  <p:embed/>
                  <p:pic>
                    <p:nvPicPr>
                      <p:cNvPr id="0" name="图片 413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007168" y="1948370"/>
                        <a:ext cx="514985" cy="54737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/>
          <p:cNvSpPr/>
          <p:nvPr/>
        </p:nvSpPr>
        <p:spPr>
          <a:xfrm>
            <a:off x="4615196" y="2610934"/>
            <a:ext cx="3110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）有明确的方向性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49466" y="3214493"/>
            <a:ext cx="2238375" cy="16573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7504" y="1071340"/>
            <a:ext cx="9036496" cy="277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思考：电流、电压保护的主要优点是简单、可靠、经济，但是，对于容量大、电压高或结构复杂的网络，它们难于满足电网对保护的要求。电流、电压保护一般只适用于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35kV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及以下电压等级的配电网。对于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110kV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电压等级的复杂网，线路保护采用距离保护。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220KV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要采用双端测量。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5649" y="550860"/>
            <a:ext cx="9042145" cy="4181130"/>
            <a:chOff x="3040" y="3083"/>
            <a:chExt cx="12800" cy="6285"/>
          </a:xfrm>
        </p:grpSpPr>
        <p:sp>
          <p:nvSpPr>
            <p:cNvPr id="9" name="Line 3"/>
            <p:cNvSpPr/>
            <p:nvPr/>
          </p:nvSpPr>
          <p:spPr>
            <a:xfrm>
              <a:off x="9395" y="6583"/>
              <a:ext cx="59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1" name="Line 4"/>
            <p:cNvSpPr/>
            <p:nvPr/>
          </p:nvSpPr>
          <p:spPr>
            <a:xfrm flipV="1">
              <a:off x="12195" y="3623"/>
              <a:ext cx="0" cy="55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2" name="Line 5"/>
            <p:cNvSpPr/>
            <p:nvPr/>
          </p:nvSpPr>
          <p:spPr>
            <a:xfrm flipV="1">
              <a:off x="10275" y="3543"/>
              <a:ext cx="4180" cy="56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" name="Oval 6"/>
            <p:cNvSpPr/>
            <p:nvPr/>
          </p:nvSpPr>
          <p:spPr>
            <a:xfrm>
              <a:off x="9895" y="4203"/>
              <a:ext cx="4500" cy="4520"/>
            </a:xfrm>
            <a:prstGeom prst="ellipse">
              <a:avLst/>
            </a:prstGeom>
            <a:noFill/>
            <a:ln w="38100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Line 7"/>
            <p:cNvSpPr/>
            <p:nvPr/>
          </p:nvSpPr>
          <p:spPr>
            <a:xfrm flipV="1">
              <a:off x="12195" y="5723"/>
              <a:ext cx="2080" cy="840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5" name="Line 8"/>
            <p:cNvSpPr/>
            <p:nvPr/>
          </p:nvSpPr>
          <p:spPr>
            <a:xfrm flipV="1">
              <a:off x="12195" y="4723"/>
              <a:ext cx="1360" cy="184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6" name="Text Box 9"/>
            <p:cNvSpPr txBox="1"/>
            <p:nvPr/>
          </p:nvSpPr>
          <p:spPr>
            <a:xfrm>
              <a:off x="15310" y="6303"/>
              <a:ext cx="530" cy="4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" name="Text Box 10"/>
            <p:cNvSpPr txBox="1"/>
            <p:nvPr/>
          </p:nvSpPr>
          <p:spPr>
            <a:xfrm>
              <a:off x="11910" y="3083"/>
              <a:ext cx="750" cy="4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 Box 11"/>
            <p:cNvSpPr txBox="1"/>
            <p:nvPr/>
          </p:nvSpPr>
          <p:spPr>
            <a:xfrm>
              <a:off x="9730" y="8883"/>
              <a:ext cx="530" cy="4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 Box 12"/>
            <p:cNvSpPr txBox="1"/>
            <p:nvPr/>
          </p:nvSpPr>
          <p:spPr>
            <a:xfrm>
              <a:off x="11650" y="5963"/>
              <a:ext cx="530" cy="48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" name="Text Box 13"/>
            <p:cNvSpPr txBox="1"/>
            <p:nvPr/>
          </p:nvSpPr>
          <p:spPr>
            <a:xfrm>
              <a:off x="13710" y="3463"/>
              <a:ext cx="530" cy="52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21" name="Object 17"/>
            <p:cNvGraphicFramePr/>
            <p:nvPr/>
          </p:nvGraphicFramePr>
          <p:xfrm>
            <a:off x="13828" y="4403"/>
            <a:ext cx="772" cy="7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" name="" r:id="rId2" imgW="292100" imgH="241300" progId="Equation.3">
                    <p:embed/>
                  </p:oleObj>
                </mc:Choice>
                <mc:Fallback>
                  <p:oleObj name="" r:id="rId2" imgW="292100" imgH="241300" progId="Equation.3">
                    <p:embed/>
                    <p:pic>
                      <p:nvPicPr>
                        <p:cNvPr id="0" name="图片 108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3828" y="4403"/>
                          <a:ext cx="772" cy="76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18"/>
            <p:cNvGraphicFramePr/>
            <p:nvPr/>
          </p:nvGraphicFramePr>
          <p:xfrm>
            <a:off x="14438" y="5238"/>
            <a:ext cx="895" cy="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7" name="" r:id="rId4" imgW="292100" imgH="304800" progId="Equation.DSMT4">
                    <p:embed/>
                  </p:oleObj>
                </mc:Choice>
                <mc:Fallback>
                  <p:oleObj name="" r:id="rId4" imgW="292100" imgH="304800" progId="Equation.DSMT4">
                    <p:embed/>
                    <p:pic>
                      <p:nvPicPr>
                        <p:cNvPr id="0" name="图片 1086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438" y="5238"/>
                          <a:ext cx="895" cy="110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22"/>
            <p:cNvSpPr txBox="1"/>
            <p:nvPr/>
          </p:nvSpPr>
          <p:spPr>
            <a:xfrm>
              <a:off x="3215" y="3488"/>
              <a:ext cx="4820" cy="485"/>
            </a:xfrm>
            <a:prstGeom prst="rect">
              <a:avLst/>
            </a:prstGeom>
            <a:noFill/>
            <a:ln w="349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lvl="0" indent="0">
                <a:spcBef>
                  <a:spcPct val="50000"/>
                </a:spcBef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全阻抗继电器的特点：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4" name="Group 38"/>
            <p:cNvGrpSpPr/>
            <p:nvPr/>
          </p:nvGrpSpPr>
          <p:grpSpPr>
            <a:xfrm>
              <a:off x="3040" y="4880"/>
              <a:ext cx="5550" cy="2435"/>
              <a:chOff x="436" y="2339"/>
              <a:chExt cx="2220" cy="974"/>
            </a:xfrm>
          </p:grpSpPr>
          <p:sp>
            <p:nvSpPr>
              <p:cNvPr id="25" name="Text Box 36"/>
              <p:cNvSpPr txBox="1"/>
              <p:nvPr/>
            </p:nvSpPr>
            <p:spPr>
              <a:xfrm>
                <a:off x="436" y="2746"/>
                <a:ext cx="2220" cy="194"/>
              </a:xfrm>
              <a:prstGeom prst="rect">
                <a:avLst/>
              </a:prstGeom>
              <a:noFill/>
              <a:ln w="349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lvl="0" indent="0">
                  <a:spcBef>
                    <a:spcPct val="50000"/>
                  </a:spcBef>
                </a:pP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   为常数与   无关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Text Box 23"/>
              <p:cNvSpPr txBox="1"/>
              <p:nvPr/>
            </p:nvSpPr>
            <p:spPr>
              <a:xfrm>
                <a:off x="436" y="2339"/>
                <a:ext cx="1254" cy="194"/>
              </a:xfrm>
              <a:prstGeom prst="rect">
                <a:avLst/>
              </a:prstGeom>
              <a:noFill/>
              <a:ln w="349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lvl="0" indent="0">
                  <a:spcBef>
                    <a:spcPct val="50000"/>
                  </a:spcBef>
                </a:pP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）没有死区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Text Box 28"/>
              <p:cNvSpPr txBox="1"/>
              <p:nvPr/>
            </p:nvSpPr>
            <p:spPr>
              <a:xfrm>
                <a:off x="452" y="3119"/>
                <a:ext cx="1446" cy="194"/>
              </a:xfrm>
              <a:prstGeom prst="rect">
                <a:avLst/>
              </a:prstGeom>
              <a:noFill/>
              <a:ln w="349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lvl="0" indent="0">
                  <a:spcBef>
                    <a:spcPct val="50000"/>
                  </a:spcBef>
                </a:pPr>
                <a:r>
                  <a:rPr lang="zh-CN" altLang="en-US" sz="2400" b="1" dirty="0">
                    <a:latin typeface="楷体_GB2312" pitchFamily="49" charset="-122"/>
                    <a:ea typeface="楷体_GB2312" pitchFamily="49" charset="-122"/>
                  </a:rPr>
                  <a:t>（</a:t>
                </a:r>
                <a:r>
                  <a:rPr lang="en-US" altLang="zh-CN" sz="2400" b="1" dirty="0">
                    <a:latin typeface="楷体_GB2312" pitchFamily="49" charset="-122"/>
                    <a:ea typeface="楷体_GB2312" pitchFamily="49" charset="-122"/>
                  </a:rPr>
                  <a:t>3</a:t>
                </a:r>
                <a:r>
                  <a:rPr lang="zh-CN" altLang="en-US" sz="2400" b="1" dirty="0">
                    <a:latin typeface="楷体_GB2312" pitchFamily="49" charset="-122"/>
                    <a:ea typeface="楷体_GB2312" pitchFamily="49" charset="-122"/>
                  </a:rPr>
                  <a:t>）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没有方向性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aphicFrame>
            <p:nvGraphicFramePr>
              <p:cNvPr id="28" name="Object 29"/>
              <p:cNvGraphicFramePr/>
              <p:nvPr/>
            </p:nvGraphicFramePr>
            <p:xfrm>
              <a:off x="612" y="2743"/>
              <a:ext cx="4" cy="1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8" name="" r:id="rId6" imgW="254000" imgH="254000" progId="Equation.3">
                      <p:embed/>
                    </p:oleObj>
                  </mc:Choice>
                  <mc:Fallback>
                    <p:oleObj name="" r:id="rId6" imgW="254000" imgH="254000" progId="Equation.3">
                      <p:embed/>
                      <p:pic>
                        <p:nvPicPr>
                          <p:cNvPr id="0" name="图片 1087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612" y="2743"/>
                            <a:ext cx="4" cy="15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9" name="Object 31"/>
              <p:cNvGraphicFramePr/>
              <p:nvPr/>
            </p:nvGraphicFramePr>
            <p:xfrm>
              <a:off x="595" y="2747"/>
              <a:ext cx="5" cy="1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89" name="" r:id="rId8" imgW="304800" imgH="292100" progId="Equation.3">
                      <p:embed/>
                    </p:oleObj>
                  </mc:Choice>
                  <mc:Fallback>
                    <p:oleObj name="" r:id="rId8" imgW="304800" imgH="292100" progId="Equation.3">
                      <p:embed/>
                      <p:pic>
                        <p:nvPicPr>
                          <p:cNvPr id="0" name="图片 1088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595" y="2747"/>
                            <a:ext cx="5" cy="16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35"/>
              <p:cNvGraphicFramePr/>
              <p:nvPr/>
            </p:nvGraphicFramePr>
            <p:xfrm>
              <a:off x="1858" y="2721"/>
              <a:ext cx="221" cy="2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0" name="" r:id="rId10" imgW="254000" imgH="304800" progId="Equation.DSMT4">
                      <p:embed/>
                    </p:oleObj>
                  </mc:Choice>
                  <mc:Fallback>
                    <p:oleObj name="" r:id="rId10" imgW="254000" imgH="304800" progId="Equation.DSMT4">
                      <p:embed/>
                      <p:pic>
                        <p:nvPicPr>
                          <p:cNvPr id="0" name="图片 1089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1858" y="2721"/>
                            <a:ext cx="221" cy="26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37"/>
              <p:cNvGraphicFramePr/>
              <p:nvPr/>
            </p:nvGraphicFramePr>
            <p:xfrm>
              <a:off x="843" y="2736"/>
              <a:ext cx="299" cy="2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1" name="" r:id="rId12" imgW="304800" imgH="292100" progId="Equation.3">
                      <p:embed/>
                    </p:oleObj>
                  </mc:Choice>
                  <mc:Fallback>
                    <p:oleObj name="" r:id="rId12" imgW="304800" imgH="292100" progId="Equation.3">
                      <p:embed/>
                      <p:pic>
                        <p:nvPicPr>
                          <p:cNvPr id="0" name="图片 1090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843" y="2736"/>
                            <a:ext cx="299" cy="28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54252" y="488958"/>
            <a:ext cx="4383405" cy="4249420"/>
            <a:chOff x="8937" y="2735"/>
            <a:chExt cx="6903" cy="6692"/>
          </a:xfrm>
        </p:grpSpPr>
        <p:sp>
          <p:nvSpPr>
            <p:cNvPr id="9" name="TextBox 18"/>
            <p:cNvSpPr>
              <a:spLocks noChangeArrowheads="1"/>
            </p:cNvSpPr>
            <p:nvPr/>
          </p:nvSpPr>
          <p:spPr bwMode="auto">
            <a:xfrm>
              <a:off x="11090" y="5822"/>
              <a:ext cx="247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 pitchFamily="65" charset="-122"/>
                </a:rPr>
                <a:t>教学难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endParaRPr>
            </a:p>
          </p:txBody>
        </p:sp>
        <p:sp>
          <p:nvSpPr>
            <p:cNvPr id="10" name="Line 5"/>
            <p:cNvSpPr/>
            <p:nvPr/>
          </p:nvSpPr>
          <p:spPr>
            <a:xfrm>
              <a:off x="8937" y="6426"/>
              <a:ext cx="6405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1" name="Line 6"/>
            <p:cNvSpPr/>
            <p:nvPr/>
          </p:nvSpPr>
          <p:spPr>
            <a:xfrm flipV="1">
              <a:off x="11936" y="3304"/>
              <a:ext cx="0" cy="582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2" name="Line 7"/>
            <p:cNvSpPr/>
            <p:nvPr/>
          </p:nvSpPr>
          <p:spPr>
            <a:xfrm flipV="1">
              <a:off x="9879" y="3220"/>
              <a:ext cx="4477" cy="5927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3" name="Oval 8"/>
            <p:cNvSpPr/>
            <p:nvPr/>
          </p:nvSpPr>
          <p:spPr>
            <a:xfrm>
              <a:off x="9472" y="3916"/>
              <a:ext cx="4820" cy="4767"/>
            </a:xfrm>
            <a:prstGeom prst="ellipse">
              <a:avLst/>
            </a:prstGeom>
            <a:noFill/>
            <a:ln w="38100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Line 9"/>
            <p:cNvSpPr/>
            <p:nvPr/>
          </p:nvSpPr>
          <p:spPr>
            <a:xfrm flipV="1">
              <a:off x="11936" y="5519"/>
              <a:ext cx="2228" cy="886"/>
            </a:xfrm>
            <a:prstGeom prst="line">
              <a:avLst/>
            </a:prstGeom>
            <a:ln w="38100" cap="flat" cmpd="sng">
              <a:solidFill>
                <a:srgbClr val="0000FF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5" name="Line 10"/>
            <p:cNvSpPr/>
            <p:nvPr/>
          </p:nvSpPr>
          <p:spPr>
            <a:xfrm flipV="1">
              <a:off x="11936" y="4464"/>
              <a:ext cx="1457" cy="1940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6" name="Text Box 13"/>
            <p:cNvSpPr txBox="1"/>
            <p:nvPr/>
          </p:nvSpPr>
          <p:spPr>
            <a:xfrm>
              <a:off x="15272" y="6130"/>
              <a:ext cx="56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" name="Text Box 14"/>
            <p:cNvSpPr txBox="1"/>
            <p:nvPr/>
          </p:nvSpPr>
          <p:spPr>
            <a:xfrm>
              <a:off x="11630" y="2735"/>
              <a:ext cx="803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 Box 15"/>
            <p:cNvSpPr txBox="1"/>
            <p:nvPr/>
          </p:nvSpPr>
          <p:spPr>
            <a:xfrm>
              <a:off x="9295" y="8851"/>
              <a:ext cx="56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 Box 16"/>
            <p:cNvSpPr txBox="1"/>
            <p:nvPr/>
          </p:nvSpPr>
          <p:spPr>
            <a:xfrm>
              <a:off x="11352" y="5772"/>
              <a:ext cx="56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" name="Text Box 17"/>
            <p:cNvSpPr txBox="1"/>
            <p:nvPr/>
          </p:nvSpPr>
          <p:spPr>
            <a:xfrm>
              <a:off x="13559" y="3136"/>
              <a:ext cx="568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sz="20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21" name="Object 29"/>
            <p:cNvGraphicFramePr/>
            <p:nvPr/>
          </p:nvGraphicFramePr>
          <p:xfrm>
            <a:off x="13685" y="4127"/>
            <a:ext cx="827" cy="8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" name="" r:id="rId2" imgW="292100" imgH="241300" progId="Equation.3">
                    <p:embed/>
                  </p:oleObj>
                </mc:Choice>
                <mc:Fallback>
                  <p:oleObj name="" r:id="rId2" imgW="292100" imgH="241300" progId="Equation.3">
                    <p:embed/>
                    <p:pic>
                      <p:nvPicPr>
                        <p:cNvPr id="0" name="图片 2089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3685" y="4127"/>
                          <a:ext cx="827" cy="80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30"/>
            <p:cNvGraphicFramePr/>
            <p:nvPr/>
          </p:nvGraphicFramePr>
          <p:xfrm>
            <a:off x="14394" y="5136"/>
            <a:ext cx="846" cy="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1" name="" r:id="rId4" imgW="254000" imgH="241300" progId="Equation.3">
                    <p:embed/>
                  </p:oleObj>
                </mc:Choice>
                <mc:Fallback>
                  <p:oleObj name="" r:id="rId4" imgW="254000" imgH="241300" progId="Equation.3">
                    <p:embed/>
                    <p:pic>
                      <p:nvPicPr>
                        <p:cNvPr id="0" name="图片 209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394" y="5136"/>
                          <a:ext cx="846" cy="9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" name="Object 23"/>
          <p:cNvGraphicFramePr/>
          <p:nvPr/>
        </p:nvGraphicFramePr>
        <p:xfrm>
          <a:off x="1607782" y="1433181"/>
          <a:ext cx="2353310" cy="749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" r:id="rId6" imgW="16764000" imgH="6096000" progId="Equation.DSMT4">
                  <p:embed/>
                </p:oleObj>
              </mc:Choice>
              <mc:Fallback>
                <p:oleObj name="" r:id="rId6" imgW="16764000" imgH="6096000" progId="Equation.DSMT4">
                  <p:embed/>
                  <p:pic>
                    <p:nvPicPr>
                      <p:cNvPr id="0" name="图片 209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07782" y="1433181"/>
                        <a:ext cx="2353310" cy="7499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4"/>
          <p:cNvGraphicFramePr/>
          <p:nvPr/>
        </p:nvGraphicFramePr>
        <p:xfrm>
          <a:off x="1597047" y="2837335"/>
          <a:ext cx="2353310" cy="762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" r:id="rId8" imgW="20421600" imgH="6705600" progId="Equation.DSMT4">
                  <p:embed/>
                </p:oleObj>
              </mc:Choice>
              <mc:Fallback>
                <p:oleObj name="" r:id="rId8" imgW="20421600" imgH="6705600" progId="Equation.DSMT4">
                  <p:embed/>
                  <p:pic>
                    <p:nvPicPr>
                      <p:cNvPr id="0" name="图片 209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97047" y="2837335"/>
                        <a:ext cx="2353310" cy="7626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图片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8224" y="10271"/>
            <a:ext cx="2100747" cy="15176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44008" y="771550"/>
            <a:ext cx="4375150" cy="4036060"/>
            <a:chOff x="9910" y="735"/>
            <a:chExt cx="6890" cy="6356"/>
          </a:xfrm>
        </p:grpSpPr>
        <p:sp>
          <p:nvSpPr>
            <p:cNvPr id="9" name="Line 4"/>
            <p:cNvSpPr/>
            <p:nvPr/>
          </p:nvSpPr>
          <p:spPr>
            <a:xfrm>
              <a:off x="10248" y="4218"/>
              <a:ext cx="59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0" name="Line 5"/>
            <p:cNvSpPr/>
            <p:nvPr/>
          </p:nvSpPr>
          <p:spPr>
            <a:xfrm flipV="1">
              <a:off x="13155" y="1255"/>
              <a:ext cx="0" cy="55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1" name="Line 6"/>
            <p:cNvSpPr/>
            <p:nvPr/>
          </p:nvSpPr>
          <p:spPr>
            <a:xfrm flipV="1">
              <a:off x="11235" y="1175"/>
              <a:ext cx="4180" cy="56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2" name="Oval 7"/>
            <p:cNvSpPr/>
            <p:nvPr/>
          </p:nvSpPr>
          <p:spPr>
            <a:xfrm>
              <a:off x="10855" y="1835"/>
              <a:ext cx="4500" cy="4520"/>
            </a:xfrm>
            <a:prstGeom prst="ellipse">
              <a:avLst/>
            </a:prstGeom>
            <a:noFill/>
            <a:ln w="28575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Line 8"/>
            <p:cNvSpPr/>
            <p:nvPr/>
          </p:nvSpPr>
          <p:spPr>
            <a:xfrm flipV="1">
              <a:off x="13155" y="3635"/>
              <a:ext cx="2180" cy="560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4" name="Line 9"/>
            <p:cNvSpPr/>
            <p:nvPr/>
          </p:nvSpPr>
          <p:spPr>
            <a:xfrm flipV="1">
              <a:off x="13155" y="2355"/>
              <a:ext cx="1360" cy="1840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5" name="Line 10"/>
            <p:cNvSpPr/>
            <p:nvPr/>
          </p:nvSpPr>
          <p:spPr>
            <a:xfrm>
              <a:off x="14550" y="2355"/>
              <a:ext cx="1288" cy="2135"/>
            </a:xfrm>
            <a:prstGeom prst="line">
              <a:avLst/>
            </a:prstGeom>
            <a:ln w="28575" cap="flat" cmpd="sng">
              <a:solidFill>
                <a:srgbClr val="D60093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sp>
          <p:nvSpPr>
            <p:cNvPr id="16" name="Line 11"/>
            <p:cNvSpPr/>
            <p:nvPr/>
          </p:nvSpPr>
          <p:spPr>
            <a:xfrm flipV="1">
              <a:off x="11890" y="3053"/>
              <a:ext cx="4268" cy="2922"/>
            </a:xfrm>
            <a:prstGeom prst="line">
              <a:avLst/>
            </a:prstGeom>
            <a:ln w="28575" cap="flat" cmpd="sng">
              <a:solidFill>
                <a:srgbClr val="FF33CC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sp>
          <p:nvSpPr>
            <p:cNvPr id="17" name="Text Box 12"/>
            <p:cNvSpPr txBox="1"/>
            <p:nvPr/>
          </p:nvSpPr>
          <p:spPr>
            <a:xfrm>
              <a:off x="16270" y="3935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 Box 13"/>
            <p:cNvSpPr txBox="1"/>
            <p:nvPr/>
          </p:nvSpPr>
          <p:spPr>
            <a:xfrm>
              <a:off x="12810" y="735"/>
              <a:ext cx="75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 Box 14"/>
            <p:cNvSpPr txBox="1"/>
            <p:nvPr/>
          </p:nvSpPr>
          <p:spPr>
            <a:xfrm>
              <a:off x="10690" y="6515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" name="Text Box 15"/>
            <p:cNvSpPr txBox="1"/>
            <p:nvPr/>
          </p:nvSpPr>
          <p:spPr>
            <a:xfrm>
              <a:off x="12610" y="3595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" name="Text Box 16"/>
            <p:cNvSpPr txBox="1"/>
            <p:nvPr/>
          </p:nvSpPr>
          <p:spPr>
            <a:xfrm>
              <a:off x="14670" y="1095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22" name="Object 27"/>
            <p:cNvGraphicFramePr/>
            <p:nvPr/>
          </p:nvGraphicFramePr>
          <p:xfrm>
            <a:off x="13973" y="1538"/>
            <a:ext cx="635" cy="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4" name="" r:id="rId2" imgW="292100" imgH="241300" progId="Equation.3">
                    <p:embed/>
                  </p:oleObj>
                </mc:Choice>
                <mc:Fallback>
                  <p:oleObj name="" r:id="rId2" imgW="292100" imgH="241300" progId="Equation.3">
                    <p:embed/>
                    <p:pic>
                      <p:nvPicPr>
                        <p:cNvPr id="0" name="图片 3163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3973" y="1538"/>
                          <a:ext cx="635" cy="63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8"/>
            <p:cNvGraphicFramePr/>
            <p:nvPr/>
          </p:nvGraphicFramePr>
          <p:xfrm>
            <a:off x="14128" y="3048"/>
            <a:ext cx="625" cy="6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5" name="" r:id="rId4" imgW="254000" imgH="241300" progId="Equation.3">
                    <p:embed/>
                  </p:oleObj>
                </mc:Choice>
                <mc:Fallback>
                  <p:oleObj name="" r:id="rId4" imgW="254000" imgH="241300" progId="Equation.3">
                    <p:embed/>
                    <p:pic>
                      <p:nvPicPr>
                        <p:cNvPr id="0" name="图片 3164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128" y="3048"/>
                          <a:ext cx="625" cy="6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9"/>
            <p:cNvGraphicFramePr/>
            <p:nvPr/>
          </p:nvGraphicFramePr>
          <p:xfrm>
            <a:off x="15190" y="4640"/>
            <a:ext cx="1473" cy="6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6" name="" r:id="rId6" imgW="622300" imgH="241300" progId="Equation.3">
                    <p:embed/>
                  </p:oleObj>
                </mc:Choice>
                <mc:Fallback>
                  <p:oleObj name="" r:id="rId6" imgW="622300" imgH="241300" progId="Equation.3">
                    <p:embed/>
                    <p:pic>
                      <p:nvPicPr>
                        <p:cNvPr id="0" name="图片 3165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5190" y="4640"/>
                          <a:ext cx="1473" cy="6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31"/>
            <p:cNvGraphicFramePr/>
            <p:nvPr/>
          </p:nvGraphicFramePr>
          <p:xfrm>
            <a:off x="15290" y="2468"/>
            <a:ext cx="1510" cy="6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7" name="" r:id="rId8" imgW="622300" imgH="241300" progId="Equation.3">
                    <p:embed/>
                  </p:oleObj>
                </mc:Choice>
                <mc:Fallback>
                  <p:oleObj name="" r:id="rId8" imgW="622300" imgH="241300" progId="Equation.3">
                    <p:embed/>
                    <p:pic>
                      <p:nvPicPr>
                        <p:cNvPr id="0" name="图片 3166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5290" y="2468"/>
                          <a:ext cx="1510" cy="6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Line 46"/>
            <p:cNvSpPr/>
            <p:nvPr/>
          </p:nvSpPr>
          <p:spPr>
            <a:xfrm flipH="1" flipV="1">
              <a:off x="11718" y="2353"/>
              <a:ext cx="1462" cy="1832"/>
            </a:xfrm>
            <a:prstGeom prst="line">
              <a:avLst/>
            </a:prstGeom>
            <a:ln w="28575" cap="flat" cmpd="sng">
              <a:solidFill>
                <a:schemeClr val="tx2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27" name="Line 47"/>
            <p:cNvSpPr/>
            <p:nvPr/>
          </p:nvSpPr>
          <p:spPr>
            <a:xfrm flipH="1">
              <a:off x="11133" y="2313"/>
              <a:ext cx="3362" cy="65"/>
            </a:xfrm>
            <a:prstGeom prst="line">
              <a:avLst/>
            </a:prstGeom>
            <a:ln w="28575" cap="flat" cmpd="sng">
              <a:solidFill>
                <a:schemeClr val="accent1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sp>
          <p:nvSpPr>
            <p:cNvPr id="28" name="Line 48"/>
            <p:cNvSpPr/>
            <p:nvPr/>
          </p:nvSpPr>
          <p:spPr>
            <a:xfrm flipH="1" flipV="1">
              <a:off x="11660" y="1538"/>
              <a:ext cx="208" cy="4347"/>
            </a:xfrm>
            <a:prstGeom prst="line">
              <a:avLst/>
            </a:prstGeom>
            <a:ln w="28575" cap="flat" cmpd="sng">
              <a:solidFill>
                <a:srgbClr val="FF9966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graphicFrame>
          <p:nvGraphicFramePr>
            <p:cNvPr id="29" name="Object 49"/>
            <p:cNvGraphicFramePr/>
            <p:nvPr/>
          </p:nvGraphicFramePr>
          <p:xfrm>
            <a:off x="10838" y="813"/>
            <a:ext cx="1510" cy="6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8" name="" r:id="rId10" imgW="622300" imgH="241300" progId="Equation.3">
                    <p:embed/>
                  </p:oleObj>
                </mc:Choice>
                <mc:Fallback>
                  <p:oleObj name="" r:id="rId10" imgW="622300" imgH="241300" progId="Equation.3">
                    <p:embed/>
                    <p:pic>
                      <p:nvPicPr>
                        <p:cNvPr id="0" name="图片 3167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0838" y="813"/>
                          <a:ext cx="1510" cy="6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50"/>
            <p:cNvGraphicFramePr/>
            <p:nvPr/>
          </p:nvGraphicFramePr>
          <p:xfrm>
            <a:off x="9910" y="1743"/>
            <a:ext cx="1473" cy="6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9" name="" r:id="rId12" imgW="622300" imgH="241300" progId="Equation.3">
                    <p:embed/>
                  </p:oleObj>
                </mc:Choice>
                <mc:Fallback>
                  <p:oleObj name="" r:id="rId12" imgW="622300" imgH="241300" progId="Equation.3">
                    <p:embed/>
                    <p:pic>
                      <p:nvPicPr>
                        <p:cNvPr id="0" name="图片 3168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9910" y="1743"/>
                          <a:ext cx="1473" cy="6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51"/>
            <p:cNvGraphicFramePr/>
            <p:nvPr/>
          </p:nvGraphicFramePr>
          <p:xfrm>
            <a:off x="12273" y="2715"/>
            <a:ext cx="625" cy="6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0" name="" r:id="rId14" imgW="254000" imgH="241300" progId="Equation.3">
                    <p:embed/>
                  </p:oleObj>
                </mc:Choice>
                <mc:Fallback>
                  <p:oleObj name="" r:id="rId14" imgW="254000" imgH="241300" progId="Equation.3">
                    <p:embed/>
                    <p:pic>
                      <p:nvPicPr>
                        <p:cNvPr id="0" name="图片 3169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12273" y="2715"/>
                          <a:ext cx="625" cy="68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" name="对象 31">
            <a:hlinkClick r:id="" action="ppaction://ole?verb=0"/>
          </p:cNvPr>
          <p:cNvGraphicFramePr/>
          <p:nvPr/>
        </p:nvGraphicFramePr>
        <p:xfrm>
          <a:off x="1106462" y="1281455"/>
          <a:ext cx="2920365" cy="894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" r:id="rId16" imgW="33832800" imgH="10363200" progId="Equation.3">
                  <p:embed/>
                </p:oleObj>
              </mc:Choice>
              <mc:Fallback>
                <p:oleObj name="" r:id="rId16" imgW="33832800" imgH="10363200" progId="Equation.3">
                  <p:embed/>
                  <p:pic>
                    <p:nvPicPr>
                      <p:cNvPr id="0" name="图片 3170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106462" y="1281455"/>
                        <a:ext cx="2920365" cy="8947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对象 4"/>
          <p:cNvGraphicFramePr/>
          <p:nvPr/>
        </p:nvGraphicFramePr>
        <p:xfrm>
          <a:off x="1109281" y="3018633"/>
          <a:ext cx="289941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" r:id="rId18" imgW="46329600" imgH="15240000" progId="Equation.3">
                  <p:embed/>
                </p:oleObj>
              </mc:Choice>
              <mc:Fallback>
                <p:oleObj name="" r:id="rId18" imgW="46329600" imgH="15240000" progId="Equation.3">
                  <p:embed/>
                  <p:pic>
                    <p:nvPicPr>
                      <p:cNvPr id="0" name="图片 3171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109281" y="3018633"/>
                        <a:ext cx="2899410" cy="996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59"/>
          <p:cNvGrpSpPr/>
          <p:nvPr/>
        </p:nvGrpSpPr>
        <p:grpSpPr>
          <a:xfrm>
            <a:off x="627690" y="1110749"/>
            <a:ext cx="2202264" cy="1224136"/>
            <a:chOff x="248" y="776"/>
            <a:chExt cx="1951" cy="1077"/>
          </a:xfrm>
        </p:grpSpPr>
        <p:graphicFrame>
          <p:nvGraphicFramePr>
            <p:cNvPr id="9" name="Object 45"/>
            <p:cNvGraphicFramePr/>
            <p:nvPr/>
          </p:nvGraphicFramePr>
          <p:xfrm>
            <a:off x="248" y="951"/>
            <a:ext cx="1819" cy="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78" name="" r:id="rId2" imgW="1527810" imgH="602615" progId="">
                    <p:embed/>
                  </p:oleObj>
                </mc:Choice>
                <mc:Fallback>
                  <p:oleObj name="" r:id="rId2" imgW="1527810" imgH="602615" progId="">
                    <p:embed/>
                    <p:pic>
                      <p:nvPicPr>
                        <p:cNvPr id="0" name="图片 427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48" y="951"/>
                          <a:ext cx="1819" cy="70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22"/>
            <p:cNvGraphicFramePr/>
            <p:nvPr/>
          </p:nvGraphicFramePr>
          <p:xfrm>
            <a:off x="1517" y="776"/>
            <a:ext cx="68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79" name="" r:id="rId4" imgW="762000" imgH="304800" progId="Equation.DSMT4">
                    <p:embed/>
                  </p:oleObj>
                </mc:Choice>
                <mc:Fallback>
                  <p:oleObj name="" r:id="rId4" imgW="762000" imgH="304800" progId="Equation.DSMT4">
                    <p:embed/>
                    <p:pic>
                      <p:nvPicPr>
                        <p:cNvPr id="0" name="图片 427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17" y="776"/>
                          <a:ext cx="682" cy="2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23"/>
            <p:cNvGraphicFramePr/>
            <p:nvPr/>
          </p:nvGraphicFramePr>
          <p:xfrm>
            <a:off x="1011" y="1256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0" name="" r:id="rId6" imgW="749300" imgH="304800" progId="Equation.DSMT4">
                    <p:embed/>
                  </p:oleObj>
                </mc:Choice>
                <mc:Fallback>
                  <p:oleObj name="" r:id="rId6" imgW="749300" imgH="304800" progId="Equation.DSMT4">
                    <p:embed/>
                    <p:pic>
                      <p:nvPicPr>
                        <p:cNvPr id="0" name="图片 427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11" y="1256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47"/>
            <p:cNvGraphicFramePr/>
            <p:nvPr/>
          </p:nvGraphicFramePr>
          <p:xfrm>
            <a:off x="979" y="1538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1" name="" r:id="rId8" imgW="292100" imgH="304800" progId="Equation.DSMT4">
                    <p:embed/>
                  </p:oleObj>
                </mc:Choice>
                <mc:Fallback>
                  <p:oleObj name="" r:id="rId8" imgW="292100" imgH="304800" progId="Equation.DSMT4">
                    <p:embed/>
                    <p:pic>
                      <p:nvPicPr>
                        <p:cNvPr id="0" name="图片 4280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79" y="1538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48"/>
            <p:cNvGraphicFramePr/>
            <p:nvPr/>
          </p:nvGraphicFramePr>
          <p:xfrm>
            <a:off x="655" y="803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2" name="" r:id="rId10" imgW="342900" imgH="304800" progId="Equation.DSMT4">
                    <p:embed/>
                  </p:oleObj>
                </mc:Choice>
                <mc:Fallback>
                  <p:oleObj name="" r:id="rId10" imgW="342900" imgH="304800" progId="Equation.DSMT4">
                    <p:embed/>
                    <p:pic>
                      <p:nvPicPr>
                        <p:cNvPr id="0" name="图片 4281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55" y="803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60"/>
          <p:cNvGrpSpPr/>
          <p:nvPr/>
        </p:nvGrpSpPr>
        <p:grpSpPr>
          <a:xfrm>
            <a:off x="3606242" y="1025012"/>
            <a:ext cx="1517849" cy="1402360"/>
            <a:chOff x="2168" y="514"/>
            <a:chExt cx="1798" cy="1503"/>
          </a:xfrm>
        </p:grpSpPr>
        <p:graphicFrame>
          <p:nvGraphicFramePr>
            <p:cNvPr id="15" name="Object 46"/>
            <p:cNvGraphicFramePr/>
            <p:nvPr/>
          </p:nvGraphicFramePr>
          <p:xfrm>
            <a:off x="2168" y="654"/>
            <a:ext cx="1640" cy="1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3" name="" r:id="rId12" imgW="1517015" imgH="1086485" progId="">
                    <p:embed/>
                  </p:oleObj>
                </mc:Choice>
                <mc:Fallback>
                  <p:oleObj name="" r:id="rId12" imgW="1517015" imgH="1086485" progId="">
                    <p:embed/>
                    <p:pic>
                      <p:nvPicPr>
                        <p:cNvPr id="0" name="图片 4282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168" y="654"/>
                          <a:ext cx="1640" cy="117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49"/>
            <p:cNvGraphicFramePr/>
            <p:nvPr/>
          </p:nvGraphicFramePr>
          <p:xfrm>
            <a:off x="3284" y="514"/>
            <a:ext cx="68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4" name="" r:id="rId14" imgW="762000" imgH="304800" progId="Equation.DSMT4">
                    <p:embed/>
                  </p:oleObj>
                </mc:Choice>
                <mc:Fallback>
                  <p:oleObj name="" r:id="rId14" imgW="762000" imgH="304800" progId="Equation.DSMT4">
                    <p:embed/>
                    <p:pic>
                      <p:nvPicPr>
                        <p:cNvPr id="0" name="图片 4283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284" y="514"/>
                          <a:ext cx="682" cy="2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50"/>
            <p:cNvGraphicFramePr/>
            <p:nvPr/>
          </p:nvGraphicFramePr>
          <p:xfrm>
            <a:off x="2680" y="1304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5" name="" r:id="rId16" imgW="749300" imgH="304800" progId="Equation.DSMT4">
                    <p:embed/>
                  </p:oleObj>
                </mc:Choice>
                <mc:Fallback>
                  <p:oleObj name="" r:id="rId16" imgW="749300" imgH="304800" progId="Equation.DSMT4">
                    <p:embed/>
                    <p:pic>
                      <p:nvPicPr>
                        <p:cNvPr id="0" name="图片 4284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680" y="1304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51"/>
            <p:cNvGraphicFramePr/>
            <p:nvPr/>
          </p:nvGraphicFramePr>
          <p:xfrm>
            <a:off x="2799" y="1702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6" name="" r:id="rId18" imgW="292100" imgH="304800" progId="Equation.DSMT4">
                    <p:embed/>
                  </p:oleObj>
                </mc:Choice>
                <mc:Fallback>
                  <p:oleObj name="" r:id="rId18" imgW="292100" imgH="304800" progId="Equation.DSMT4">
                    <p:embed/>
                    <p:pic>
                      <p:nvPicPr>
                        <p:cNvPr id="0" name="图片 4285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2799" y="1702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52"/>
            <p:cNvGraphicFramePr/>
            <p:nvPr/>
          </p:nvGraphicFramePr>
          <p:xfrm>
            <a:off x="2563" y="585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7" name="" r:id="rId20" imgW="342900" imgH="304800" progId="Equation.DSMT4">
                    <p:embed/>
                  </p:oleObj>
                </mc:Choice>
                <mc:Fallback>
                  <p:oleObj name="" r:id="rId20" imgW="342900" imgH="304800" progId="Equation.DSMT4">
                    <p:embed/>
                    <p:pic>
                      <p:nvPicPr>
                        <p:cNvPr id="0" name="图片 4286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563" y="585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61"/>
          <p:cNvGrpSpPr/>
          <p:nvPr/>
        </p:nvGrpSpPr>
        <p:grpSpPr>
          <a:xfrm>
            <a:off x="5457589" y="971525"/>
            <a:ext cx="2359775" cy="1366478"/>
            <a:chOff x="3639" y="581"/>
            <a:chExt cx="2217" cy="1280"/>
          </a:xfrm>
        </p:grpSpPr>
        <p:graphicFrame>
          <p:nvGraphicFramePr>
            <p:cNvPr id="21" name="Object 53"/>
            <p:cNvGraphicFramePr/>
            <p:nvPr/>
          </p:nvGraphicFramePr>
          <p:xfrm>
            <a:off x="3639" y="823"/>
            <a:ext cx="2121" cy="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8" name="" r:id="rId22" imgW="1236980" imgH="452120" progId="">
                    <p:embed/>
                  </p:oleObj>
                </mc:Choice>
                <mc:Fallback>
                  <p:oleObj name="" r:id="rId22" imgW="1236980" imgH="452120" progId="">
                    <p:embed/>
                    <p:pic>
                      <p:nvPicPr>
                        <p:cNvPr id="0" name="图片 4287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3639" y="823"/>
                          <a:ext cx="2121" cy="76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54"/>
            <p:cNvGraphicFramePr/>
            <p:nvPr/>
          </p:nvGraphicFramePr>
          <p:xfrm>
            <a:off x="5174" y="581"/>
            <a:ext cx="682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89" name="" r:id="rId24" imgW="762000" imgH="304800" progId="Equation.DSMT4">
                    <p:embed/>
                  </p:oleObj>
                </mc:Choice>
                <mc:Fallback>
                  <p:oleObj name="" r:id="rId24" imgW="762000" imgH="304800" progId="Equation.DSMT4">
                    <p:embed/>
                    <p:pic>
                      <p:nvPicPr>
                        <p:cNvPr id="0" name="图片 4288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5174" y="581"/>
                          <a:ext cx="682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55"/>
            <p:cNvGraphicFramePr/>
            <p:nvPr/>
          </p:nvGraphicFramePr>
          <p:xfrm>
            <a:off x="4783" y="1219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0" name="" r:id="rId26" imgW="749300" imgH="304800" progId="Equation.DSMT4">
                    <p:embed/>
                  </p:oleObj>
                </mc:Choice>
                <mc:Fallback>
                  <p:oleObj name="" r:id="rId26" imgW="749300" imgH="304800" progId="Equation.DSMT4">
                    <p:embed/>
                    <p:pic>
                      <p:nvPicPr>
                        <p:cNvPr id="0" name="图片 4289"/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4783" y="1219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56"/>
            <p:cNvGraphicFramePr/>
            <p:nvPr/>
          </p:nvGraphicFramePr>
          <p:xfrm>
            <a:off x="4796" y="1546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1" name="" r:id="rId28" imgW="292100" imgH="304800" progId="Equation.DSMT4">
                    <p:embed/>
                  </p:oleObj>
                </mc:Choice>
                <mc:Fallback>
                  <p:oleObj name="" r:id="rId28" imgW="292100" imgH="304800" progId="Equation.DSMT4">
                    <p:embed/>
                    <p:pic>
                      <p:nvPicPr>
                        <p:cNvPr id="0" name="图片 4290"/>
                        <p:cNvPicPr/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4796" y="1546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57"/>
            <p:cNvGraphicFramePr/>
            <p:nvPr/>
          </p:nvGraphicFramePr>
          <p:xfrm>
            <a:off x="4055" y="632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92" name="" r:id="rId30" imgW="342900" imgH="304800" progId="Equation.DSMT4">
                    <p:embed/>
                  </p:oleObj>
                </mc:Choice>
                <mc:Fallback>
                  <p:oleObj name="" r:id="rId30" imgW="342900" imgH="304800" progId="Equation.DSMT4">
                    <p:embed/>
                    <p:pic>
                      <p:nvPicPr>
                        <p:cNvPr id="0" name="图片 4291"/>
                        <p:cNvPicPr/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4055" y="632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" name="Object 39"/>
          <p:cNvGraphicFramePr/>
          <p:nvPr/>
        </p:nvGraphicFramePr>
        <p:xfrm>
          <a:off x="599212" y="2641374"/>
          <a:ext cx="1598930" cy="902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3" name="" r:id="rId32" imgW="927100" imgH="609600" progId="Equation.DSMT4">
                  <p:embed/>
                </p:oleObj>
              </mc:Choice>
              <mc:Fallback>
                <p:oleObj name="" r:id="rId32" imgW="927100" imgH="609600" progId="Equation.DSMT4">
                  <p:embed/>
                  <p:pic>
                    <p:nvPicPr>
                      <p:cNvPr id="0" name="图片 4292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599212" y="2641374"/>
                        <a:ext cx="1598930" cy="90297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8"/>
          <p:cNvGraphicFramePr/>
          <p:nvPr/>
        </p:nvGraphicFramePr>
        <p:xfrm>
          <a:off x="2843808" y="2539057"/>
          <a:ext cx="2515870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4" name="" r:id="rId34" imgW="1206500" imgH="609600" progId="Equation.DSMT4">
                  <p:embed/>
                </p:oleObj>
              </mc:Choice>
              <mc:Fallback>
                <p:oleObj name="" r:id="rId34" imgW="1206500" imgH="609600" progId="Equation.DSMT4">
                  <p:embed/>
                  <p:pic>
                    <p:nvPicPr>
                      <p:cNvPr id="0" name="图片 4293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843808" y="2539057"/>
                        <a:ext cx="2515870" cy="1098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62"/>
          <p:cNvGraphicFramePr/>
          <p:nvPr/>
        </p:nvGraphicFramePr>
        <p:xfrm>
          <a:off x="5580112" y="2539057"/>
          <a:ext cx="3219450" cy="1099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" name="" r:id="rId36" imgW="1536700" imgH="609600" progId="Equation.DSMT4">
                  <p:embed/>
                </p:oleObj>
              </mc:Choice>
              <mc:Fallback>
                <p:oleObj name="" r:id="rId36" imgW="1536700" imgH="609600" progId="Equation.DSMT4">
                  <p:embed/>
                  <p:pic>
                    <p:nvPicPr>
                      <p:cNvPr id="0" name="图片 4294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5580112" y="2539057"/>
                        <a:ext cx="3219450" cy="10998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489619" y="3749292"/>
            <a:ext cx="1422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起动条件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63225" y="374929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 Box 69"/>
          <p:cNvSpPr txBox="1"/>
          <p:nvPr/>
        </p:nvSpPr>
        <p:spPr>
          <a:xfrm>
            <a:off x="5935111" y="3749291"/>
            <a:ext cx="1302548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不动作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99212" y="60988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buClr>
                <a:schemeClr val="accent1"/>
              </a:buClr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平行四边型法则：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512" y="1087287"/>
            <a:ext cx="3640455" cy="3382010"/>
            <a:chOff x="11090" y="2601"/>
            <a:chExt cx="6076" cy="5326"/>
          </a:xfrm>
        </p:grpSpPr>
        <p:sp>
          <p:nvSpPr>
            <p:cNvPr id="9" name="TextBox 18"/>
            <p:cNvSpPr>
              <a:spLocks noChangeArrowheads="1"/>
            </p:cNvSpPr>
            <p:nvPr/>
          </p:nvSpPr>
          <p:spPr bwMode="auto">
            <a:xfrm>
              <a:off x="11090" y="5822"/>
              <a:ext cx="2472" cy="1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 pitchFamily="65" charset="-122"/>
                </a:rPr>
                <a:t>教学难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874" y="2601"/>
              <a:ext cx="5292" cy="5326"/>
              <a:chOff x="2865" y="2455"/>
              <a:chExt cx="5292" cy="5326"/>
            </a:xfrm>
          </p:grpSpPr>
          <p:sp>
            <p:nvSpPr>
              <p:cNvPr id="12" name="Line 35"/>
              <p:cNvSpPr/>
              <p:nvPr/>
            </p:nvSpPr>
            <p:spPr>
              <a:xfrm>
                <a:off x="2865" y="6090"/>
                <a:ext cx="5008" cy="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grpSp>
            <p:nvGrpSpPr>
              <p:cNvPr id="13" name="组合 12"/>
              <p:cNvGrpSpPr/>
              <p:nvPr/>
            </p:nvGrpSpPr>
            <p:grpSpPr>
              <a:xfrm>
                <a:off x="3275" y="2455"/>
                <a:ext cx="4883" cy="5326"/>
                <a:chOff x="875" y="2455"/>
                <a:chExt cx="4883" cy="5326"/>
              </a:xfrm>
            </p:grpSpPr>
            <p:sp>
              <p:nvSpPr>
                <p:cNvPr id="14" name="AutoShape 7"/>
                <p:cNvSpPr/>
                <p:nvPr/>
              </p:nvSpPr>
              <p:spPr>
                <a:xfrm>
                  <a:off x="3213" y="4859"/>
                  <a:ext cx="237" cy="467"/>
                </a:xfrm>
                <a:prstGeom prst="flowChartConnector">
                  <a:avLst/>
                </a:prstGeom>
                <a:solidFill>
                  <a:schemeClr val="bg1"/>
                </a:solidFill>
                <a:ln w="34925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square" lIns="0" tIns="0" rIns="0" bIns="0" anchor="ctr">
                  <a:spAutoFit/>
                </a:bodyPr>
                <a:lstStyle/>
                <a:p>
                  <a:pPr lvl="0" indent="0" algn="ctr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5" name="Line 31"/>
                <p:cNvSpPr/>
                <p:nvPr/>
              </p:nvSpPr>
              <p:spPr>
                <a:xfrm flipV="1">
                  <a:off x="1385" y="2918"/>
                  <a:ext cx="3503" cy="4477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sp>
            <p:sp>
              <p:nvSpPr>
                <p:cNvPr id="16" name="Line 32"/>
                <p:cNvSpPr/>
                <p:nvPr/>
              </p:nvSpPr>
              <p:spPr>
                <a:xfrm flipV="1">
                  <a:off x="2425" y="3635"/>
                  <a:ext cx="1893" cy="2438"/>
                </a:xfrm>
                <a:prstGeom prst="line">
                  <a:avLst/>
                </a:prstGeom>
                <a:ln w="38100" cap="flat" cmpd="sng">
                  <a:solidFill>
                    <a:schemeClr val="hlink"/>
                  </a:solidFill>
                  <a:prstDash val="solid"/>
                  <a:miter/>
                  <a:headEnd type="none" w="med" len="med"/>
                  <a:tailEnd type="triangle" w="med" len="med"/>
                </a:ln>
              </p:spPr>
            </p:sp>
            <p:sp>
              <p:nvSpPr>
                <p:cNvPr id="17" name="Text Box 33"/>
                <p:cNvSpPr txBox="1"/>
                <p:nvPr/>
              </p:nvSpPr>
              <p:spPr>
                <a:xfrm>
                  <a:off x="1383" y="7205"/>
                  <a:ext cx="442" cy="5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/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A</a:t>
                  </a:r>
                  <a:endPara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8" name="Line 36"/>
                <p:cNvSpPr/>
                <p:nvPr/>
              </p:nvSpPr>
              <p:spPr>
                <a:xfrm flipV="1">
                  <a:off x="2425" y="2838"/>
                  <a:ext cx="0" cy="4400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triangle" w="med" len="med"/>
                </a:ln>
              </p:spPr>
            </p:sp>
            <p:sp>
              <p:nvSpPr>
                <p:cNvPr id="19" name="Oval 37"/>
                <p:cNvSpPr/>
                <p:nvPr/>
              </p:nvSpPr>
              <p:spPr>
                <a:xfrm>
                  <a:off x="1303" y="3253"/>
                  <a:ext cx="3767" cy="3602"/>
                </a:xfrm>
                <a:prstGeom prst="ellipse">
                  <a:avLst/>
                </a:prstGeom>
                <a:noFill/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lvl="0" indent="0" algn="ctr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" name="Text Box 39"/>
                <p:cNvSpPr txBox="1"/>
                <p:nvPr/>
              </p:nvSpPr>
              <p:spPr>
                <a:xfrm>
                  <a:off x="5313" y="5865"/>
                  <a:ext cx="445" cy="5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/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R</a:t>
                  </a:r>
                  <a:endPara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1" name="Text Box 40"/>
                <p:cNvSpPr txBox="1"/>
                <p:nvPr/>
              </p:nvSpPr>
              <p:spPr>
                <a:xfrm>
                  <a:off x="1528" y="2455"/>
                  <a:ext cx="1320" cy="5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/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jX</a:t>
                  </a:r>
                  <a:endPara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2" name="Text Box 41"/>
                <p:cNvSpPr txBox="1"/>
                <p:nvPr/>
              </p:nvSpPr>
              <p:spPr>
                <a:xfrm>
                  <a:off x="1968" y="5595"/>
                  <a:ext cx="445" cy="5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/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B</a:t>
                  </a:r>
                  <a:endPara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3" name="Text Box 42"/>
                <p:cNvSpPr txBox="1"/>
                <p:nvPr/>
              </p:nvSpPr>
              <p:spPr>
                <a:xfrm>
                  <a:off x="4348" y="2455"/>
                  <a:ext cx="442" cy="57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lstStyle/>
                <a:p>
                  <a:pPr lvl="0" indent="0"/>
                  <a:r>
                    <a:rPr lang="en-US" altLang="zh-CN" dirty="0"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C</a:t>
                  </a:r>
                  <a:endPara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4" name="Oval 43"/>
                <p:cNvSpPr/>
                <p:nvPr/>
              </p:nvSpPr>
              <p:spPr>
                <a:xfrm>
                  <a:off x="3195" y="4958"/>
                  <a:ext cx="118" cy="112"/>
                </a:xfrm>
                <a:prstGeom prst="ellipse">
                  <a:avLst/>
                </a:prstGeom>
                <a:solidFill>
                  <a:srgbClr val="FFFF00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lvl="0" indent="0" algn="ctr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5" name="Line 45"/>
                <p:cNvSpPr/>
                <p:nvPr/>
              </p:nvSpPr>
              <p:spPr>
                <a:xfrm flipH="1">
                  <a:off x="2090" y="6073"/>
                  <a:ext cx="300" cy="430"/>
                </a:xfrm>
                <a:prstGeom prst="line">
                  <a:avLst/>
                </a:prstGeom>
                <a:ln w="28575" cap="flat" cmpd="sng">
                  <a:solidFill>
                    <a:srgbClr val="D60093"/>
                  </a:solidFill>
                  <a:prstDash val="solid"/>
                  <a:miter/>
                  <a:headEnd type="none" w="med" len="med"/>
                  <a:tailEnd type="triangle" w="med" len="med"/>
                </a:ln>
              </p:spPr>
            </p:sp>
            <p:graphicFrame>
              <p:nvGraphicFramePr>
                <p:cNvPr id="26" name="Object 46"/>
                <p:cNvGraphicFramePr/>
                <p:nvPr/>
              </p:nvGraphicFramePr>
              <p:xfrm>
                <a:off x="875" y="6355"/>
                <a:ext cx="878" cy="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2" name="" r:id="rId2" imgW="444500" imgH="241300" progId="Equation.3">
                        <p:embed/>
                      </p:oleObj>
                    </mc:Choice>
                    <mc:Fallback>
                      <p:oleObj name="" r:id="rId2" imgW="444500" imgH="241300" progId="Equation.3">
                        <p:embed/>
                        <p:pic>
                          <p:nvPicPr>
                            <p:cNvPr id="0" name="图片 1041"/>
                            <p:cNvPicPr/>
                            <p:nvPr/>
                          </p:nvPicPr>
                          <p:blipFill>
                            <a:blip r:embed="rId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75" y="6355"/>
                              <a:ext cx="878" cy="500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ject 50"/>
                <p:cNvGraphicFramePr/>
                <p:nvPr/>
              </p:nvGraphicFramePr>
              <p:xfrm>
                <a:off x="3853" y="2893"/>
                <a:ext cx="532" cy="50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43" name="" r:id="rId4" imgW="292100" imgH="241300" progId="Equation.3">
                        <p:embed/>
                      </p:oleObj>
                    </mc:Choice>
                    <mc:Fallback>
                      <p:oleObj name="" r:id="rId4" imgW="292100" imgH="241300" progId="Equation.3">
                        <p:embed/>
                        <p:pic>
                          <p:nvPicPr>
                            <p:cNvPr id="0" name="图片 1042"/>
                            <p:cNvPicPr/>
                            <p:nvPr/>
                          </p:nvPicPr>
                          <p:blipFill>
                            <a:blip r:embed="rId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853" y="2893"/>
                              <a:ext cx="532" cy="505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sp>
        <p:nvSpPr>
          <p:cNvPr id="2" name="矩形 1"/>
          <p:cNvSpPr/>
          <p:nvPr/>
        </p:nvSpPr>
        <p:spPr>
          <a:xfrm>
            <a:off x="4470160" y="681283"/>
            <a:ext cx="233910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正方向整定阻抗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8" name="Object 54"/>
          <p:cNvGraphicFramePr/>
          <p:nvPr/>
        </p:nvGraphicFramePr>
        <p:xfrm>
          <a:off x="6802366" y="742799"/>
          <a:ext cx="392112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公式" r:id="rId6" imgW="6705600" imgH="5486400" progId="Equation.3">
                  <p:embed/>
                </p:oleObj>
              </mc:Choice>
              <mc:Fallback>
                <p:oleObj name="公式" r:id="rId6" imgW="6705600" imgH="5486400" progId="Equation.3">
                  <p:embed/>
                  <p:pic>
                    <p:nvPicPr>
                      <p:cNvPr id="0" name="图片 104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802366" y="742799"/>
                        <a:ext cx="392112" cy="344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482544" y="1231518"/>
            <a:ext cx="1723549" cy="4766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反方向偏移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0" name="Object 55"/>
          <p:cNvGraphicFramePr>
            <a:graphicFrameLocks noGrp="1"/>
          </p:cNvGraphicFramePr>
          <p:nvPr>
            <p:ph sz="half" idx="1"/>
          </p:nvPr>
        </p:nvGraphicFramePr>
        <p:xfrm>
          <a:off x="4624835" y="1809431"/>
          <a:ext cx="2127250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公式" r:id="rId8" imgW="33528000" imgH="5486400" progId="Equation.3">
                  <p:embed/>
                </p:oleObj>
              </mc:Choice>
              <mc:Fallback>
                <p:oleObj name="公式" r:id="rId8" imgW="33528000" imgH="5486400" progId="Equation.3">
                  <p:embed/>
                  <p:pic>
                    <p:nvPicPr>
                      <p:cNvPr id="0" name="图片 104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24835" y="1809431"/>
                        <a:ext cx="2127250" cy="347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矩形 28"/>
          <p:cNvSpPr/>
          <p:nvPr/>
        </p:nvSpPr>
        <p:spPr>
          <a:xfrm>
            <a:off x="6676092" y="1698014"/>
            <a:ext cx="24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 eaLnBrk="0" hangingPunct="0"/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一般取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0.1-0.2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45129" y="2342920"/>
            <a:ext cx="1263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圆心：</a:t>
            </a:r>
            <a:r>
              <a:rPr lang="zh-CN" altLang="en-US" sz="24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i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3" name="Object 8"/>
          <p:cNvGraphicFramePr/>
          <p:nvPr/>
        </p:nvGraphicFramePr>
        <p:xfrm>
          <a:off x="4545129" y="2757178"/>
          <a:ext cx="409733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10" imgW="44805600" imgH="8229600" progId="Equation.3">
                  <p:embed/>
                </p:oleObj>
              </mc:Choice>
              <mc:Fallback>
                <p:oleObj name="" r:id="rId10" imgW="44805600" imgH="8229600" progId="Equation.3">
                  <p:embed/>
                  <p:pic>
                    <p:nvPicPr>
                      <p:cNvPr id="0" name="图片 104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45129" y="2757178"/>
                        <a:ext cx="4097337" cy="7508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矩形 31"/>
          <p:cNvSpPr/>
          <p:nvPr/>
        </p:nvSpPr>
        <p:spPr>
          <a:xfrm>
            <a:off x="4583946" y="3402084"/>
            <a:ext cx="1263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半径：</a:t>
            </a:r>
            <a:r>
              <a:rPr lang="zh-CN" altLang="en-US" sz="24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i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5" name="Object 60"/>
          <p:cNvGraphicFramePr/>
          <p:nvPr/>
        </p:nvGraphicFramePr>
        <p:xfrm>
          <a:off x="4716016" y="3929034"/>
          <a:ext cx="1611313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12" imgW="965200" imgH="457200" progId="Equation.3">
                  <p:embed/>
                </p:oleObj>
              </mc:Choice>
              <mc:Fallback>
                <p:oleObj name="" r:id="rId12" imgW="965200" imgH="457200" progId="Equation.3">
                  <p:embed/>
                  <p:pic>
                    <p:nvPicPr>
                      <p:cNvPr id="0" name="图片 104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16016" y="3929034"/>
                        <a:ext cx="1611313" cy="7635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2339975" y="123825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偏移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阻抗继电器的作用</a:t>
            </a:r>
            <a:endParaRPr lang="zh-CN" altLang="en-US" sz="2800" dirty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716016" y="335069"/>
            <a:ext cx="4246880" cy="4533265"/>
            <a:chOff x="9955" y="2973"/>
            <a:chExt cx="6688" cy="7139"/>
          </a:xfrm>
        </p:grpSpPr>
        <p:sp>
          <p:nvSpPr>
            <p:cNvPr id="9" name="TextBox 18"/>
            <p:cNvSpPr>
              <a:spLocks noChangeArrowheads="1"/>
            </p:cNvSpPr>
            <p:nvPr/>
          </p:nvSpPr>
          <p:spPr bwMode="auto">
            <a:xfrm>
              <a:off x="11090" y="5822"/>
              <a:ext cx="247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 pitchFamily="65" charset="-122"/>
                </a:rPr>
                <a:t>教学难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endParaRPr>
            </a:p>
          </p:txBody>
        </p:sp>
        <p:graphicFrame>
          <p:nvGraphicFramePr>
            <p:cNvPr id="10" name="Object 11"/>
            <p:cNvGraphicFramePr/>
            <p:nvPr/>
          </p:nvGraphicFramePr>
          <p:xfrm>
            <a:off x="12983" y="9000"/>
            <a:ext cx="2872" cy="1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6" name="" r:id="rId2" imgW="17983200" imgH="7620000" progId="Equation.3">
                    <p:embed/>
                  </p:oleObj>
                </mc:Choice>
                <mc:Fallback>
                  <p:oleObj name="" r:id="rId2" imgW="17983200" imgH="7620000" progId="Equation.3">
                    <p:embed/>
                    <p:pic>
                      <p:nvPicPr>
                        <p:cNvPr id="0" name="图片 2065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2983" y="9000"/>
                          <a:ext cx="2872" cy="11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Line 13"/>
            <p:cNvSpPr/>
            <p:nvPr/>
          </p:nvSpPr>
          <p:spPr>
            <a:xfrm>
              <a:off x="9955" y="7533"/>
              <a:ext cx="59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grpSp>
          <p:nvGrpSpPr>
            <p:cNvPr id="12" name="组合 11"/>
            <p:cNvGrpSpPr/>
            <p:nvPr/>
          </p:nvGrpSpPr>
          <p:grpSpPr>
            <a:xfrm>
              <a:off x="10445" y="2973"/>
              <a:ext cx="6198" cy="6536"/>
              <a:chOff x="10445" y="2973"/>
              <a:chExt cx="6198" cy="6536"/>
            </a:xfrm>
          </p:grpSpPr>
          <p:sp>
            <p:nvSpPr>
              <p:cNvPr id="13" name="Line 15"/>
              <p:cNvSpPr/>
              <p:nvPr/>
            </p:nvSpPr>
            <p:spPr>
              <a:xfrm flipV="1">
                <a:off x="11055" y="3553"/>
                <a:ext cx="4180" cy="562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sp>
          <p:sp>
            <p:nvSpPr>
              <p:cNvPr id="14" name="Line 18"/>
              <p:cNvSpPr/>
              <p:nvPr/>
            </p:nvSpPr>
            <p:spPr>
              <a:xfrm flipV="1">
                <a:off x="12295" y="4453"/>
                <a:ext cx="2260" cy="3060"/>
              </a:xfrm>
              <a:prstGeom prst="line">
                <a:avLst/>
              </a:prstGeom>
              <a:ln w="38100" cap="flat" cmpd="sng">
                <a:solidFill>
                  <a:schemeClr val="hlink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5" name="Text Box 4"/>
              <p:cNvSpPr txBox="1"/>
              <p:nvPr/>
            </p:nvSpPr>
            <p:spPr>
              <a:xfrm>
                <a:off x="11050" y="8933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Line 14"/>
              <p:cNvSpPr/>
              <p:nvPr/>
            </p:nvSpPr>
            <p:spPr>
              <a:xfrm flipV="1">
                <a:off x="12295" y="3453"/>
                <a:ext cx="0" cy="5520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7" name="Oval 16"/>
              <p:cNvSpPr/>
              <p:nvPr/>
            </p:nvSpPr>
            <p:spPr>
              <a:xfrm>
                <a:off x="10955" y="3973"/>
                <a:ext cx="4500" cy="4520"/>
              </a:xfrm>
              <a:prstGeom prst="ellipse">
                <a:avLst/>
              </a:prstGeom>
              <a:noFill/>
              <a:ln w="38100" cap="flat" cmpd="sng">
                <a:solidFill>
                  <a:srgbClr val="FF0066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indent="0"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Line 17"/>
              <p:cNvSpPr/>
              <p:nvPr/>
            </p:nvSpPr>
            <p:spPr>
              <a:xfrm flipV="1">
                <a:off x="12295" y="6293"/>
                <a:ext cx="3200" cy="1220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19" name="Text Box 19"/>
              <p:cNvSpPr txBox="1"/>
              <p:nvPr/>
            </p:nvSpPr>
            <p:spPr>
              <a:xfrm>
                <a:off x="15745" y="7253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0" name="Text Box 20"/>
              <p:cNvSpPr txBox="1"/>
              <p:nvPr/>
            </p:nvSpPr>
            <p:spPr>
              <a:xfrm>
                <a:off x="12050" y="2973"/>
                <a:ext cx="75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jX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" name="Text Box 21"/>
              <p:cNvSpPr txBox="1"/>
              <p:nvPr/>
            </p:nvSpPr>
            <p:spPr>
              <a:xfrm>
                <a:off x="11750" y="6913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2" name="Text Box 22"/>
              <p:cNvSpPr txBox="1"/>
              <p:nvPr/>
            </p:nvSpPr>
            <p:spPr>
              <a:xfrm>
                <a:off x="14590" y="3513"/>
                <a:ext cx="530" cy="57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lstStyle/>
              <a:p>
                <a:pPr lvl="0" indent="0"/>
                <a:r>
                  <a:rPr lang="en-US" altLang="zh-CN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endPara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3" name="Oval 27"/>
              <p:cNvSpPr/>
              <p:nvPr/>
            </p:nvSpPr>
            <p:spPr>
              <a:xfrm>
                <a:off x="13215" y="6113"/>
                <a:ext cx="140" cy="140"/>
              </a:xfrm>
              <a:prstGeom prst="ellipse">
                <a:avLst/>
              </a:prstGeom>
              <a:solidFill>
                <a:srgbClr val="FFFF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indent="0" algn="ctr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Line 28"/>
              <p:cNvSpPr/>
              <p:nvPr/>
            </p:nvSpPr>
            <p:spPr>
              <a:xfrm>
                <a:off x="13295" y="6193"/>
                <a:ext cx="2080" cy="120"/>
              </a:xfrm>
              <a:prstGeom prst="line">
                <a:avLst/>
              </a:prstGeom>
              <a:ln w="38100" cap="flat" cmpd="sng">
                <a:solidFill>
                  <a:srgbClr val="FF9933"/>
                </a:solidFill>
                <a:prstDash val="dash"/>
                <a:miter/>
                <a:headEnd type="none" w="med" len="med"/>
                <a:tailEnd type="triangle" w="med" len="med"/>
              </a:ln>
            </p:spPr>
          </p:sp>
          <p:sp>
            <p:nvSpPr>
              <p:cNvPr id="25" name="Line 31"/>
              <p:cNvSpPr/>
              <p:nvPr/>
            </p:nvSpPr>
            <p:spPr>
              <a:xfrm flipH="1">
                <a:off x="11895" y="7513"/>
                <a:ext cx="360" cy="540"/>
              </a:xfrm>
              <a:prstGeom prst="line">
                <a:avLst/>
              </a:prstGeom>
              <a:ln w="28575" cap="flat" cmpd="sng">
                <a:solidFill>
                  <a:srgbClr val="D60093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graphicFrame>
            <p:nvGraphicFramePr>
              <p:cNvPr id="26" name="Object 32"/>
              <p:cNvGraphicFramePr/>
              <p:nvPr/>
            </p:nvGraphicFramePr>
            <p:xfrm>
              <a:off x="10445" y="7865"/>
              <a:ext cx="1048" cy="63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7" name="" r:id="rId4" imgW="444500" imgH="241300" progId="Equation.3">
                      <p:embed/>
                    </p:oleObj>
                  </mc:Choice>
                  <mc:Fallback>
                    <p:oleObj name="" r:id="rId4" imgW="444500" imgH="241300" progId="Equation.3">
                      <p:embed/>
                      <p:pic>
                        <p:nvPicPr>
                          <p:cNvPr id="0" name="图片 2066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0445" y="7865"/>
                            <a:ext cx="1048" cy="63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33"/>
              <p:cNvGraphicFramePr/>
              <p:nvPr/>
            </p:nvGraphicFramePr>
            <p:xfrm>
              <a:off x="13903" y="5295"/>
              <a:ext cx="2740" cy="11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8" name="" r:id="rId6" imgW="1130300" imgH="419100" progId="Equation.3">
                      <p:embed/>
                    </p:oleObj>
                  </mc:Choice>
                  <mc:Fallback>
                    <p:oleObj name="" r:id="rId6" imgW="1130300" imgH="419100" progId="Equation.3">
                      <p:embed/>
                      <p:pic>
                        <p:nvPicPr>
                          <p:cNvPr id="0" name="图片 2067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3903" y="5295"/>
                            <a:ext cx="2740" cy="1113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34"/>
              <p:cNvGraphicFramePr/>
              <p:nvPr/>
            </p:nvGraphicFramePr>
            <p:xfrm>
              <a:off x="10955" y="5453"/>
              <a:ext cx="2233" cy="11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9" name="" r:id="rId8" imgW="800100" imgH="419100" progId="Equation.3">
                      <p:embed/>
                    </p:oleObj>
                  </mc:Choice>
                  <mc:Fallback>
                    <p:oleObj name="" r:id="rId8" imgW="800100" imgH="419100" progId="Equation.3">
                      <p:embed/>
                      <p:pic>
                        <p:nvPicPr>
                          <p:cNvPr id="0" name="图片 2068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10955" y="5453"/>
                            <a:ext cx="2233" cy="1145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Line 35"/>
              <p:cNvSpPr/>
              <p:nvPr/>
            </p:nvSpPr>
            <p:spPr>
              <a:xfrm flipV="1">
                <a:off x="12295" y="6213"/>
                <a:ext cx="960" cy="1280"/>
              </a:xfrm>
              <a:prstGeom prst="line">
                <a:avLst/>
              </a:prstGeom>
              <a:ln w="28575" cap="flat" cmpd="sng">
                <a:solidFill>
                  <a:srgbClr val="0000FF"/>
                </a:solidFill>
                <a:prstDash val="solid"/>
                <a:miter/>
                <a:headEnd type="none" w="med" len="med"/>
                <a:tailEnd type="triangle" w="med" len="med"/>
              </a:ln>
            </p:spPr>
          </p:sp>
          <p:graphicFrame>
            <p:nvGraphicFramePr>
              <p:cNvPr id="30" name="Object 38"/>
              <p:cNvGraphicFramePr/>
              <p:nvPr/>
            </p:nvGraphicFramePr>
            <p:xfrm>
              <a:off x="14000" y="3523"/>
              <a:ext cx="635" cy="6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0" name="" r:id="rId10" imgW="292100" imgH="241300" progId="Equation.3">
                      <p:embed/>
                    </p:oleObj>
                  </mc:Choice>
                  <mc:Fallback>
                    <p:oleObj name="" r:id="rId10" imgW="292100" imgH="241300" progId="Equation.3">
                      <p:embed/>
                      <p:pic>
                        <p:nvPicPr>
                          <p:cNvPr id="0" name="图片 2069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14000" y="3523"/>
                            <a:ext cx="635" cy="632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39"/>
              <p:cNvGraphicFramePr/>
              <p:nvPr/>
            </p:nvGraphicFramePr>
            <p:xfrm>
              <a:off x="15563" y="5993"/>
              <a:ext cx="707" cy="87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71" name="" r:id="rId12" imgW="292100" imgH="304800" progId="Equation.DSMT4">
                      <p:embed/>
                    </p:oleObj>
                  </mc:Choice>
                  <mc:Fallback>
                    <p:oleObj name="" r:id="rId12" imgW="292100" imgH="304800" progId="Equation.DSMT4">
                      <p:embed/>
                      <p:pic>
                        <p:nvPicPr>
                          <p:cNvPr id="0" name="图片 2070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15563" y="5993"/>
                            <a:ext cx="707" cy="87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56" name="Object 6"/>
          <p:cNvGraphicFramePr/>
          <p:nvPr/>
        </p:nvGraphicFramePr>
        <p:xfrm>
          <a:off x="712581" y="1136805"/>
          <a:ext cx="3469005" cy="8401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" r:id="rId14" imgW="48463200" imgH="10363200" progId="Equation.DSMT4">
                  <p:embed/>
                </p:oleObj>
              </mc:Choice>
              <mc:Fallback>
                <p:oleObj name="" r:id="rId14" imgW="48463200" imgH="10363200" progId="Equation.DSMT4">
                  <p:embed/>
                  <p:pic>
                    <p:nvPicPr>
                      <p:cNvPr id="0" name="图片 207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12581" y="1136805"/>
                        <a:ext cx="3469005" cy="8401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7"/>
          <p:cNvGraphicFramePr/>
          <p:nvPr/>
        </p:nvGraphicFramePr>
        <p:xfrm>
          <a:off x="420420" y="2774739"/>
          <a:ext cx="405955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" r:id="rId16" imgW="55473600" imgH="10363200" progId="Equation.DSMT4">
                  <p:embed/>
                </p:oleObj>
              </mc:Choice>
              <mc:Fallback>
                <p:oleObj name="" r:id="rId16" imgW="55473600" imgH="10363200" progId="Equation.DSMT4">
                  <p:embed/>
                  <p:pic>
                    <p:nvPicPr>
                      <p:cNvPr id="0" name="图片 207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0420" y="2774739"/>
                        <a:ext cx="4059555" cy="866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2555875" y="168275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幅式动作方程</a:t>
            </a:r>
            <a:endParaRPr lang="zh-CN" altLang="en-US" sz="2800" dirty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860032" y="699542"/>
            <a:ext cx="4127500" cy="4150360"/>
            <a:chOff x="9610" y="3362"/>
            <a:chExt cx="6500" cy="6536"/>
          </a:xfrm>
        </p:grpSpPr>
        <p:sp>
          <p:nvSpPr>
            <p:cNvPr id="9" name="TextBox 18"/>
            <p:cNvSpPr>
              <a:spLocks noChangeArrowheads="1"/>
            </p:cNvSpPr>
            <p:nvPr/>
          </p:nvSpPr>
          <p:spPr bwMode="auto">
            <a:xfrm>
              <a:off x="11090" y="5822"/>
              <a:ext cx="2472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大黑简体" pitchFamily="65" charset="-122"/>
                </a:rPr>
                <a:t>教学难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endParaRPr>
            </a:p>
          </p:txBody>
        </p:sp>
        <p:sp>
          <p:nvSpPr>
            <p:cNvPr id="10" name="Text Box 4"/>
            <p:cNvSpPr txBox="1"/>
            <p:nvPr/>
          </p:nvSpPr>
          <p:spPr>
            <a:xfrm>
              <a:off x="10705" y="9322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1" name="Line 13"/>
            <p:cNvSpPr/>
            <p:nvPr/>
          </p:nvSpPr>
          <p:spPr>
            <a:xfrm>
              <a:off x="9610" y="7922"/>
              <a:ext cx="598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2" name="Line 14"/>
            <p:cNvSpPr/>
            <p:nvPr/>
          </p:nvSpPr>
          <p:spPr>
            <a:xfrm flipV="1">
              <a:off x="11950" y="3842"/>
              <a:ext cx="0" cy="55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3" name="Line 15"/>
            <p:cNvSpPr/>
            <p:nvPr/>
          </p:nvSpPr>
          <p:spPr>
            <a:xfrm flipV="1">
              <a:off x="10710" y="3942"/>
              <a:ext cx="4180" cy="56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4" name="Oval 16"/>
            <p:cNvSpPr/>
            <p:nvPr/>
          </p:nvSpPr>
          <p:spPr>
            <a:xfrm>
              <a:off x="10610" y="4362"/>
              <a:ext cx="4500" cy="4520"/>
            </a:xfrm>
            <a:prstGeom prst="ellipse">
              <a:avLst/>
            </a:prstGeom>
            <a:noFill/>
            <a:ln w="28575" cap="flat" cmpd="sng">
              <a:solidFill>
                <a:srgbClr val="FF00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Line 17"/>
            <p:cNvSpPr/>
            <p:nvPr/>
          </p:nvSpPr>
          <p:spPr>
            <a:xfrm flipV="1">
              <a:off x="11950" y="6682"/>
              <a:ext cx="3200" cy="1220"/>
            </a:xfrm>
            <a:prstGeom prst="line">
              <a:avLst/>
            </a:prstGeom>
            <a:ln w="28575" cap="flat" cmpd="sng">
              <a:solidFill>
                <a:srgbClr val="0000FF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6" name="Line 18"/>
            <p:cNvSpPr/>
            <p:nvPr/>
          </p:nvSpPr>
          <p:spPr>
            <a:xfrm flipV="1">
              <a:off x="11950" y="4842"/>
              <a:ext cx="2260" cy="3060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7" name="Text Box 19"/>
            <p:cNvSpPr txBox="1"/>
            <p:nvPr/>
          </p:nvSpPr>
          <p:spPr>
            <a:xfrm>
              <a:off x="15400" y="7642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 Box 20"/>
            <p:cNvSpPr txBox="1"/>
            <p:nvPr/>
          </p:nvSpPr>
          <p:spPr>
            <a:xfrm>
              <a:off x="11705" y="3362"/>
              <a:ext cx="75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 Box 21"/>
            <p:cNvSpPr txBox="1"/>
            <p:nvPr/>
          </p:nvSpPr>
          <p:spPr>
            <a:xfrm>
              <a:off x="11405" y="7302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" name="Text Box 22"/>
            <p:cNvSpPr txBox="1"/>
            <p:nvPr/>
          </p:nvSpPr>
          <p:spPr>
            <a:xfrm>
              <a:off x="14465" y="3522"/>
              <a:ext cx="53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" name="Oval 27"/>
            <p:cNvSpPr/>
            <p:nvPr/>
          </p:nvSpPr>
          <p:spPr>
            <a:xfrm>
              <a:off x="12870" y="6502"/>
              <a:ext cx="140" cy="1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Line 29"/>
            <p:cNvSpPr/>
            <p:nvPr/>
          </p:nvSpPr>
          <p:spPr>
            <a:xfrm>
              <a:off x="14230" y="4882"/>
              <a:ext cx="840" cy="1860"/>
            </a:xfrm>
            <a:prstGeom prst="line">
              <a:avLst/>
            </a:prstGeom>
            <a:ln w="28575" cap="flat" cmpd="sng">
              <a:solidFill>
                <a:srgbClr val="800080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sp>
          <p:nvSpPr>
            <p:cNvPr id="23" name="Line 30"/>
            <p:cNvSpPr/>
            <p:nvPr/>
          </p:nvSpPr>
          <p:spPr>
            <a:xfrm flipV="1">
              <a:off x="11550" y="6782"/>
              <a:ext cx="3540" cy="1680"/>
            </a:xfrm>
            <a:prstGeom prst="line">
              <a:avLst/>
            </a:prstGeom>
            <a:ln w="28575" cap="flat" cmpd="sng">
              <a:solidFill>
                <a:srgbClr val="800080"/>
              </a:solidFill>
              <a:prstDash val="dash"/>
              <a:miter/>
              <a:headEnd type="none" w="med" len="med"/>
              <a:tailEnd type="triangle" w="med" len="med"/>
            </a:ln>
          </p:spPr>
        </p:sp>
        <p:sp>
          <p:nvSpPr>
            <p:cNvPr id="24" name="Line 31"/>
            <p:cNvSpPr/>
            <p:nvPr/>
          </p:nvSpPr>
          <p:spPr>
            <a:xfrm flipH="1">
              <a:off x="11550" y="7902"/>
              <a:ext cx="360" cy="540"/>
            </a:xfrm>
            <a:prstGeom prst="line">
              <a:avLst/>
            </a:prstGeom>
            <a:ln w="28575" cap="flat" cmpd="sng">
              <a:solidFill>
                <a:srgbClr val="D60093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graphicFrame>
          <p:nvGraphicFramePr>
            <p:cNvPr id="25" name="Object 32"/>
            <p:cNvGraphicFramePr/>
            <p:nvPr/>
          </p:nvGraphicFramePr>
          <p:xfrm>
            <a:off x="10175" y="8130"/>
            <a:ext cx="1095" cy="6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2" imgW="444500" imgH="241300" progId="Equation.3">
                    <p:embed/>
                  </p:oleObj>
                </mc:Choice>
                <mc:Fallback>
                  <p:oleObj name="" r:id="rId2" imgW="444500" imgH="241300" progId="Equation.3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0175" y="8130"/>
                          <a:ext cx="1095" cy="66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38"/>
            <p:cNvGraphicFramePr/>
            <p:nvPr/>
          </p:nvGraphicFramePr>
          <p:xfrm>
            <a:off x="14638" y="4857"/>
            <a:ext cx="1472" cy="6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4" imgW="622300" imgH="241300" progId="Equation.3">
                    <p:embed/>
                  </p:oleObj>
                </mc:Choice>
                <mc:Fallback>
                  <p:oleObj name="" r:id="rId4" imgW="622300" imgH="241300" progId="Equation.3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638" y="4857"/>
                          <a:ext cx="1472" cy="66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39"/>
            <p:cNvGraphicFramePr/>
            <p:nvPr/>
          </p:nvGraphicFramePr>
          <p:xfrm>
            <a:off x="12708" y="7972"/>
            <a:ext cx="1625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6" imgW="711200" imgH="241300" progId="Equation.3">
                    <p:embed/>
                  </p:oleObj>
                </mc:Choice>
                <mc:Fallback>
                  <p:oleObj name="" r:id="rId6" imgW="711200" imgH="241300" progId="Equation.3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2708" y="7972"/>
                          <a:ext cx="1625" cy="61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41"/>
            <p:cNvGraphicFramePr/>
            <p:nvPr/>
          </p:nvGraphicFramePr>
          <p:xfrm>
            <a:off x="13728" y="3972"/>
            <a:ext cx="635" cy="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8" imgW="292100" imgH="241300" progId="Equation.3">
                    <p:embed/>
                  </p:oleObj>
                </mc:Choice>
                <mc:Fallback>
                  <p:oleObj name="" r:id="rId8" imgW="292100" imgH="241300" progId="Equation.3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3728" y="3972"/>
                          <a:ext cx="635" cy="63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42"/>
            <p:cNvGraphicFramePr/>
            <p:nvPr/>
          </p:nvGraphicFramePr>
          <p:xfrm>
            <a:off x="15298" y="6560"/>
            <a:ext cx="625" cy="6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10" imgW="254000" imgH="241300" progId="Equation.3">
                    <p:embed/>
                  </p:oleObj>
                </mc:Choice>
                <mc:Fallback>
                  <p:oleObj name="" r:id="rId10" imgW="254000" imgH="241300" progId="Equation.3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5298" y="6560"/>
                          <a:ext cx="625" cy="68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9"/>
          <p:cNvGraphicFramePr/>
          <p:nvPr/>
        </p:nvGraphicFramePr>
        <p:xfrm>
          <a:off x="598480" y="1055777"/>
          <a:ext cx="4144645" cy="1167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2" imgW="39014400" imgH="10363200" progId="Equation.DSMT4">
                  <p:embed/>
                </p:oleObj>
              </mc:Choice>
              <mc:Fallback>
                <p:oleObj name="" r:id="rId12" imgW="39014400" imgH="103632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8480" y="1055777"/>
                        <a:ext cx="4144645" cy="11671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0"/>
          <p:cNvGraphicFramePr/>
          <p:nvPr/>
        </p:nvGraphicFramePr>
        <p:xfrm>
          <a:off x="599818" y="2727822"/>
          <a:ext cx="407098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4" imgW="42976800" imgH="10972800" progId="Equation.DSMT4">
                  <p:embed/>
                </p:oleObj>
              </mc:Choice>
              <mc:Fallback>
                <p:oleObj name="" r:id="rId14" imgW="42976800" imgH="109728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99818" y="2727822"/>
                        <a:ext cx="4070985" cy="1127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2555875" y="168275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比相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式动作方程</a:t>
            </a:r>
            <a:endParaRPr lang="zh-CN" altLang="en-US" sz="2800" dirty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1520" y="1061887"/>
            <a:ext cx="3360420" cy="3382010"/>
            <a:chOff x="2777" y="3736"/>
            <a:chExt cx="5292" cy="5326"/>
          </a:xfrm>
        </p:grpSpPr>
        <p:sp>
          <p:nvSpPr>
            <p:cNvPr id="9" name="AutoShape 9"/>
            <p:cNvSpPr/>
            <p:nvPr/>
          </p:nvSpPr>
          <p:spPr>
            <a:xfrm>
              <a:off x="5525" y="6139"/>
              <a:ext cx="237" cy="467"/>
            </a:xfrm>
            <a:prstGeom prst="flowChartConnector">
              <a:avLst/>
            </a:prstGeom>
            <a:solidFill>
              <a:schemeClr val="bg1"/>
            </a:solidFill>
            <a:ln w="349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Line 10"/>
            <p:cNvSpPr/>
            <p:nvPr/>
          </p:nvSpPr>
          <p:spPr>
            <a:xfrm flipV="1">
              <a:off x="3697" y="4198"/>
              <a:ext cx="3503" cy="447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sp>
          <p:nvSpPr>
            <p:cNvPr id="11" name="Line 11"/>
            <p:cNvSpPr/>
            <p:nvPr/>
          </p:nvSpPr>
          <p:spPr>
            <a:xfrm flipV="1">
              <a:off x="4737" y="4916"/>
              <a:ext cx="1893" cy="2437"/>
            </a:xfrm>
            <a:prstGeom prst="line">
              <a:avLst/>
            </a:prstGeom>
            <a:ln w="38100" cap="flat" cmpd="sng">
              <a:solidFill>
                <a:schemeClr val="hlink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2" name="Text Box 12"/>
            <p:cNvSpPr txBox="1"/>
            <p:nvPr/>
          </p:nvSpPr>
          <p:spPr>
            <a:xfrm>
              <a:off x="3695" y="8486"/>
              <a:ext cx="442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3" name="Line 13"/>
            <p:cNvSpPr/>
            <p:nvPr/>
          </p:nvSpPr>
          <p:spPr>
            <a:xfrm>
              <a:off x="2777" y="7371"/>
              <a:ext cx="500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4" name="Line 14"/>
            <p:cNvSpPr/>
            <p:nvPr/>
          </p:nvSpPr>
          <p:spPr>
            <a:xfrm flipV="1">
              <a:off x="4737" y="4118"/>
              <a:ext cx="0" cy="440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sp>
          <p:nvSpPr>
            <p:cNvPr id="15" name="Oval 15"/>
            <p:cNvSpPr/>
            <p:nvPr/>
          </p:nvSpPr>
          <p:spPr>
            <a:xfrm>
              <a:off x="3615" y="4533"/>
              <a:ext cx="3767" cy="3603"/>
            </a:xfrm>
            <a:prstGeom prst="ellipse">
              <a:avLst/>
            </a:prstGeom>
            <a:noFill/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Text Box 16"/>
            <p:cNvSpPr txBox="1"/>
            <p:nvPr/>
          </p:nvSpPr>
          <p:spPr>
            <a:xfrm>
              <a:off x="7625" y="7146"/>
              <a:ext cx="445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R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" name="Text Box 17"/>
            <p:cNvSpPr txBox="1"/>
            <p:nvPr/>
          </p:nvSpPr>
          <p:spPr>
            <a:xfrm>
              <a:off x="3840" y="3736"/>
              <a:ext cx="1320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jX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 Box 18"/>
            <p:cNvSpPr txBox="1"/>
            <p:nvPr/>
          </p:nvSpPr>
          <p:spPr>
            <a:xfrm>
              <a:off x="4280" y="6876"/>
              <a:ext cx="445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9" name="Text Box 19"/>
            <p:cNvSpPr txBox="1"/>
            <p:nvPr/>
          </p:nvSpPr>
          <p:spPr>
            <a:xfrm>
              <a:off x="6660" y="3736"/>
              <a:ext cx="442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lvl="0" indent="0"/>
              <a:r>
                <a:rPr lang="en-US" altLang="zh-CN" dirty="0">
                  <a:latin typeface="Times New Roman" panose="02020603050405020304" pitchFamily="18" charset="0"/>
                  <a:ea typeface="宋体" panose="02010600030101010101" pitchFamily="2" charset="-122"/>
                </a:rPr>
                <a:t>C</a:t>
              </a:r>
              <a:endParaRPr lang="en-US" altLang="zh-CN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0" name="Oval 20"/>
            <p:cNvSpPr/>
            <p:nvPr/>
          </p:nvSpPr>
          <p:spPr>
            <a:xfrm>
              <a:off x="5507" y="6238"/>
              <a:ext cx="118" cy="113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Line 21"/>
            <p:cNvSpPr/>
            <p:nvPr/>
          </p:nvSpPr>
          <p:spPr>
            <a:xfrm flipH="1">
              <a:off x="4402" y="7353"/>
              <a:ext cx="300" cy="430"/>
            </a:xfrm>
            <a:prstGeom prst="line">
              <a:avLst/>
            </a:prstGeom>
            <a:ln w="28575" cap="flat" cmpd="sng">
              <a:solidFill>
                <a:srgbClr val="D60093"/>
              </a:solidFill>
              <a:prstDash val="solid"/>
              <a:miter/>
              <a:headEnd type="none" w="med" len="med"/>
              <a:tailEnd type="triangle" w="med" len="med"/>
            </a:ln>
          </p:spPr>
        </p:sp>
        <p:graphicFrame>
          <p:nvGraphicFramePr>
            <p:cNvPr id="22" name="Object 22"/>
            <p:cNvGraphicFramePr/>
            <p:nvPr/>
          </p:nvGraphicFramePr>
          <p:xfrm>
            <a:off x="3187" y="7636"/>
            <a:ext cx="878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" name="" r:id="rId2" imgW="444500" imgH="241300" progId="Equation.3">
                    <p:embed/>
                  </p:oleObj>
                </mc:Choice>
                <mc:Fallback>
                  <p:oleObj name="" r:id="rId2" imgW="444500" imgH="241300" progId="Equation.3">
                    <p:embed/>
                    <p:pic>
                      <p:nvPicPr>
                        <p:cNvPr id="0" name="图片 4103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187" y="7636"/>
                          <a:ext cx="878" cy="5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3"/>
            <p:cNvGraphicFramePr/>
            <p:nvPr/>
          </p:nvGraphicFramePr>
          <p:xfrm>
            <a:off x="6165" y="4173"/>
            <a:ext cx="532" cy="5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5" name="" r:id="rId4" imgW="292100" imgH="241300" progId="Equation.3">
                    <p:embed/>
                  </p:oleObj>
                </mc:Choice>
                <mc:Fallback>
                  <p:oleObj name="" r:id="rId4" imgW="292100" imgH="241300" progId="Equation.3">
                    <p:embed/>
                    <p:pic>
                      <p:nvPicPr>
                        <p:cNvPr id="0" name="图片 4104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165" y="4173"/>
                          <a:ext cx="532" cy="50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4399091" y="1383316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）没有死区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4382543" y="1917054"/>
                <a:ext cx="41092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indent="0">
                  <a:spcBef>
                    <a:spcPct val="50000"/>
                  </a:spcBef>
                </a:pPr>
                <a:r>
                  <a:rPr lang="zh-CN" altLang="en-US" sz="2400" dirty="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（</a:t>
                </a: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）   随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solidFill>
                          <a:srgbClr val="02753C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𝜑</m:t>
                    </m:r>
                    <m:r>
                      <a:rPr lang="en-US" altLang="zh-CN" sz="2400" b="0" i="1" baseline="-25000" smtClean="0">
                        <a:solidFill>
                          <a:srgbClr val="02753C"/>
                        </a:solidFill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𝑚</m:t>
                    </m:r>
                  </m:oMath>
                </a14:m>
                <a:r>
                  <a:rPr lang="zh-CN" altLang="en-US" sz="2400" dirty="0" smtClean="0">
                    <a:solidFill>
                      <a:srgbClr val="02753C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  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变化而不同</a:t>
                </a:r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543" y="1917054"/>
                <a:ext cx="4109266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10" t="-135" r="-295" b="-21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5" name="Object 8"/>
          <p:cNvGraphicFramePr/>
          <p:nvPr/>
        </p:nvGraphicFramePr>
        <p:xfrm>
          <a:off x="5148064" y="1917054"/>
          <a:ext cx="474980" cy="449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" r:id="rId7" imgW="304800" imgH="292100" progId="Equation.3">
                  <p:embed/>
                </p:oleObj>
              </mc:Choice>
              <mc:Fallback>
                <p:oleObj name="" r:id="rId7" imgW="304800" imgH="292100" progId="Equation.3">
                  <p:embed/>
                  <p:pic>
                    <p:nvPicPr>
                      <p:cNvPr id="0" name="图片 410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48064" y="1917054"/>
                        <a:ext cx="474980" cy="44958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/>
        </p:nvSpPr>
        <p:spPr>
          <a:xfrm>
            <a:off x="4399091" y="2450793"/>
            <a:ext cx="3108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0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）有不明确方向性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55875" y="168275"/>
            <a:ext cx="4572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dirty="0" smtClean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偏移</a:t>
            </a:r>
            <a:r>
              <a:rPr lang="zh-CN" altLang="en-US" sz="2800" dirty="0"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阻抗继电器的特点</a:t>
            </a:r>
            <a:endParaRPr lang="zh-CN" altLang="en-US" sz="2800" dirty="0"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1600" y="915566"/>
            <a:ext cx="7458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各种不同圆特性及直线特性阻抗元件的相位比较式动作条件中，都有一个共同的比较量，称为补偿阻抗（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）或补偿电压（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U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），不同特性只是另一个称为极化阻抗（或极化电压）的比较量不同。方向阻抗特性为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Um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，全阻抗圆特性的极化电压为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U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+I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偏移阻抗圆特性为（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U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+I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</a:t>
            </a:r>
            <a:r>
              <a:rPr lang="el-GR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α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1409" y="647064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平行四边型法则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Group 59"/>
          <p:cNvGrpSpPr/>
          <p:nvPr/>
        </p:nvGrpSpPr>
        <p:grpSpPr bwMode="auto">
          <a:xfrm>
            <a:off x="538883" y="1266835"/>
            <a:ext cx="2552257" cy="1305620"/>
            <a:chOff x="248" y="776"/>
            <a:chExt cx="1951" cy="1077"/>
          </a:xfrm>
        </p:grpSpPr>
        <p:graphicFrame>
          <p:nvGraphicFramePr>
            <p:cNvPr id="9" name="Object 45"/>
            <p:cNvGraphicFramePr>
              <a:graphicFrameLocks noChangeAspect="1"/>
            </p:cNvGraphicFramePr>
            <p:nvPr/>
          </p:nvGraphicFramePr>
          <p:xfrm>
            <a:off x="248" y="951"/>
            <a:ext cx="1819" cy="7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6" name="Visio" r:id="rId2" imgW="1527810" imgH="602615" progId="Visio.Drawing.6">
                    <p:embed/>
                  </p:oleObj>
                </mc:Choice>
                <mc:Fallback>
                  <p:oleObj name="Visio" r:id="rId2" imgW="1527810" imgH="602615" progId="Visio.Drawing.6">
                    <p:embed/>
                    <p:pic>
                      <p:nvPicPr>
                        <p:cNvPr id="0" name="图片 314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48" y="951"/>
                          <a:ext cx="1819" cy="706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22"/>
            <p:cNvGraphicFramePr>
              <a:graphicFrameLocks noChangeAspect="1"/>
            </p:cNvGraphicFramePr>
            <p:nvPr/>
          </p:nvGraphicFramePr>
          <p:xfrm>
            <a:off x="1517" y="776"/>
            <a:ext cx="68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7" name="Equation" r:id="rId4" imgW="762000" imgH="304800" progId="Equation.DSMT4">
                    <p:embed/>
                  </p:oleObj>
                </mc:Choice>
                <mc:Fallback>
                  <p:oleObj name="Equation" r:id="rId4" imgW="762000" imgH="304800" progId="Equation.DSMT4">
                    <p:embed/>
                    <p:pic>
                      <p:nvPicPr>
                        <p:cNvPr id="0" name="图片 31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17" y="776"/>
                          <a:ext cx="682" cy="27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23"/>
            <p:cNvGraphicFramePr>
              <a:graphicFrameLocks noChangeAspect="1"/>
            </p:cNvGraphicFramePr>
            <p:nvPr/>
          </p:nvGraphicFramePr>
          <p:xfrm>
            <a:off x="1011" y="1256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8" name="Equation" r:id="rId6" imgW="749300" imgH="304800" progId="Equation.DSMT4">
                    <p:embed/>
                  </p:oleObj>
                </mc:Choice>
                <mc:Fallback>
                  <p:oleObj name="Equation" r:id="rId6" imgW="749300" imgH="304800" progId="Equation.DSMT4">
                    <p:embed/>
                    <p:pic>
                      <p:nvPicPr>
                        <p:cNvPr id="0" name="图片 314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11" y="1256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47"/>
            <p:cNvGraphicFramePr>
              <a:graphicFrameLocks noChangeAspect="1"/>
            </p:cNvGraphicFramePr>
            <p:nvPr/>
          </p:nvGraphicFramePr>
          <p:xfrm>
            <a:off x="979" y="1538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9" name="Equation" r:id="rId8" imgW="292100" imgH="304800" progId="Equation.DSMT4">
                    <p:embed/>
                  </p:oleObj>
                </mc:Choice>
                <mc:Fallback>
                  <p:oleObj name="Equation" r:id="rId8" imgW="292100" imgH="304800" progId="Equation.DSMT4">
                    <p:embed/>
                    <p:pic>
                      <p:nvPicPr>
                        <p:cNvPr id="0" name="图片 31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79" y="1538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48"/>
            <p:cNvGraphicFramePr>
              <a:graphicFrameLocks noChangeAspect="1"/>
            </p:cNvGraphicFramePr>
            <p:nvPr/>
          </p:nvGraphicFramePr>
          <p:xfrm>
            <a:off x="655" y="803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0" name="Equation" r:id="rId10" imgW="342900" imgH="304800" progId="Equation.DSMT4">
                    <p:embed/>
                  </p:oleObj>
                </mc:Choice>
                <mc:Fallback>
                  <p:oleObj name="Equation" r:id="rId10" imgW="342900" imgH="304800" progId="Equation.DSMT4">
                    <p:embed/>
                    <p:pic>
                      <p:nvPicPr>
                        <p:cNvPr id="0" name="图片 314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55" y="803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60"/>
          <p:cNvGrpSpPr/>
          <p:nvPr/>
        </p:nvGrpSpPr>
        <p:grpSpPr bwMode="auto">
          <a:xfrm>
            <a:off x="3203848" y="1139880"/>
            <a:ext cx="2487926" cy="1444951"/>
            <a:chOff x="2168" y="514"/>
            <a:chExt cx="1798" cy="1503"/>
          </a:xfrm>
        </p:grpSpPr>
        <p:graphicFrame>
          <p:nvGraphicFramePr>
            <p:cNvPr id="15" name="Object 46"/>
            <p:cNvGraphicFramePr>
              <a:graphicFrameLocks noChangeAspect="1"/>
            </p:cNvGraphicFramePr>
            <p:nvPr/>
          </p:nvGraphicFramePr>
          <p:xfrm>
            <a:off x="2168" y="654"/>
            <a:ext cx="1640" cy="11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1" name="Visio" r:id="rId12" imgW="1517015" imgH="1086485" progId="Visio.Drawing.6">
                    <p:embed/>
                  </p:oleObj>
                </mc:Choice>
                <mc:Fallback>
                  <p:oleObj name="Visio" r:id="rId12" imgW="1517015" imgH="1086485" progId="Visio.Drawing.6">
                    <p:embed/>
                    <p:pic>
                      <p:nvPicPr>
                        <p:cNvPr id="0" name="图片 315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168" y="654"/>
                          <a:ext cx="1640" cy="1178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49"/>
            <p:cNvGraphicFramePr>
              <a:graphicFrameLocks noChangeAspect="1"/>
            </p:cNvGraphicFramePr>
            <p:nvPr/>
          </p:nvGraphicFramePr>
          <p:xfrm>
            <a:off x="3284" y="514"/>
            <a:ext cx="68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2" name="Equation" r:id="rId14" imgW="762000" imgH="304800" progId="Equation.DSMT4">
                    <p:embed/>
                  </p:oleObj>
                </mc:Choice>
                <mc:Fallback>
                  <p:oleObj name="Equation" r:id="rId14" imgW="762000" imgH="304800" progId="Equation.DSMT4">
                    <p:embed/>
                    <p:pic>
                      <p:nvPicPr>
                        <p:cNvPr id="0" name="图片 315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284" y="514"/>
                          <a:ext cx="682" cy="27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50"/>
            <p:cNvGraphicFramePr>
              <a:graphicFrameLocks noChangeAspect="1"/>
            </p:cNvGraphicFramePr>
            <p:nvPr/>
          </p:nvGraphicFramePr>
          <p:xfrm>
            <a:off x="2680" y="1304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3" name="Equation" r:id="rId16" imgW="749300" imgH="304800" progId="Equation.DSMT4">
                    <p:embed/>
                  </p:oleObj>
                </mc:Choice>
                <mc:Fallback>
                  <p:oleObj name="Equation" r:id="rId16" imgW="749300" imgH="304800" progId="Equation.DSMT4">
                    <p:embed/>
                    <p:pic>
                      <p:nvPicPr>
                        <p:cNvPr id="0" name="图片 315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2680" y="1304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51"/>
            <p:cNvGraphicFramePr>
              <a:graphicFrameLocks noChangeAspect="1"/>
            </p:cNvGraphicFramePr>
            <p:nvPr/>
          </p:nvGraphicFramePr>
          <p:xfrm>
            <a:off x="2799" y="1702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4" name="Equation" r:id="rId18" imgW="292100" imgH="304800" progId="Equation.DSMT4">
                    <p:embed/>
                  </p:oleObj>
                </mc:Choice>
                <mc:Fallback>
                  <p:oleObj name="Equation" r:id="rId18" imgW="292100" imgH="304800" progId="Equation.DSMT4">
                    <p:embed/>
                    <p:pic>
                      <p:nvPicPr>
                        <p:cNvPr id="0" name="图片 315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2799" y="1702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52"/>
            <p:cNvGraphicFramePr>
              <a:graphicFrameLocks noChangeAspect="1"/>
            </p:cNvGraphicFramePr>
            <p:nvPr/>
          </p:nvGraphicFramePr>
          <p:xfrm>
            <a:off x="2563" y="585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5" name="Equation" r:id="rId20" imgW="342900" imgH="304800" progId="Equation.DSMT4">
                    <p:embed/>
                  </p:oleObj>
                </mc:Choice>
                <mc:Fallback>
                  <p:oleObj name="Equation" r:id="rId20" imgW="342900" imgH="304800" progId="Equation.DSMT4">
                    <p:embed/>
                    <p:pic>
                      <p:nvPicPr>
                        <p:cNvPr id="0" name="图片 315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563" y="585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oup 61"/>
          <p:cNvGrpSpPr/>
          <p:nvPr/>
        </p:nvGrpSpPr>
        <p:grpSpPr bwMode="auto">
          <a:xfrm>
            <a:off x="5868144" y="1064221"/>
            <a:ext cx="2765180" cy="1899961"/>
            <a:chOff x="3639" y="581"/>
            <a:chExt cx="2217" cy="1280"/>
          </a:xfrm>
        </p:grpSpPr>
        <p:graphicFrame>
          <p:nvGraphicFramePr>
            <p:cNvPr id="21" name="Object 53"/>
            <p:cNvGraphicFramePr>
              <a:graphicFrameLocks noChangeAspect="1"/>
            </p:cNvGraphicFramePr>
            <p:nvPr/>
          </p:nvGraphicFramePr>
          <p:xfrm>
            <a:off x="3639" y="823"/>
            <a:ext cx="2121" cy="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6" name="Visio" r:id="rId22" imgW="1236980" imgH="452120" progId="Visio.Drawing.6">
                    <p:embed/>
                  </p:oleObj>
                </mc:Choice>
                <mc:Fallback>
                  <p:oleObj name="Visio" r:id="rId22" imgW="1236980" imgH="452120" progId="Visio.Drawing.6">
                    <p:embed/>
                    <p:pic>
                      <p:nvPicPr>
                        <p:cNvPr id="0" name="图片 315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3639" y="823"/>
                          <a:ext cx="2121" cy="765"/>
                        </a:xfrm>
                        <a:prstGeom prst="rect">
                          <a:avLst/>
                        </a:prstGeom>
                        <a:noFill/>
                        <a:ln w="2857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54"/>
            <p:cNvGraphicFramePr>
              <a:graphicFrameLocks noChangeAspect="1"/>
            </p:cNvGraphicFramePr>
            <p:nvPr/>
          </p:nvGraphicFramePr>
          <p:xfrm>
            <a:off x="5174" y="581"/>
            <a:ext cx="682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7" name="Equation" r:id="rId24" imgW="762000" imgH="304800" progId="Equation.DSMT4">
                    <p:embed/>
                  </p:oleObj>
                </mc:Choice>
                <mc:Fallback>
                  <p:oleObj name="Equation" r:id="rId24" imgW="762000" imgH="304800" progId="Equation.DSMT4">
                    <p:embed/>
                    <p:pic>
                      <p:nvPicPr>
                        <p:cNvPr id="0" name="图片 315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5174" y="581"/>
                          <a:ext cx="682" cy="27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55"/>
            <p:cNvGraphicFramePr>
              <a:graphicFrameLocks noChangeAspect="1"/>
            </p:cNvGraphicFramePr>
            <p:nvPr/>
          </p:nvGraphicFramePr>
          <p:xfrm>
            <a:off x="4783" y="1219"/>
            <a:ext cx="61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8" name="Equation" r:id="rId26" imgW="749300" imgH="304800" progId="Equation.DSMT4">
                    <p:embed/>
                  </p:oleObj>
                </mc:Choice>
                <mc:Fallback>
                  <p:oleObj name="Equation" r:id="rId26" imgW="749300" imgH="304800" progId="Equation.DSMT4">
                    <p:embed/>
                    <p:pic>
                      <p:nvPicPr>
                        <p:cNvPr id="0" name="图片 315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4783" y="1219"/>
                          <a:ext cx="616" cy="27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56"/>
            <p:cNvGraphicFramePr>
              <a:graphicFrameLocks noChangeAspect="1"/>
            </p:cNvGraphicFramePr>
            <p:nvPr/>
          </p:nvGraphicFramePr>
          <p:xfrm>
            <a:off x="4796" y="1546"/>
            <a:ext cx="258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59" name="Equation" r:id="rId28" imgW="292100" imgH="304800" progId="Equation.DSMT4">
                    <p:embed/>
                  </p:oleObj>
                </mc:Choice>
                <mc:Fallback>
                  <p:oleObj name="Equation" r:id="rId28" imgW="292100" imgH="304800" progId="Equation.DSMT4">
                    <p:embed/>
                    <p:pic>
                      <p:nvPicPr>
                        <p:cNvPr id="0" name="图片 315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9"/>
                        <a:stretch>
                          <a:fillRect/>
                        </a:stretch>
                      </p:blipFill>
                      <p:spPr>
                        <a:xfrm>
                          <a:off x="4796" y="1546"/>
                          <a:ext cx="258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57"/>
            <p:cNvGraphicFramePr>
              <a:graphicFrameLocks noChangeAspect="1"/>
            </p:cNvGraphicFramePr>
            <p:nvPr/>
          </p:nvGraphicFramePr>
          <p:xfrm>
            <a:off x="4055" y="632"/>
            <a:ext cx="304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0" name="Equation" r:id="rId30" imgW="342900" imgH="304800" progId="Equation.DSMT4">
                    <p:embed/>
                  </p:oleObj>
                </mc:Choice>
                <mc:Fallback>
                  <p:oleObj name="Equation" r:id="rId30" imgW="342900" imgH="304800" progId="Equation.DSMT4">
                    <p:embed/>
                    <p:pic>
                      <p:nvPicPr>
                        <p:cNvPr id="0" name="图片 3159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1"/>
                        <a:stretch>
                          <a:fillRect/>
                        </a:stretch>
                      </p:blipFill>
                      <p:spPr>
                        <a:xfrm>
                          <a:off x="4055" y="632"/>
                          <a:ext cx="304" cy="31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" name="Object 39"/>
          <p:cNvGraphicFramePr>
            <a:graphicFrameLocks noChangeAspect="1"/>
          </p:cNvGraphicFramePr>
          <p:nvPr/>
        </p:nvGraphicFramePr>
        <p:xfrm>
          <a:off x="490321" y="2891283"/>
          <a:ext cx="1991523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Equation" r:id="rId32" imgW="927100" imgH="609600" progId="Equation.DSMT4">
                  <p:embed/>
                </p:oleObj>
              </mc:Choice>
              <mc:Fallback>
                <p:oleObj name="Equation" r:id="rId32" imgW="927100" imgH="609600" progId="Equation.DSMT4">
                  <p:embed/>
                  <p:pic>
                    <p:nvPicPr>
                      <p:cNvPr id="0" name="图片 3160"/>
                      <p:cNvPicPr>
                        <a:picLocks noChangeAspect="1"/>
                      </p:cNvPicPr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90321" y="2891283"/>
                        <a:ext cx="1991523" cy="9779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38"/>
          <p:cNvGraphicFramePr>
            <a:graphicFrameLocks noChangeAspect="1"/>
          </p:cNvGraphicFramePr>
          <p:nvPr/>
        </p:nvGraphicFramePr>
        <p:xfrm>
          <a:off x="2826918" y="2920115"/>
          <a:ext cx="2500111" cy="9490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name="Equation" r:id="rId34" imgW="1206500" imgH="609600" progId="Equation.DSMT4">
                  <p:embed/>
                </p:oleObj>
              </mc:Choice>
              <mc:Fallback>
                <p:oleObj name="Equation" r:id="rId34" imgW="1206500" imgH="609600" progId="Equation.DSMT4">
                  <p:embed/>
                  <p:pic>
                    <p:nvPicPr>
                      <p:cNvPr id="0" name="图片 3161"/>
                      <p:cNvPicPr>
                        <a:picLocks noChangeAspect="1"/>
                      </p:cNvPicPr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826918" y="2920115"/>
                        <a:ext cx="2500111" cy="9490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62"/>
          <p:cNvGraphicFramePr>
            <a:graphicFrameLocks noChangeAspect="1"/>
          </p:cNvGraphicFramePr>
          <p:nvPr/>
        </p:nvGraphicFramePr>
        <p:xfrm>
          <a:off x="5562994" y="2854875"/>
          <a:ext cx="3496463" cy="1083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3" name="Equation" r:id="rId36" imgW="1536700" imgH="609600" progId="Equation.DSMT4">
                  <p:embed/>
                </p:oleObj>
              </mc:Choice>
              <mc:Fallback>
                <p:oleObj name="Equation" r:id="rId36" imgW="1536700" imgH="609600" progId="Equation.DSMT4">
                  <p:embed/>
                  <p:pic>
                    <p:nvPicPr>
                      <p:cNvPr id="0" name="图片 3162"/>
                      <p:cNvPicPr>
                        <a:picLocks noChangeAspect="1"/>
                      </p:cNvPicPr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5562994" y="2854875"/>
                        <a:ext cx="3496463" cy="108336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67"/>
          <p:cNvSpPr txBox="1">
            <a:spLocks noChangeArrowheads="1"/>
          </p:cNvSpPr>
          <p:nvPr/>
        </p:nvSpPr>
        <p:spPr bwMode="auto">
          <a:xfrm>
            <a:off x="460375" y="4027723"/>
            <a:ext cx="1422185" cy="461665"/>
          </a:xfrm>
          <a:prstGeom prst="rect">
            <a:avLst/>
          </a:prstGeom>
          <a:noFill/>
          <a:ln w="28575" algn="ctr">
            <a:noFill/>
            <a:miter lim="800000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起动条件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44586" y="4073672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动作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59318" y="4073671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不动作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3275965" y="123825"/>
            <a:ext cx="3422650" cy="857250"/>
          </a:xfrm>
        </p:spPr>
        <p:txBody>
          <a:bodyPr>
            <a:noAutofit/>
          </a:bodyPr>
          <a:p>
            <a:r>
              <a:rPr lang="zh-CN" altLang="en-US" sz="2400" dirty="0" smtClean="0">
                <a:solidFill>
                  <a:schemeClr val="tx1"/>
                </a:solidFill>
                <a:effectLst/>
                <a:latin typeface="思源黑体 CN Bold" pitchFamily="34" charset="-122"/>
                <a:ea typeface="思源黑体 CN Bold" pitchFamily="34" charset="-122"/>
              </a:rPr>
              <a:t>幅</a:t>
            </a:r>
            <a:r>
              <a:rPr lang="zh-CN" altLang="en-US" sz="2400" dirty="0">
                <a:solidFill>
                  <a:schemeClr val="tx1"/>
                </a:solidFill>
                <a:effectLst/>
                <a:latin typeface="思源黑体 CN Bold" pitchFamily="34" charset="-122"/>
                <a:ea typeface="思源黑体 CN Bold" pitchFamily="34" charset="-122"/>
              </a:rPr>
              <a:t>值比较的组成</a:t>
            </a:r>
            <a:endParaRPr lang="zh-CN" altLang="en-US" sz="2400" dirty="0">
              <a:solidFill>
                <a:schemeClr val="tx1"/>
              </a:solidFill>
              <a:effectLst/>
              <a:latin typeface="思源黑体 CN Bold" pitchFamily="34" charset="-122"/>
              <a:ea typeface="思源黑体 CN Bold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512" y="550860"/>
            <a:ext cx="8856984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距离保护是反应故障点至保护安装点之间的距离（或阻抗），并根据距离的远近而确定动作时间。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noProof="1">
                <a:latin typeface="楷体" panose="02010609060101010101" pitchFamily="49" charset="-122"/>
                <a:ea typeface="楷体" panose="02010609060101010101" pitchFamily="49" charset="-122"/>
              </a:rPr>
              <a:t>利用短路时电压、电流同时变化的特征，测量电压与电流的比值，反应故障点到保护安装处的距离。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noProof="1">
                <a:latin typeface="楷体" panose="02010609060101010101" pitchFamily="49" charset="-122"/>
                <a:ea typeface="楷体" panose="02010609060101010101" pitchFamily="49" charset="-122"/>
              </a:rPr>
              <a:t>测量保护安装处至故障点的距离，实际上是测量保护安装处至故障点之间的阻抗大小，故有时又称之为阻抗保护。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noProof="1">
                <a:latin typeface="楷体" panose="02010609060101010101" pitchFamily="49" charset="-122"/>
                <a:ea typeface="楷体" panose="02010609060101010101" pitchFamily="49" charset="-122"/>
              </a:rPr>
              <a:t>电压与电流的这个比值被称为测量阻抗，表示为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对象 8">
            <a:hlinkClick r:id="" action="ppaction://ole?verb=0"/>
          </p:cNvPr>
          <p:cNvGraphicFramePr/>
          <p:nvPr/>
        </p:nvGraphicFramePr>
        <p:xfrm>
          <a:off x="6639014" y="3991708"/>
          <a:ext cx="669290" cy="669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" r:id="rId2" imgW="5181600" imgH="5181600" progId="Equation.3">
                  <p:embed/>
                </p:oleObj>
              </mc:Choice>
              <mc:Fallback>
                <p:oleObj name="" r:id="rId2" imgW="5181600" imgH="5181600" progId="Equation.3">
                  <p:embed/>
                  <p:pic>
                    <p:nvPicPr>
                      <p:cNvPr id="0" name="图片 102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39014" y="3991708"/>
                        <a:ext cx="669290" cy="66929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9512" y="612764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以方向阻抗圆特性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KZ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为例，幅值比较式理想动作条件为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变换后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移项后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对象 10"/>
          <p:cNvGraphicFramePr/>
          <p:nvPr/>
        </p:nvGraphicFramePr>
        <p:xfrm>
          <a:off x="1142971" y="1094827"/>
          <a:ext cx="3409521" cy="725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2" imgW="3798570" imgH="1163320" progId="Equation.3">
                  <p:embed/>
                </p:oleObj>
              </mc:Choice>
              <mc:Fallback>
                <p:oleObj name="" r:id="rId2" imgW="3798570" imgH="1163320" progId="Equation.3">
                  <p:embed/>
                  <p:pic>
                    <p:nvPicPr>
                      <p:cNvPr id="0" name="图片 1040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1" y="1094827"/>
                        <a:ext cx="3409521" cy="7259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/>
          <p:nvPr/>
        </p:nvGraphicFramePr>
        <p:xfrm>
          <a:off x="1115616" y="2244776"/>
          <a:ext cx="4437380" cy="782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4" imgW="1841500" imgH="431800" progId="Equation.3">
                  <p:embed/>
                </p:oleObj>
              </mc:Choice>
              <mc:Fallback>
                <p:oleObj name="" r:id="rId4" imgW="1841500" imgH="431800" progId="Equation.3">
                  <p:embed/>
                  <p:pic>
                    <p:nvPicPr>
                      <p:cNvPr id="0" name="图片 104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244776"/>
                        <a:ext cx="4437380" cy="7829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/>
          <p:nvPr/>
        </p:nvGraphicFramePr>
        <p:xfrm>
          <a:off x="899592" y="3721654"/>
          <a:ext cx="6104890" cy="871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6" imgW="4992370" imgH="981075" progId="Equation.3">
                  <p:embed/>
                </p:oleObj>
              </mc:Choice>
              <mc:Fallback>
                <p:oleObj name="" r:id="rId6" imgW="4992370" imgH="981075" progId="Equation.3">
                  <p:embed/>
                  <p:pic>
                    <p:nvPicPr>
                      <p:cNvPr id="0" name="图片 104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721654"/>
                        <a:ext cx="6104890" cy="8712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84355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但其实动作阻抗正好落在圆边界上是不动作的，所以取个门槛电压。因此                                   </a:t>
            </a: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（为常规继电器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KZ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的启动门槛）</a:t>
            </a:r>
            <a:endParaRPr lang="zh-CN" altLang="en-US" sz="2400" dirty="0"/>
          </a:p>
        </p:txBody>
      </p:sp>
      <p:graphicFrame>
        <p:nvGraphicFramePr>
          <p:cNvPr id="8" name="对象 7"/>
          <p:cNvGraphicFramePr/>
          <p:nvPr/>
        </p:nvGraphicFramePr>
        <p:xfrm>
          <a:off x="262591" y="1861473"/>
          <a:ext cx="8348345" cy="138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" r:id="rId2" imgW="5431790" imgH="993140" progId="Equation.3">
                  <p:embed/>
                </p:oleObj>
              </mc:Choice>
              <mc:Fallback>
                <p:oleObj name="" r:id="rId2" imgW="5431790" imgH="993140" progId="Equation.3">
                  <p:embed/>
                  <p:pic>
                    <p:nvPicPr>
                      <p:cNvPr id="0" name="图片 2054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591" y="1861473"/>
                        <a:ext cx="8348345" cy="13804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-17748" y="610557"/>
                <a:ext cx="9144000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设</a:t>
                </a: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        </a:t>
                </a:r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时（直径方向）的动作阻抗为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则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                                    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                                     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（都在正方向，取消绝对值）</a:t>
                </a:r>
                <a:endPara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由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      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此时若</a:t>
                </a:r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𝑈</m:t>
                    </m:r>
                    <m:r>
                      <a:rPr lang="en-US" altLang="zh-CN" sz="2400" b="0" i="1" baseline="-25000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𝑍</m:t>
                    </m:r>
                    <m:r>
                      <a:rPr lang="en-US" altLang="zh-CN" sz="2400" b="0" i="0" smtClean="0">
                        <a:latin typeface="Cambria Math" panose="02040503050406030204" pitchFamily="18" charset="0"/>
                        <a:ea typeface="楷体" panose="02010609060101010101" pitchFamily="49" charset="-122"/>
                      </a:rPr>
                      <m:t>=</m:t>
                    </m:r>
                  </m:oMath>
                </a14:m>
                <a:r>
                  <a:rPr lang="en-US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0</a:t>
                </a:r>
                <a:r>
                  <a:rPr lang="zh-CN" altLang="en-US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则有</a:t>
                </a:r>
                <a:endPara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eaLnBrk="0" hangingPunct="0"/>
                <a:r>
                  <a:rPr lang="zh-CN" altLang="zh-CN" sz="24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即动作阻抗等于整定阻抗即动作</a:t>
                </a:r>
                <a:endParaRPr lang="zh-CN" altLang="en-US" sz="2400" dirty="0"/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748" y="610557"/>
                <a:ext cx="9144000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7" t="-7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对象 7"/>
          <p:cNvGraphicFramePr/>
          <p:nvPr/>
        </p:nvGraphicFramePr>
        <p:xfrm>
          <a:off x="6660232" y="581866"/>
          <a:ext cx="1042035" cy="508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3" imgW="469900" imgH="254000" progId="Equation.3">
                  <p:embed/>
                </p:oleObj>
              </mc:Choice>
              <mc:Fallback>
                <p:oleObj name="" r:id="rId3" imgW="469900" imgH="254000" progId="Equation.3">
                  <p:embed/>
                  <p:pic>
                    <p:nvPicPr>
                      <p:cNvPr id="0" name="图片 310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581866"/>
                        <a:ext cx="1042035" cy="5086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/>
          <p:nvPr/>
        </p:nvGraphicFramePr>
        <p:xfrm>
          <a:off x="741198" y="588991"/>
          <a:ext cx="1670561" cy="579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5" imgW="1093470" imgH="502920" progId="Equation.3">
                  <p:embed/>
                </p:oleObj>
              </mc:Choice>
              <mc:Fallback>
                <p:oleObj name="" r:id="rId5" imgW="1093470" imgH="502920" progId="Equation.3">
                  <p:embed/>
                  <p:pic>
                    <p:nvPicPr>
                      <p:cNvPr id="0" name="图片 310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198" y="588991"/>
                        <a:ext cx="1670561" cy="579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/>
          <p:nvPr/>
        </p:nvGraphicFramePr>
        <p:xfrm>
          <a:off x="600858" y="1216873"/>
          <a:ext cx="484695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" r:id="rId7" imgW="4418965" imgH="1099185" progId="Equation.3">
                  <p:embed/>
                </p:oleObj>
              </mc:Choice>
              <mc:Fallback>
                <p:oleObj name="" r:id="rId7" imgW="4418965" imgH="1099185" progId="Equation.3">
                  <p:embed/>
                  <p:pic>
                    <p:nvPicPr>
                      <p:cNvPr id="0" name="图片 311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858" y="1216873"/>
                        <a:ext cx="4846955" cy="895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/>
          <p:nvPr/>
        </p:nvGraphicFramePr>
        <p:xfrm>
          <a:off x="484442" y="2504764"/>
          <a:ext cx="4480560" cy="617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" r:id="rId9" imgW="2235200" imgH="393700" progId="Equation.3">
                  <p:embed/>
                </p:oleObj>
              </mc:Choice>
              <mc:Fallback>
                <p:oleObj name="" r:id="rId9" imgW="2235200" imgH="393700" progId="Equation.3">
                  <p:embed/>
                  <p:pic>
                    <p:nvPicPr>
                      <p:cNvPr id="0" name="图片 3111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442" y="2504764"/>
                        <a:ext cx="4480560" cy="6178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/>
          <p:nvPr/>
        </p:nvGraphicFramePr>
        <p:xfrm>
          <a:off x="1106457" y="3012543"/>
          <a:ext cx="3512980" cy="551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" r:id="rId11" imgW="4121785" imgH="715645" progId="Equation.3">
                  <p:embed/>
                </p:oleObj>
              </mc:Choice>
              <mc:Fallback>
                <p:oleObj name="" r:id="rId11" imgW="4121785" imgH="715645" progId="Equation.3">
                  <p:embed/>
                  <p:pic>
                    <p:nvPicPr>
                      <p:cNvPr id="0" name="图片 311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6457" y="3012543"/>
                        <a:ext cx="3512980" cy="5519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/>
          <p:nvPr/>
        </p:nvGraphicFramePr>
        <p:xfrm>
          <a:off x="971600" y="3550267"/>
          <a:ext cx="3782695" cy="494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13" imgW="1536065" imgH="266700" progId="Equation.3">
                  <p:embed/>
                </p:oleObj>
              </mc:Choice>
              <mc:Fallback>
                <p:oleObj name="" r:id="rId13" imgW="1536065" imgH="266700" progId="Equation.3">
                  <p:embed/>
                  <p:pic>
                    <p:nvPicPr>
                      <p:cNvPr id="0" name="图片 3113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550267"/>
                        <a:ext cx="3782695" cy="494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/>
          <p:nvPr/>
        </p:nvGraphicFramePr>
        <p:xfrm>
          <a:off x="2555776" y="4187465"/>
          <a:ext cx="2706370" cy="57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15" imgW="2329180" imgH="655955" progId="Equation.3">
                  <p:embed/>
                </p:oleObj>
              </mc:Choice>
              <mc:Fallback>
                <p:oleObj name="" r:id="rId15" imgW="2329180" imgH="655955" progId="Equation.3">
                  <p:embed/>
                  <p:pic>
                    <p:nvPicPr>
                      <p:cNvPr id="0" name="图片 3114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187465"/>
                        <a:ext cx="2706370" cy="5702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984361" y="2419334"/>
            <a:ext cx="1374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11687" y="1898078"/>
            <a:ext cx="1924050" cy="178117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5" y="863590"/>
            <a:ext cx="9141025" cy="336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故实际上最灵敏角方向（直径正方向）的动作阻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抗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                               ------</a:t>
            </a:r>
            <a:r>
              <a:rPr lang="zh-CN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出现误差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auto" hangingPunct="0">
              <a:lnSpc>
                <a:spcPct val="150000"/>
              </a:lnSpc>
            </a:pP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即：实际保护范围缩小，且加入继电器的测量电流</a:t>
            </a:r>
            <a:endParaRPr lang="en-US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变小，误差增大。</a:t>
            </a:r>
            <a:endParaRPr lang="zh-CN" altLang="zh-CN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8" name="对象 7"/>
          <p:cNvGraphicFramePr/>
          <p:nvPr/>
        </p:nvGraphicFramePr>
        <p:xfrm>
          <a:off x="669121" y="2067694"/>
          <a:ext cx="2355215" cy="575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" r:id="rId2" imgW="1906270" imgH="537210" progId="Equation.3">
                  <p:embed/>
                </p:oleObj>
              </mc:Choice>
              <mc:Fallback>
                <p:oleObj name="" r:id="rId2" imgW="1906270" imgH="537210" progId="Equation.3">
                  <p:embed/>
                  <p:pic>
                    <p:nvPicPr>
                      <p:cNvPr id="0" name="图片 4102"/>
                      <p:cNvPicPr>
                        <a:picLocks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121" y="2067694"/>
                        <a:ext cx="2355215" cy="5759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5" y="699542"/>
            <a:ext cx="9141025" cy="3589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54487"/>
                </a:solidFill>
                <a:effectLst>
                  <a:outerShdw blurRad="50800" dist="50800" dir="5100000" algn="ctr" rotWithShape="0">
                    <a:schemeClr val="bg1">
                      <a:lumMod val="65000"/>
                    </a:schemeClr>
                  </a:outerShdw>
                </a:effectLst>
                <a:latin typeface="思源黑体 CN Bold" pitchFamily="34" charset="-122"/>
                <a:ea typeface="思源黑体 CN Bold" pitchFamily="34" charset="-122"/>
                <a:sym typeface="+mn-ea"/>
              </a:rPr>
              <a:t>距离保护接线方式作用</a:t>
            </a:r>
            <a:endParaRPr lang="zh-CN" altLang="en-US" sz="2400" dirty="0">
              <a:solidFill>
                <a:srgbClr val="054487"/>
              </a:solidFill>
              <a:effectLst>
                <a:outerShdw blurRad="50800" dist="50800" dir="5100000" algn="ctr" rotWithShape="0">
                  <a:schemeClr val="bg1">
                    <a:lumMod val="65000"/>
                  </a:schemeClr>
                </a:outerShdw>
              </a:effectLst>
              <a:latin typeface="思源黑体 CN Bold" pitchFamily="34" charset="-122"/>
              <a:ea typeface="思源黑体 CN Bold" pitchFamily="34" charset="-122"/>
              <a:sym typeface="+mn-ea"/>
            </a:endParaRPr>
          </a:p>
          <a:p>
            <a:pPr lvl="0" indent="0" eaLnBrk="0" fontAlgn="base" hangingPunct="0">
              <a:lnSpc>
                <a:spcPts val="3280"/>
              </a:lnSpc>
              <a:spcAft>
                <a:spcPct val="0"/>
              </a:spcAft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、对接线方式的要求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fontAlgn="base" hangingPunct="0">
              <a:lnSpc>
                <a:spcPts val="3280"/>
              </a:lnSpc>
              <a:spcAft>
                <a:spcPct val="0"/>
              </a:spcAft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）测量阻抗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反应短路点到保护安装处之间的正序阻抗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L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L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：短路点到保护安装处的距离）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fontAlgn="base" hangingPunct="0">
              <a:lnSpc>
                <a:spcPts val="3280"/>
              </a:lnSpc>
              <a:spcAft>
                <a:spcPct val="0"/>
              </a:spcAft>
              <a:defRPr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）针对所反映的多种故障类型，测量阻抗应与故障类型无关，即保护范围不随类型而变化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fontAlgn="base" hangingPunct="0">
              <a:lnSpc>
                <a:spcPts val="3280"/>
              </a:lnSpc>
              <a:spcAft>
                <a:spcPct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（注：电流保护是与故障类型有关的，如三相短路和两相短路电流不同，保护范围随故障类型变化）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6" y="616064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一种保护不能包罗万象，距离保护分为相间距离和接地距离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41884" y="1339117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相间距离：反应三相短路和两相短路，也可以反应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两相接地短路，但不能反应单相接地短路。</a:t>
            </a:r>
            <a:endParaRPr lang="zh-CN" altLang="en-US" sz="24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接地距离：其目的是反应单相接地、两相接地短路（三相短路也能正确动作）但不能反应两相短路。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6261" y="550860"/>
            <a:ext cx="91410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接地距离采用零序电流补偿的接线方式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若电压、电流皆相反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不改变其正确性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其中零序电流补偿系数    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为常数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取决于线路参数）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2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70827"/>
            <a:ext cx="4464496" cy="27771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731" y="335069"/>
            <a:ext cx="1990725" cy="16192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094" y="2325932"/>
            <a:ext cx="327667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452437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振荡系统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对距离保护的影响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及振荡闭锁回路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）振荡的基本概念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系统振荡（同步振荡或异步运行）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系统间（即两个等效电源间）的功角摆动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----I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摆动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----U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摆动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---Z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摆动，距离保护可能误动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（振荡属于严重的不正常运行状态，而不是故障状态，保护不应动作跳闸）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单源情况不存在振荡使保护误动的问题，只有两侧电源情况，才存在振荡使保护误动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316" y="474376"/>
            <a:ext cx="91410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）振荡时测量阻抗的变化情况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振荡中心位于两侧电源系统的电气中心，即全系统的（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zh-CN" altLang="en-US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∑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/2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）处。若振荡中心在本保护动作特性区内，则本保护可能出现误动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系统振荡时，测量阻抗是周期性地进入和穿出动作特性圆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如果保护动作延时大于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1.5S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，则可躲过振荡影响，例如距离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段，可躲过，不需要进行振荡闭锁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∵最严重振荡的振荡周期为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1.5S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395536" y="1635646"/>
          <a:ext cx="8349962" cy="3026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4981"/>
                <a:gridCol w="4174981"/>
              </a:tblGrid>
              <a:tr h="52564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振荡时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短路时短路时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02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电流</a:t>
                      </a:r>
                      <a:r>
                        <a:rPr lang="en-US" altLang="zh-CN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</a:t>
                      </a: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、电压</a:t>
                      </a:r>
                      <a:r>
                        <a:rPr lang="en-US" altLang="zh-CN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U</a:t>
                      </a: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、阻抗</a:t>
                      </a:r>
                      <a:r>
                        <a:rPr lang="en-US" altLang="zh-CN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Z</a:t>
                      </a: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为缓变（振荡期间始终为周期性缓变）</a:t>
                      </a:r>
                      <a:endParaRPr lang="zh-CN" altLang="en-US" sz="2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启动后，</a:t>
                      </a: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</a:t>
                      </a: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U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</a:t>
                      </a:r>
                      <a:r>
                        <a:rPr lang="en-US" altLang="zh-CN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Z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为突变（启动后不变）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34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U</a:t>
                      </a: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</a:t>
                      </a:r>
                      <a:r>
                        <a:rPr lang="en-US" altLang="zh-CN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</a:t>
                      </a: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夹角随功角变化</a:t>
                      </a:r>
                      <a:endParaRPr lang="zh-CN" altLang="en-US" sz="2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U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、</a:t>
                      </a:r>
                      <a:r>
                        <a:rPr lang="en-US" altLang="zh-CN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I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夹角不变（为线路阻抗角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ϕ</a:t>
                      </a:r>
                      <a:r>
                        <a:rPr lang="en-US" altLang="zh-CN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k</a:t>
                      </a:r>
                      <a:r>
                        <a:rPr lang="zh-CN" altLang="en-US" sz="24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）</a:t>
                      </a:r>
                      <a:endParaRPr lang="zh-CN" altLang="en-US" sz="24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9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三相对称</a:t>
                      </a:r>
                      <a:endParaRPr lang="zh-CN" altLang="en-US" sz="24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不对称短路：三相不对称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dirty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三相对称短路：初瞬间不对称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2" marR="91432" marT="43947" marB="43947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179512" y="771550"/>
            <a:ext cx="3416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）振荡与短路的区别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1115616" y="1275606"/>
          <a:ext cx="1709725" cy="127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" r:id="rId2" imgW="14935200" imgH="13411200" progId="Equation.3">
                  <p:embed/>
                </p:oleObj>
              </mc:Choice>
              <mc:Fallback>
                <p:oleObj name="" r:id="rId2" imgW="14935200" imgH="13411200" progId="Equation.3">
                  <p:embed/>
                  <p:pic>
                    <p:nvPicPr>
                      <p:cNvPr id="0" name="图片 205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15616" y="1275606"/>
                        <a:ext cx="1709725" cy="12725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3275856" y="627742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0">
              <a:lnSpc>
                <a:spcPct val="11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系统发生短路时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1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U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：降低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10000"/>
              </a:lnSpc>
            </a:pP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I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：增大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>
              <a:lnSpc>
                <a:spcPct val="110000"/>
              </a:lnSpc>
            </a:pP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m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：为短路点与保护安装处的线路阻抗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301" y="3090048"/>
            <a:ext cx="91410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测量阻抗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保护安装处测量电压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Um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和测量电流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Im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的比值。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对具有均匀参数的输电线路，忽略分布电容和电导，有：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Zm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</a:rPr>
              <a:t>k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= 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·L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k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，其中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为单位长度线路的复阻抗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151203"/>
            <a:ext cx="274320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5" y="863590"/>
            <a:ext cx="91410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）振荡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闭锁回路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√：利用负序（和零序）分量元件启动保护的振荡闭锁功能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系统正常及振荡时：无负序及零序电流分量（增量），保护不起动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系统故障时：有短期（三相短路）或长期（不对称短路）有负序或零序电流分量（增量），距离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段保护启动并开放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0.2S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5" y="498707"/>
            <a:ext cx="91410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）振荡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闭锁回路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√：反映测量阻抗变化进度的振荡闭锁功能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振荡时，测量阻抗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Zm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先进入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圆，再进入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圆，再进入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保护范围内故障，测量阻抗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Zm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同时进入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同时启动。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振荡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闭锁功能：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先启动，在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尚未启动时，由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&amp;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门将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30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闭锁（由于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段动作时间较长，大于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Zm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进入误动作时间，故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III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段不需振荡闭锁）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电气ppt背景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99792" y="1726924"/>
            <a:ext cx="6120680" cy="857250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rgbClr val="054487"/>
                </a:solidFill>
                <a:effectLst>
                  <a:outerShdw blurRad="50800" dist="50800" dir="5100000" algn="ctr" rotWithShape="0">
                    <a:schemeClr val="bg1">
                      <a:lumMod val="65000"/>
                    </a:schemeClr>
                  </a:outerShdw>
                </a:effectLst>
                <a:latin typeface="思源黑体 CN Bold" pitchFamily="34" charset="-122"/>
                <a:ea typeface="思源黑体 CN Bold" pitchFamily="34" charset="-122"/>
              </a:rPr>
              <a:t>01  </a:t>
            </a:r>
            <a:r>
              <a:rPr lang="zh-CN" altLang="en-US" sz="3200" dirty="0">
                <a:solidFill>
                  <a:srgbClr val="054487"/>
                </a:solidFill>
                <a:effectLst>
                  <a:outerShdw blurRad="50800" dist="50800" dir="5100000" algn="ctr" rotWithShape="0">
                    <a:schemeClr val="bg1">
                      <a:lumMod val="65000"/>
                    </a:schemeClr>
                  </a:outerShdw>
                </a:effectLst>
                <a:latin typeface="思源黑体 CN Bold" pitchFamily="34" charset="-122"/>
                <a:ea typeface="思源黑体 CN Bold" pitchFamily="34" charset="-122"/>
              </a:rPr>
              <a:t>助增电流和汲出电流的影响</a:t>
            </a:r>
            <a:endParaRPr lang="zh-CN" altLang="en-US" sz="3200" dirty="0">
              <a:solidFill>
                <a:srgbClr val="054487"/>
              </a:solidFill>
              <a:effectLst>
                <a:outerShdw blurRad="50800" dist="50800" dir="5100000" algn="ctr" rotWithShape="0">
                  <a:schemeClr val="bg1">
                    <a:lumMod val="65000"/>
                  </a:schemeClr>
                </a:outerShdw>
              </a:effectLst>
              <a:latin typeface="思源黑体 CN Bold" pitchFamily="34" charset="-122"/>
              <a:ea typeface="思源黑体 CN Bold" pitchFamily="34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3576" y="483584"/>
            <a:ext cx="7881393" cy="388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分支电流的影响及分支系数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）保护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测量阻抗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m1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+K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br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分支系数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br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=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故障线路电流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/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前级线路电流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）助增电源情况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br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＞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增大，在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已定的情况下，保护范围变小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）外汲电流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fontAlgn="auto" hangingPunct="0">
              <a:lnSpc>
                <a:spcPct val="150000"/>
              </a:lnSpc>
            </a:pP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K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br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＜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m1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变小，在</a:t>
            </a:r>
            <a:r>
              <a:rPr lang="en-US" altLang="zh-CN" sz="24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Z</a:t>
            </a:r>
            <a:r>
              <a:rPr lang="en-US" altLang="zh-CN" sz="2400" baseline="-250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set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已定的情况下，保护范围变大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5" y="655841"/>
            <a:ext cx="914102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使故障线路电流增大的现象，称为助增。如图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3—47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所示电路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当在</a:t>
            </a:r>
            <a:r>
              <a:rPr lang="en-US" altLang="zh-CN" sz="2400" i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BC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线路上的</a:t>
            </a:r>
            <a:r>
              <a:rPr lang="en-US" altLang="zh-CN" sz="2400" i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点发生短路时，在变电所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距离保护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的测量阻抗为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                      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</a:b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结论：助增电流，使测量阻抗增大，保护范围缩短。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67694"/>
            <a:ext cx="438531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55841"/>
            <a:ext cx="9144000" cy="388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使故障线路中电流减小的现象称为外汲。如图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48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所示电路，当在平行线路上的</a:t>
            </a:r>
            <a:r>
              <a:rPr lang="en-US" altLang="zh-CN" sz="2400" i="1" dirty="0"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点发生短路时，在变电所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距离保护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的测量阻抗 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b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结论：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外汲电流时使测量阻抗减小，保护范围增大，可能引起无选择性动作。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51670"/>
            <a:ext cx="4801235" cy="169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7624" y="2067694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注：若某些因素（例如过渡电阻或分支）造成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测量阻抗增大，则保护范围缩小，可能造成保护拒动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测量阻抗减小，则保护范围增大，可能造成保护误动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宁可拒动，不要误动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376131"/>
            <a:ext cx="6276975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3405" y="699770"/>
            <a:ext cx="8179435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对距离保护评价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．主要优点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）能满足多电源复杂电网对保护动作选择性的要求。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）阻抗继电器是同时反应电压的降低与电流的增大而动作的，因此距离保护较电流保护有较高的灵敏度。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2.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主要缺点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）不能实现全线瞬动。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）阻抗继电器本身较复杂，调试比较麻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烦，可靠性较低。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电气ppt背景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1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1619672" y="1851670"/>
            <a:ext cx="6048672" cy="857250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Bold" pitchFamily="34" charset="-122"/>
                <a:ea typeface="思源黑体 CN Bold" pitchFamily="34" charset="-122"/>
              </a:rPr>
              <a:t>谢谢欣赏！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思源黑体 CN Bold" pitchFamily="34" charset="-122"/>
              <a:ea typeface="思源黑体 CN Bold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0" y="615886"/>
            <a:ext cx="9156788" cy="4441276"/>
            <a:chOff x="2783" y="1567"/>
            <a:chExt cx="13605" cy="7947"/>
          </a:xfrm>
        </p:grpSpPr>
        <p:sp>
          <p:nvSpPr>
            <p:cNvPr id="9" name="Rectangle 3"/>
            <p:cNvSpPr/>
            <p:nvPr/>
          </p:nvSpPr>
          <p:spPr>
            <a:xfrm>
              <a:off x="2783" y="1710"/>
              <a:ext cx="13587" cy="188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>
                <a:lnSpc>
                  <a:spcPct val="120000"/>
                </a:lnSpc>
                <a:buNone/>
              </a:pPr>
              <a:r>
                <a:rPr lang="en-US" altLang="zh-CN" sz="2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(1)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故障时，既反映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U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；又反映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I 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，灵敏度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Ksen 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，因为阻抗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342900" lvl="0" indent="-342900">
                <a:lnSpc>
                  <a:spcPct val="120000"/>
                </a:lnSpc>
              </a:pPr>
              <a:r>
                <a:rPr lang="zh-CN" altLang="en-US" sz="2800" b="1" dirty="0">
                  <a:latin typeface="楷体_GB2312" pitchFamily="49" charset="-122"/>
                  <a:ea typeface="楷体_GB2312" pitchFamily="49" charset="-122"/>
                </a:rPr>
                <a:t>    </a:t>
              </a:r>
              <a:endParaRPr lang="zh-CN" altLang="en-US" sz="2800" b="1" dirty="0"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10" name="直接箭头连接符 5"/>
            <p:cNvCxnSpPr/>
            <p:nvPr/>
          </p:nvCxnSpPr>
          <p:spPr>
            <a:xfrm>
              <a:off x="7008" y="1710"/>
              <a:ext cx="0" cy="710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1" name="直接箭头连接符 9"/>
            <p:cNvCxnSpPr/>
            <p:nvPr/>
          </p:nvCxnSpPr>
          <p:spPr>
            <a:xfrm flipV="1">
              <a:off x="9362" y="1567"/>
              <a:ext cx="0" cy="733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2" name="直接箭头连接符 11"/>
            <p:cNvCxnSpPr/>
            <p:nvPr/>
          </p:nvCxnSpPr>
          <p:spPr>
            <a:xfrm>
              <a:off x="8194" y="5379"/>
              <a:ext cx="1375" cy="42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3" name="直接箭头连接符 13"/>
            <p:cNvCxnSpPr/>
            <p:nvPr/>
          </p:nvCxnSpPr>
          <p:spPr>
            <a:xfrm flipV="1">
              <a:off x="12465" y="1710"/>
              <a:ext cx="0" cy="730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4" name="直接箭头连接符 14"/>
            <p:cNvCxnSpPr/>
            <p:nvPr/>
          </p:nvCxnSpPr>
          <p:spPr>
            <a:xfrm>
              <a:off x="15246" y="1710"/>
              <a:ext cx="0" cy="710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15" name="直接箭头连接符 15"/>
            <p:cNvCxnSpPr/>
            <p:nvPr/>
          </p:nvCxnSpPr>
          <p:spPr>
            <a:xfrm>
              <a:off x="15032" y="1730"/>
              <a:ext cx="0" cy="710"/>
            </a:xfrm>
            <a:prstGeom prst="straightConnector1">
              <a:avLst/>
            </a:prstGeom>
            <a:ln w="28575" cap="flat" cmpd="sng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16" name="Rectangle 4"/>
            <p:cNvSpPr/>
            <p:nvPr/>
          </p:nvSpPr>
          <p:spPr>
            <a:xfrm>
              <a:off x="3175" y="8027"/>
              <a:ext cx="13213" cy="14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lvl="0" indent="0"/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相间保护时，系统运行方式变化，如多电源，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I</a:t>
              </a:r>
              <a:r>
                <a:rPr lang="en-US" altLang="zh-CN" sz="2400" b="1" baseline="-25000" dirty="0">
                  <a:latin typeface="楷体" panose="02010609060101010101" pitchFamily="49" charset="-122"/>
                  <a:ea typeface="楷体" panose="02010609060101010101" pitchFamily="49" charset="-122"/>
                </a:rPr>
                <a:t>k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变化，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U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也变了，所以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Zm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保持不变</a:t>
              </a:r>
              <a:endPara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086" y="2818"/>
              <a:ext cx="10794" cy="1288"/>
              <a:chOff x="2280" y="1297"/>
              <a:chExt cx="10794" cy="128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280" y="1613"/>
                <a:ext cx="774" cy="77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~</a:t>
                </a:r>
                <a:endParaRPr lang="en-US" altLang="zh-CN"/>
              </a:p>
            </p:txBody>
          </p:sp>
          <p:cxnSp>
            <p:nvCxnSpPr>
              <p:cNvPr id="43" name="直接连接符 42"/>
              <p:cNvCxnSpPr>
                <a:stCxn id="42" idx="6"/>
              </p:cNvCxnSpPr>
              <p:nvPr/>
            </p:nvCxnSpPr>
            <p:spPr>
              <a:xfrm>
                <a:off x="3054" y="2000"/>
                <a:ext cx="128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文本框 43"/>
              <p:cNvSpPr txBox="1"/>
              <p:nvPr/>
            </p:nvSpPr>
            <p:spPr>
              <a:xfrm>
                <a:off x="4153" y="1768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 flipH="1">
                <a:off x="4397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4911" y="2000"/>
                <a:ext cx="176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文本框 46"/>
              <p:cNvSpPr txBox="1"/>
              <p:nvPr/>
            </p:nvSpPr>
            <p:spPr>
              <a:xfrm>
                <a:off x="6435" y="1768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7208" y="2000"/>
                <a:ext cx="3535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H="1">
                <a:off x="6679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曲线箭头"/>
              <p:cNvSpPr/>
              <p:nvPr/>
            </p:nvSpPr>
            <p:spPr>
              <a:xfrm>
                <a:off x="8763" y="1503"/>
                <a:ext cx="426" cy="994"/>
              </a:xfrm>
              <a:custGeom>
                <a:avLst/>
                <a:gdLst>
                  <a:gd name="connsiteX0" fmla="*/ 718616 w 1876425"/>
                  <a:gd name="connsiteY0" fmla="*/ 0 h 4095750"/>
                  <a:gd name="connsiteX1" fmla="*/ 1474480 w 1876425"/>
                  <a:gd name="connsiteY1" fmla="*/ 0 h 4095750"/>
                  <a:gd name="connsiteX2" fmla="*/ 695325 w 1876425"/>
                  <a:gd name="connsiteY2" fmla="*/ 1771650 h 4095750"/>
                  <a:gd name="connsiteX3" fmla="*/ 1876425 w 1876425"/>
                  <a:gd name="connsiteY3" fmla="*/ 1181100 h 4095750"/>
                  <a:gd name="connsiteX4" fmla="*/ 1247775 w 1876425"/>
                  <a:gd name="connsiteY4" fmla="*/ 3400425 h 4095750"/>
                  <a:gd name="connsiteX5" fmla="*/ 1600200 w 1876425"/>
                  <a:gd name="connsiteY5" fmla="*/ 3248025 h 4095750"/>
                  <a:gd name="connsiteX6" fmla="*/ 952500 w 1876425"/>
                  <a:gd name="connsiteY6" fmla="*/ 4095750 h 4095750"/>
                  <a:gd name="connsiteX7" fmla="*/ 752475 w 1876425"/>
                  <a:gd name="connsiteY7" fmla="*/ 3095625 h 4095750"/>
                  <a:gd name="connsiteX8" fmla="*/ 990600 w 1876425"/>
                  <a:gd name="connsiteY8" fmla="*/ 3371850 h 4095750"/>
                  <a:gd name="connsiteX9" fmla="*/ 1209675 w 1876425"/>
                  <a:gd name="connsiteY9" fmla="*/ 1962150 h 4095750"/>
                  <a:gd name="connsiteX10" fmla="*/ 0 w 1876425"/>
                  <a:gd name="connsiteY10" fmla="*/ 2590800 h 409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76425" h="4095750">
                    <a:moveTo>
                      <a:pt x="718616" y="0"/>
                    </a:moveTo>
                    <a:lnTo>
                      <a:pt x="1474480" y="0"/>
                    </a:lnTo>
                    <a:lnTo>
                      <a:pt x="695325" y="1771650"/>
                    </a:lnTo>
                    <a:lnTo>
                      <a:pt x="1876425" y="1181100"/>
                    </a:lnTo>
                    <a:lnTo>
                      <a:pt x="1247775" y="3400425"/>
                    </a:lnTo>
                    <a:lnTo>
                      <a:pt x="1600200" y="3248025"/>
                    </a:lnTo>
                    <a:lnTo>
                      <a:pt x="952500" y="4095750"/>
                    </a:lnTo>
                    <a:lnTo>
                      <a:pt x="752475" y="3095625"/>
                    </a:lnTo>
                    <a:lnTo>
                      <a:pt x="990600" y="3371850"/>
                    </a:lnTo>
                    <a:lnTo>
                      <a:pt x="1209675" y="1962150"/>
                    </a:lnTo>
                    <a:lnTo>
                      <a:pt x="0" y="259080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68580" tIns="34290" rIns="68580" bIns="3429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5680" y="1297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文本框 51"/>
              <p:cNvSpPr txBox="1"/>
              <p:nvPr/>
            </p:nvSpPr>
            <p:spPr>
              <a:xfrm>
                <a:off x="10541" y="1770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11314" y="1985"/>
                <a:ext cx="176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H="1">
                <a:off x="10785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12667" y="1385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3495" y="5379"/>
              <a:ext cx="10794" cy="2543"/>
              <a:chOff x="2280" y="6493"/>
              <a:chExt cx="10794" cy="2543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280" y="7571"/>
                <a:ext cx="774" cy="77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~</a:t>
                </a:r>
                <a:endParaRPr lang="en-US" altLang="zh-CN"/>
              </a:p>
            </p:txBody>
          </p:sp>
          <p:cxnSp>
            <p:nvCxnSpPr>
              <p:cNvPr id="23" name="直接连接符 22"/>
              <p:cNvCxnSpPr>
                <a:stCxn id="22" idx="6"/>
              </p:cNvCxnSpPr>
              <p:nvPr/>
            </p:nvCxnSpPr>
            <p:spPr>
              <a:xfrm>
                <a:off x="3054" y="7958"/>
                <a:ext cx="128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文本框 23"/>
              <p:cNvSpPr txBox="1"/>
              <p:nvPr/>
            </p:nvSpPr>
            <p:spPr>
              <a:xfrm>
                <a:off x="4153" y="7726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H="1">
                <a:off x="4397" y="7958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4911" y="7958"/>
                <a:ext cx="176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文本框 26"/>
              <p:cNvSpPr txBox="1"/>
              <p:nvPr/>
            </p:nvSpPr>
            <p:spPr>
              <a:xfrm>
                <a:off x="6435" y="7726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7208" y="7958"/>
                <a:ext cx="3535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H="1">
                <a:off x="6679" y="7958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曲线箭头"/>
              <p:cNvSpPr/>
              <p:nvPr/>
            </p:nvSpPr>
            <p:spPr>
              <a:xfrm>
                <a:off x="8763" y="7461"/>
                <a:ext cx="426" cy="994"/>
              </a:xfrm>
              <a:custGeom>
                <a:avLst/>
                <a:gdLst>
                  <a:gd name="connsiteX0" fmla="*/ 718616 w 1876425"/>
                  <a:gd name="connsiteY0" fmla="*/ 0 h 4095750"/>
                  <a:gd name="connsiteX1" fmla="*/ 1474480 w 1876425"/>
                  <a:gd name="connsiteY1" fmla="*/ 0 h 4095750"/>
                  <a:gd name="connsiteX2" fmla="*/ 695325 w 1876425"/>
                  <a:gd name="connsiteY2" fmla="*/ 1771650 h 4095750"/>
                  <a:gd name="connsiteX3" fmla="*/ 1876425 w 1876425"/>
                  <a:gd name="connsiteY3" fmla="*/ 1181100 h 4095750"/>
                  <a:gd name="connsiteX4" fmla="*/ 1247775 w 1876425"/>
                  <a:gd name="connsiteY4" fmla="*/ 3400425 h 4095750"/>
                  <a:gd name="connsiteX5" fmla="*/ 1600200 w 1876425"/>
                  <a:gd name="connsiteY5" fmla="*/ 3248025 h 4095750"/>
                  <a:gd name="connsiteX6" fmla="*/ 952500 w 1876425"/>
                  <a:gd name="connsiteY6" fmla="*/ 4095750 h 4095750"/>
                  <a:gd name="connsiteX7" fmla="*/ 752475 w 1876425"/>
                  <a:gd name="connsiteY7" fmla="*/ 3095625 h 4095750"/>
                  <a:gd name="connsiteX8" fmla="*/ 990600 w 1876425"/>
                  <a:gd name="connsiteY8" fmla="*/ 3371850 h 4095750"/>
                  <a:gd name="connsiteX9" fmla="*/ 1209675 w 1876425"/>
                  <a:gd name="connsiteY9" fmla="*/ 1962150 h 4095750"/>
                  <a:gd name="connsiteX10" fmla="*/ 0 w 1876425"/>
                  <a:gd name="connsiteY10" fmla="*/ 2590800 h 409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76425" h="4095750">
                    <a:moveTo>
                      <a:pt x="718616" y="0"/>
                    </a:moveTo>
                    <a:lnTo>
                      <a:pt x="1474480" y="0"/>
                    </a:lnTo>
                    <a:lnTo>
                      <a:pt x="695325" y="1771650"/>
                    </a:lnTo>
                    <a:lnTo>
                      <a:pt x="1876425" y="1181100"/>
                    </a:lnTo>
                    <a:lnTo>
                      <a:pt x="1247775" y="3400425"/>
                    </a:lnTo>
                    <a:lnTo>
                      <a:pt x="1600200" y="3248025"/>
                    </a:lnTo>
                    <a:lnTo>
                      <a:pt x="952500" y="4095750"/>
                    </a:lnTo>
                    <a:lnTo>
                      <a:pt x="752475" y="3095625"/>
                    </a:lnTo>
                    <a:lnTo>
                      <a:pt x="990600" y="3371850"/>
                    </a:lnTo>
                    <a:lnTo>
                      <a:pt x="1209675" y="1962150"/>
                    </a:lnTo>
                    <a:lnTo>
                      <a:pt x="0" y="259080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68580" tIns="34290" rIns="68580" bIns="3429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5680" y="6880"/>
                <a:ext cx="0" cy="215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文本框 31"/>
              <p:cNvSpPr txBox="1"/>
              <p:nvPr/>
            </p:nvSpPr>
            <p:spPr>
              <a:xfrm>
                <a:off x="10541" y="7728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11314" y="7943"/>
                <a:ext cx="176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10785" y="7958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2667" y="7343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椭圆 35"/>
              <p:cNvSpPr/>
              <p:nvPr/>
            </p:nvSpPr>
            <p:spPr>
              <a:xfrm>
                <a:off x="2280" y="6493"/>
                <a:ext cx="774" cy="77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~</a:t>
                </a:r>
                <a:endParaRPr lang="en-US" altLang="zh-CN"/>
              </a:p>
            </p:txBody>
          </p:sp>
          <p:cxnSp>
            <p:nvCxnSpPr>
              <p:cNvPr id="37" name="直接连接符 36"/>
              <p:cNvCxnSpPr>
                <a:stCxn id="36" idx="6"/>
              </p:cNvCxnSpPr>
              <p:nvPr/>
            </p:nvCxnSpPr>
            <p:spPr>
              <a:xfrm>
                <a:off x="3054" y="6880"/>
                <a:ext cx="128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文本框 37"/>
              <p:cNvSpPr txBox="1"/>
              <p:nvPr/>
            </p:nvSpPr>
            <p:spPr>
              <a:xfrm>
                <a:off x="4153" y="6648"/>
                <a:ext cx="773" cy="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 flipH="1">
                <a:off x="4397" y="688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4905" y="6865"/>
                <a:ext cx="804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文本框 40"/>
              <p:cNvSpPr txBox="1"/>
              <p:nvPr/>
            </p:nvSpPr>
            <p:spPr>
              <a:xfrm>
                <a:off x="8763" y="6743"/>
                <a:ext cx="773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K</a:t>
                </a:r>
                <a:endParaRPr lang="en-US" altLang="zh-CN"/>
              </a:p>
            </p:txBody>
          </p:sp>
        </p:grpSp>
        <p:graphicFrame>
          <p:nvGraphicFramePr>
            <p:cNvPr id="19" name="对象 18">
              <a:hlinkClick r:id="" action="ppaction://ole?verb=0"/>
            </p:cNvPr>
            <p:cNvGraphicFramePr/>
            <p:nvPr/>
          </p:nvGraphicFramePr>
          <p:xfrm>
            <a:off x="10529" y="5385"/>
            <a:ext cx="68" cy="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公式" r:id="rId2" imgW="13106400" imgH="7924800" progId="Equation.3">
                    <p:embed/>
                  </p:oleObj>
                </mc:Choice>
                <mc:Fallback>
                  <p:oleObj name="公式" r:id="rId2" imgW="13106400" imgH="7924800" progId="Equation.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0529" y="5385"/>
                          <a:ext cx="68" cy="3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文本框 19"/>
            <p:cNvSpPr txBox="1"/>
            <p:nvPr/>
          </p:nvSpPr>
          <p:spPr>
            <a:xfrm>
              <a:off x="6120" y="4501"/>
              <a:ext cx="4910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短路点位置定了，   不变了</a:t>
              </a:r>
              <a:endParaRPr lang="zh-CN" altLang="en-US"/>
            </a:p>
          </p:txBody>
        </p:sp>
        <p:graphicFrame>
          <p:nvGraphicFramePr>
            <p:cNvPr id="21" name="对象 20">
              <a:hlinkClick r:id="" action="ppaction://ole?verb=0"/>
            </p:cNvPr>
            <p:cNvGraphicFramePr/>
            <p:nvPr/>
          </p:nvGraphicFramePr>
          <p:xfrm>
            <a:off x="8974" y="4595"/>
            <a:ext cx="340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" r:id="rId4" imgW="5181600" imgH="5486400" progId="Equation.3">
                    <p:embed/>
                  </p:oleObj>
                </mc:Choice>
                <mc:Fallback>
                  <p:oleObj name="" r:id="rId4" imgW="5181600" imgH="5486400" progId="Equation.3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974" y="4595"/>
                          <a:ext cx="340" cy="36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59632" y="699542"/>
            <a:ext cx="5756194" cy="1277620"/>
            <a:chOff x="1622" y="2871"/>
            <a:chExt cx="15889" cy="4587"/>
          </a:xfrm>
        </p:grpSpPr>
        <p:grpSp>
          <p:nvGrpSpPr>
            <p:cNvPr id="9" name="组合 8"/>
            <p:cNvGrpSpPr/>
            <p:nvPr/>
          </p:nvGrpSpPr>
          <p:grpSpPr>
            <a:xfrm>
              <a:off x="1622" y="3074"/>
              <a:ext cx="1302" cy="1475"/>
              <a:chOff x="521" y="3262"/>
              <a:chExt cx="1302" cy="1475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521" y="3262"/>
                <a:ext cx="1302" cy="1475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任意多边形 85"/>
              <p:cNvSpPr/>
              <p:nvPr/>
            </p:nvSpPr>
            <p:spPr>
              <a:xfrm>
                <a:off x="634" y="3645"/>
                <a:ext cx="847" cy="685"/>
              </a:xfrm>
              <a:custGeom>
                <a:avLst/>
                <a:gdLst>
                  <a:gd name="connisteX0" fmla="*/ 0 w 537845"/>
                  <a:gd name="connsiteY0" fmla="*/ 269627 h 435170"/>
                  <a:gd name="connisteX1" fmla="*/ 134620 w 537845"/>
                  <a:gd name="connsiteY1" fmla="*/ 387 h 435170"/>
                  <a:gd name="connisteX2" fmla="*/ 269240 w 537845"/>
                  <a:gd name="connsiteY2" fmla="*/ 224542 h 435170"/>
                  <a:gd name="connisteX3" fmla="*/ 403860 w 537845"/>
                  <a:gd name="connsiteY3" fmla="*/ 434092 h 435170"/>
                  <a:gd name="connisteX4" fmla="*/ 537845 w 537845"/>
                  <a:gd name="connsiteY4" fmla="*/ 150247 h 435170"/>
                  <a:gd name="connisteX5" fmla="*/ 567690 w 537845"/>
                  <a:gd name="connsiteY5" fmla="*/ 150247 h 43517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</a:cxnLst>
                <a:rect l="l" t="t" r="r" b="b"/>
                <a:pathLst>
                  <a:path w="537845" h="435171">
                    <a:moveTo>
                      <a:pt x="0" y="269628"/>
                    </a:moveTo>
                    <a:cubicBezTo>
                      <a:pt x="24130" y="211208"/>
                      <a:pt x="80645" y="9278"/>
                      <a:pt x="134620" y="388"/>
                    </a:cubicBezTo>
                    <a:cubicBezTo>
                      <a:pt x="188595" y="-8502"/>
                      <a:pt x="215265" y="137548"/>
                      <a:pt x="269240" y="224543"/>
                    </a:cubicBezTo>
                    <a:cubicBezTo>
                      <a:pt x="323215" y="311538"/>
                      <a:pt x="349885" y="448698"/>
                      <a:pt x="403860" y="434093"/>
                    </a:cubicBezTo>
                    <a:cubicBezTo>
                      <a:pt x="457835" y="419488"/>
                      <a:pt x="504825" y="206763"/>
                      <a:pt x="537845" y="1502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972" y="5277"/>
              <a:ext cx="1423" cy="1799"/>
              <a:chOff x="400" y="3262"/>
              <a:chExt cx="1423" cy="1799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400" y="3262"/>
                <a:ext cx="1423" cy="1799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634" y="3645"/>
                <a:ext cx="847" cy="685"/>
              </a:xfrm>
              <a:custGeom>
                <a:avLst/>
                <a:gdLst>
                  <a:gd name="connisteX0" fmla="*/ 0 w 537845"/>
                  <a:gd name="connsiteY0" fmla="*/ 269627 h 435170"/>
                  <a:gd name="connisteX1" fmla="*/ 134620 w 537845"/>
                  <a:gd name="connsiteY1" fmla="*/ 387 h 435170"/>
                  <a:gd name="connisteX2" fmla="*/ 269240 w 537845"/>
                  <a:gd name="connsiteY2" fmla="*/ 224542 h 435170"/>
                  <a:gd name="connisteX3" fmla="*/ 403860 w 537845"/>
                  <a:gd name="connsiteY3" fmla="*/ 434092 h 435170"/>
                  <a:gd name="connisteX4" fmla="*/ 537845 w 537845"/>
                  <a:gd name="connsiteY4" fmla="*/ 150247 h 435170"/>
                  <a:gd name="connisteX5" fmla="*/ 567690 w 537845"/>
                  <a:gd name="connsiteY5" fmla="*/ 150247 h 43517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</a:cxnLst>
                <a:rect l="l" t="t" r="r" b="b"/>
                <a:pathLst>
                  <a:path w="537845" h="435171">
                    <a:moveTo>
                      <a:pt x="0" y="269628"/>
                    </a:moveTo>
                    <a:cubicBezTo>
                      <a:pt x="24130" y="211208"/>
                      <a:pt x="80645" y="9278"/>
                      <a:pt x="134620" y="388"/>
                    </a:cubicBezTo>
                    <a:cubicBezTo>
                      <a:pt x="188595" y="-8502"/>
                      <a:pt x="215265" y="137548"/>
                      <a:pt x="269240" y="224543"/>
                    </a:cubicBezTo>
                    <a:cubicBezTo>
                      <a:pt x="323215" y="311538"/>
                      <a:pt x="349885" y="448698"/>
                      <a:pt x="403860" y="434093"/>
                    </a:cubicBezTo>
                    <a:cubicBezTo>
                      <a:pt x="457835" y="419488"/>
                      <a:pt x="504825" y="206763"/>
                      <a:pt x="537845" y="15024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0803" y="5253"/>
              <a:ext cx="2321" cy="1486"/>
              <a:chOff x="6053" y="3062"/>
              <a:chExt cx="2321" cy="1486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6900" y="3074"/>
                <a:ext cx="1474" cy="1474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6053" y="3062"/>
                <a:ext cx="1474" cy="147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913" y="3712"/>
              <a:ext cx="3378" cy="534"/>
              <a:chOff x="2997" y="3189"/>
              <a:chExt cx="3378" cy="534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2997" y="3189"/>
                <a:ext cx="2009" cy="210"/>
                <a:chOff x="2997" y="3189"/>
                <a:chExt cx="2009" cy="210"/>
              </a:xfrm>
            </p:grpSpPr>
            <p:cxnSp>
              <p:nvCxnSpPr>
                <p:cNvPr id="77" name="直接连接符 76"/>
                <p:cNvCxnSpPr/>
                <p:nvPr/>
              </p:nvCxnSpPr>
              <p:spPr>
                <a:xfrm flipV="1">
                  <a:off x="2997" y="3277"/>
                  <a:ext cx="19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8" name="组合 77"/>
                <p:cNvGrpSpPr/>
                <p:nvPr/>
              </p:nvGrpSpPr>
              <p:grpSpPr>
                <a:xfrm>
                  <a:off x="4796" y="3189"/>
                  <a:ext cx="210" cy="210"/>
                  <a:chOff x="4788" y="1336"/>
                  <a:chExt cx="210" cy="210"/>
                </a:xfrm>
              </p:grpSpPr>
              <p:cxnSp>
                <p:nvCxnSpPr>
                  <p:cNvPr id="79" name="直接连接符 78"/>
                  <p:cNvCxnSpPr/>
                  <p:nvPr/>
                </p:nvCxnSpPr>
                <p:spPr>
                  <a:xfrm rot="18960000">
                    <a:off x="4894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直接连接符 79"/>
                  <p:cNvCxnSpPr/>
                  <p:nvPr/>
                </p:nvCxnSpPr>
                <p:spPr>
                  <a:xfrm rot="13560000">
                    <a:off x="4893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4" name="组合 73"/>
              <p:cNvGrpSpPr/>
              <p:nvPr/>
            </p:nvGrpSpPr>
            <p:grpSpPr>
              <a:xfrm>
                <a:off x="4992" y="3275"/>
                <a:ext cx="1383" cy="448"/>
                <a:chOff x="4992" y="3275"/>
                <a:chExt cx="1383" cy="448"/>
              </a:xfrm>
            </p:grpSpPr>
            <p:cxnSp>
              <p:nvCxnSpPr>
                <p:cNvPr id="75" name="直接连接符 74"/>
                <p:cNvCxnSpPr/>
                <p:nvPr/>
              </p:nvCxnSpPr>
              <p:spPr>
                <a:xfrm>
                  <a:off x="5320" y="3275"/>
                  <a:ext cx="1055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 flipH="1">
                  <a:off x="4992" y="3277"/>
                  <a:ext cx="328" cy="4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组合 12"/>
            <p:cNvGrpSpPr/>
            <p:nvPr/>
          </p:nvGrpSpPr>
          <p:grpSpPr>
            <a:xfrm>
              <a:off x="6206" y="3710"/>
              <a:ext cx="3378" cy="534"/>
              <a:chOff x="2997" y="3189"/>
              <a:chExt cx="3378" cy="534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2997" y="3189"/>
                <a:ext cx="2009" cy="210"/>
                <a:chOff x="2997" y="3189"/>
                <a:chExt cx="2009" cy="210"/>
              </a:xfrm>
            </p:grpSpPr>
            <p:cxnSp>
              <p:nvCxnSpPr>
                <p:cNvPr id="69" name="直接连接符 68"/>
                <p:cNvCxnSpPr/>
                <p:nvPr/>
              </p:nvCxnSpPr>
              <p:spPr>
                <a:xfrm flipV="1">
                  <a:off x="2997" y="3277"/>
                  <a:ext cx="19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0" name="组合 69"/>
                <p:cNvGrpSpPr/>
                <p:nvPr/>
              </p:nvGrpSpPr>
              <p:grpSpPr>
                <a:xfrm>
                  <a:off x="4796" y="3189"/>
                  <a:ext cx="210" cy="210"/>
                  <a:chOff x="4788" y="1336"/>
                  <a:chExt cx="210" cy="210"/>
                </a:xfrm>
              </p:grpSpPr>
              <p:cxnSp>
                <p:nvCxnSpPr>
                  <p:cNvPr id="71" name="直接连接符 70"/>
                  <p:cNvCxnSpPr/>
                  <p:nvPr/>
                </p:nvCxnSpPr>
                <p:spPr>
                  <a:xfrm rot="18960000">
                    <a:off x="4894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接连接符 71"/>
                  <p:cNvCxnSpPr/>
                  <p:nvPr/>
                </p:nvCxnSpPr>
                <p:spPr>
                  <a:xfrm rot="13560000">
                    <a:off x="4893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66" name="组合 65"/>
              <p:cNvGrpSpPr/>
              <p:nvPr/>
            </p:nvGrpSpPr>
            <p:grpSpPr>
              <a:xfrm>
                <a:off x="4992" y="3275"/>
                <a:ext cx="1383" cy="448"/>
                <a:chOff x="4992" y="3275"/>
                <a:chExt cx="1383" cy="448"/>
              </a:xfrm>
            </p:grpSpPr>
            <p:cxnSp>
              <p:nvCxnSpPr>
                <p:cNvPr id="67" name="直接连接符 66"/>
                <p:cNvCxnSpPr/>
                <p:nvPr/>
              </p:nvCxnSpPr>
              <p:spPr>
                <a:xfrm>
                  <a:off x="5320" y="3275"/>
                  <a:ext cx="1055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 flipH="1">
                  <a:off x="4992" y="3277"/>
                  <a:ext cx="328" cy="4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组合 13"/>
            <p:cNvGrpSpPr/>
            <p:nvPr/>
          </p:nvGrpSpPr>
          <p:grpSpPr>
            <a:xfrm>
              <a:off x="9495" y="3691"/>
              <a:ext cx="210" cy="210"/>
              <a:chOff x="4788" y="1336"/>
              <a:chExt cx="210" cy="210"/>
            </a:xfrm>
          </p:grpSpPr>
          <p:cxnSp>
            <p:nvCxnSpPr>
              <p:cNvPr id="63" name="直接连接符 62"/>
              <p:cNvCxnSpPr/>
              <p:nvPr/>
            </p:nvCxnSpPr>
            <p:spPr>
              <a:xfrm rot="18960000">
                <a:off x="4894" y="1336"/>
                <a:ext cx="0" cy="21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rot="13560000">
                <a:off x="4893" y="1336"/>
                <a:ext cx="0" cy="21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9746" y="3794"/>
              <a:ext cx="4131" cy="448"/>
              <a:chOff x="4992" y="3275"/>
              <a:chExt cx="4131" cy="448"/>
            </a:xfrm>
          </p:grpSpPr>
          <p:cxnSp>
            <p:nvCxnSpPr>
              <p:cNvPr id="61" name="直接连接符 60"/>
              <p:cNvCxnSpPr/>
              <p:nvPr/>
            </p:nvCxnSpPr>
            <p:spPr>
              <a:xfrm>
                <a:off x="5320" y="3275"/>
                <a:ext cx="380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H="1">
                <a:off x="4992" y="3277"/>
                <a:ext cx="328" cy="4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13147" y="3729"/>
              <a:ext cx="3874" cy="534"/>
              <a:chOff x="2997" y="3189"/>
              <a:chExt cx="3874" cy="534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2997" y="3189"/>
                <a:ext cx="2009" cy="210"/>
                <a:chOff x="2997" y="3189"/>
                <a:chExt cx="2009" cy="210"/>
              </a:xfrm>
            </p:grpSpPr>
            <p:cxnSp>
              <p:nvCxnSpPr>
                <p:cNvPr id="57" name="直接连接符 56"/>
                <p:cNvCxnSpPr/>
                <p:nvPr/>
              </p:nvCxnSpPr>
              <p:spPr>
                <a:xfrm flipV="1">
                  <a:off x="2997" y="3277"/>
                  <a:ext cx="19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组合 57"/>
                <p:cNvGrpSpPr/>
                <p:nvPr/>
              </p:nvGrpSpPr>
              <p:grpSpPr>
                <a:xfrm>
                  <a:off x="4796" y="3189"/>
                  <a:ext cx="210" cy="210"/>
                  <a:chOff x="4788" y="1336"/>
                  <a:chExt cx="210" cy="210"/>
                </a:xfrm>
              </p:grpSpPr>
              <p:cxnSp>
                <p:nvCxnSpPr>
                  <p:cNvPr id="59" name="直接连接符 58"/>
                  <p:cNvCxnSpPr/>
                  <p:nvPr/>
                </p:nvCxnSpPr>
                <p:spPr>
                  <a:xfrm rot="18960000">
                    <a:off x="4894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接连接符 59"/>
                  <p:cNvCxnSpPr/>
                  <p:nvPr/>
                </p:nvCxnSpPr>
                <p:spPr>
                  <a:xfrm rot="13560000">
                    <a:off x="4893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4" name="组合 53"/>
              <p:cNvGrpSpPr/>
              <p:nvPr/>
            </p:nvGrpSpPr>
            <p:grpSpPr>
              <a:xfrm>
                <a:off x="4992" y="3275"/>
                <a:ext cx="1879" cy="448"/>
                <a:chOff x="4992" y="3275"/>
                <a:chExt cx="1879" cy="448"/>
              </a:xfrm>
            </p:grpSpPr>
            <p:cxnSp>
              <p:nvCxnSpPr>
                <p:cNvPr id="55" name="直接连接符 54"/>
                <p:cNvCxnSpPr/>
                <p:nvPr/>
              </p:nvCxnSpPr>
              <p:spPr>
                <a:xfrm>
                  <a:off x="5320" y="3275"/>
                  <a:ext cx="1551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接连接符 55"/>
                <p:cNvCxnSpPr/>
                <p:nvPr/>
              </p:nvCxnSpPr>
              <p:spPr>
                <a:xfrm flipH="1">
                  <a:off x="4992" y="3277"/>
                  <a:ext cx="328" cy="4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7" name="直接连接符 16"/>
            <p:cNvCxnSpPr/>
            <p:nvPr/>
          </p:nvCxnSpPr>
          <p:spPr>
            <a:xfrm flipH="1">
              <a:off x="3638" y="3074"/>
              <a:ext cx="0" cy="1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H="1">
              <a:off x="9056" y="3074"/>
              <a:ext cx="0" cy="43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/>
            <p:cNvGrpSpPr/>
            <p:nvPr/>
          </p:nvGrpSpPr>
          <p:grpSpPr>
            <a:xfrm>
              <a:off x="7379" y="5926"/>
              <a:ext cx="3378" cy="534"/>
              <a:chOff x="2997" y="3189"/>
              <a:chExt cx="3378" cy="534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2997" y="3189"/>
                <a:ext cx="2009" cy="210"/>
                <a:chOff x="2997" y="3189"/>
                <a:chExt cx="2009" cy="210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2997" y="3277"/>
                  <a:ext cx="19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0" name="组合 49"/>
                <p:cNvGrpSpPr/>
                <p:nvPr/>
              </p:nvGrpSpPr>
              <p:grpSpPr>
                <a:xfrm>
                  <a:off x="4796" y="3189"/>
                  <a:ext cx="210" cy="210"/>
                  <a:chOff x="4788" y="1336"/>
                  <a:chExt cx="210" cy="210"/>
                </a:xfrm>
              </p:grpSpPr>
              <p:cxnSp>
                <p:nvCxnSpPr>
                  <p:cNvPr id="51" name="直接连接符 50"/>
                  <p:cNvCxnSpPr/>
                  <p:nvPr/>
                </p:nvCxnSpPr>
                <p:spPr>
                  <a:xfrm rot="18960000">
                    <a:off x="4894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直接连接符 51"/>
                  <p:cNvCxnSpPr/>
                  <p:nvPr/>
                </p:nvCxnSpPr>
                <p:spPr>
                  <a:xfrm rot="13560000">
                    <a:off x="4893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6" name="组合 45"/>
              <p:cNvGrpSpPr/>
              <p:nvPr/>
            </p:nvGrpSpPr>
            <p:grpSpPr>
              <a:xfrm>
                <a:off x="4992" y="3275"/>
                <a:ext cx="1383" cy="448"/>
                <a:chOff x="4992" y="3275"/>
                <a:chExt cx="1383" cy="448"/>
              </a:xfrm>
            </p:grpSpPr>
            <p:cxnSp>
              <p:nvCxnSpPr>
                <p:cNvPr id="47" name="直接连接符 46"/>
                <p:cNvCxnSpPr/>
                <p:nvPr/>
              </p:nvCxnSpPr>
              <p:spPr>
                <a:xfrm>
                  <a:off x="5320" y="3275"/>
                  <a:ext cx="1055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 flipH="1">
                  <a:off x="4992" y="3277"/>
                  <a:ext cx="328" cy="4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0" name="直接箭头连接符 19"/>
            <p:cNvCxnSpPr/>
            <p:nvPr/>
          </p:nvCxnSpPr>
          <p:spPr>
            <a:xfrm flipV="1">
              <a:off x="16900" y="3833"/>
              <a:ext cx="611" cy="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13147" y="5924"/>
              <a:ext cx="3874" cy="534"/>
              <a:chOff x="2997" y="3189"/>
              <a:chExt cx="3874" cy="534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2997" y="3189"/>
                <a:ext cx="2009" cy="210"/>
                <a:chOff x="2997" y="3189"/>
                <a:chExt cx="2009" cy="210"/>
              </a:xfrm>
            </p:grpSpPr>
            <p:cxnSp>
              <p:nvCxnSpPr>
                <p:cNvPr id="41" name="直接连接符 40"/>
                <p:cNvCxnSpPr/>
                <p:nvPr/>
              </p:nvCxnSpPr>
              <p:spPr>
                <a:xfrm flipV="1">
                  <a:off x="2997" y="3277"/>
                  <a:ext cx="1972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2" name="组合 41"/>
                <p:cNvGrpSpPr/>
                <p:nvPr/>
              </p:nvGrpSpPr>
              <p:grpSpPr>
                <a:xfrm>
                  <a:off x="4796" y="3189"/>
                  <a:ext cx="210" cy="210"/>
                  <a:chOff x="4788" y="1336"/>
                  <a:chExt cx="210" cy="210"/>
                </a:xfrm>
              </p:grpSpPr>
              <p:cxnSp>
                <p:nvCxnSpPr>
                  <p:cNvPr id="43" name="直接连接符 42"/>
                  <p:cNvCxnSpPr/>
                  <p:nvPr/>
                </p:nvCxnSpPr>
                <p:spPr>
                  <a:xfrm rot="18960000">
                    <a:off x="4894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直接连接符 43"/>
                  <p:cNvCxnSpPr/>
                  <p:nvPr/>
                </p:nvCxnSpPr>
                <p:spPr>
                  <a:xfrm rot="13560000">
                    <a:off x="4893" y="1336"/>
                    <a:ext cx="0" cy="21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" name="组合 37"/>
              <p:cNvGrpSpPr/>
              <p:nvPr/>
            </p:nvGrpSpPr>
            <p:grpSpPr>
              <a:xfrm>
                <a:off x="4992" y="3275"/>
                <a:ext cx="1879" cy="448"/>
                <a:chOff x="4992" y="3275"/>
                <a:chExt cx="1879" cy="448"/>
              </a:xfrm>
            </p:grpSpPr>
            <p:cxnSp>
              <p:nvCxnSpPr>
                <p:cNvPr id="39" name="直接连接符 38"/>
                <p:cNvCxnSpPr/>
                <p:nvPr/>
              </p:nvCxnSpPr>
              <p:spPr>
                <a:xfrm>
                  <a:off x="5320" y="3275"/>
                  <a:ext cx="1551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4992" y="3277"/>
                  <a:ext cx="328" cy="44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2" name="直接箭头连接符 21"/>
            <p:cNvCxnSpPr/>
            <p:nvPr/>
          </p:nvCxnSpPr>
          <p:spPr>
            <a:xfrm flipV="1">
              <a:off x="16549" y="6032"/>
              <a:ext cx="96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4426" y="3074"/>
              <a:ext cx="0" cy="1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14426" y="5391"/>
              <a:ext cx="0" cy="16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7215" y="2894"/>
              <a:ext cx="633" cy="1336"/>
              <a:chOff x="15260" y="5340"/>
              <a:chExt cx="633" cy="1336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H="1">
                <a:off x="15424" y="5340"/>
                <a:ext cx="399" cy="56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5401" y="5879"/>
                <a:ext cx="49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箭头连接符 35"/>
              <p:cNvCxnSpPr/>
              <p:nvPr/>
            </p:nvCxnSpPr>
            <p:spPr>
              <a:xfrm flipH="1">
                <a:off x="15260" y="5856"/>
                <a:ext cx="610" cy="8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10170" y="2871"/>
              <a:ext cx="633" cy="1336"/>
              <a:chOff x="15260" y="5340"/>
              <a:chExt cx="633" cy="1336"/>
            </a:xfrm>
          </p:grpSpPr>
          <p:cxnSp>
            <p:nvCxnSpPr>
              <p:cNvPr id="31" name="直接连接符 30"/>
              <p:cNvCxnSpPr/>
              <p:nvPr/>
            </p:nvCxnSpPr>
            <p:spPr>
              <a:xfrm flipH="1">
                <a:off x="15424" y="5340"/>
                <a:ext cx="399" cy="56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5401" y="5879"/>
                <a:ext cx="49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箭头连接符 32"/>
              <p:cNvCxnSpPr/>
              <p:nvPr/>
            </p:nvCxnSpPr>
            <p:spPr>
              <a:xfrm flipH="1">
                <a:off x="15260" y="5856"/>
                <a:ext cx="610" cy="8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10123" y="5009"/>
              <a:ext cx="633" cy="1336"/>
              <a:chOff x="15260" y="5340"/>
              <a:chExt cx="633" cy="1336"/>
            </a:xfrm>
          </p:grpSpPr>
          <p:cxnSp>
            <p:nvCxnSpPr>
              <p:cNvPr id="28" name="直接连接符 27"/>
              <p:cNvCxnSpPr/>
              <p:nvPr/>
            </p:nvCxnSpPr>
            <p:spPr>
              <a:xfrm flipH="1">
                <a:off x="15424" y="5340"/>
                <a:ext cx="399" cy="56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5401" y="5879"/>
                <a:ext cx="49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29"/>
              <p:cNvCxnSpPr/>
              <p:nvPr/>
            </p:nvCxnSpPr>
            <p:spPr>
              <a:xfrm flipH="1">
                <a:off x="15260" y="5856"/>
                <a:ext cx="610" cy="8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矩形 1"/>
          <p:cNvSpPr/>
          <p:nvPr/>
        </p:nvSpPr>
        <p:spPr>
          <a:xfrm>
            <a:off x="251520" y="1931850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二、距离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I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定值：躲过相邻电路、元件出口短路时测量阻抗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、时间：  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、保护范围：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线路全长的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80%-85%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，不受运行方式、故障类型影响。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7" name="对象 86">
            <a:hlinkClick r:id="" action="ppaction://ole?verb=0"/>
          </p:cNvPr>
          <p:cNvGraphicFramePr/>
          <p:nvPr/>
        </p:nvGraphicFramePr>
        <p:xfrm>
          <a:off x="4702408" y="3937925"/>
          <a:ext cx="1381760" cy="392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2" imgW="9448800" imgH="5486400" progId="Equation.3">
                  <p:embed/>
                </p:oleObj>
              </mc:Choice>
              <mc:Fallback>
                <p:oleObj name="" r:id="rId2" imgW="9448800" imgH="5486400" progId="Equation.3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02408" y="3937925"/>
                        <a:ext cx="1381760" cy="39243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对象 87">
            <a:hlinkClick r:id="" action="ppaction://ole?verb=0"/>
          </p:cNvPr>
          <p:cNvGraphicFramePr/>
          <p:nvPr/>
        </p:nvGraphicFramePr>
        <p:xfrm>
          <a:off x="4321583" y="3455344"/>
          <a:ext cx="1728470" cy="398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4" imgW="24688800" imgH="5791200" progId="Equation.3">
                  <p:embed/>
                </p:oleObj>
              </mc:Choice>
              <mc:Fallback>
                <p:oleObj name="" r:id="rId4" imgW="24688800" imgH="5791200" progId="Equation.3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1583" y="3455344"/>
                        <a:ext cx="1728470" cy="3981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对象 88">
            <a:hlinkClick r:id="" action="ppaction://ole?verb=0"/>
          </p:cNvPr>
          <p:cNvGraphicFramePr/>
          <p:nvPr/>
        </p:nvGraphicFramePr>
        <p:xfrm>
          <a:off x="4014973" y="2827793"/>
          <a:ext cx="246189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6" imgW="40843200" imgH="5791200" progId="Equation.3">
                  <p:embed/>
                </p:oleObj>
              </mc:Choice>
              <mc:Fallback>
                <p:oleObj name="" r:id="rId6" imgW="40843200" imgH="5791200" progId="Equation.3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14973" y="2827793"/>
                        <a:ext cx="2461895" cy="4000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512" y="550860"/>
            <a:ext cx="8954200" cy="4208955"/>
            <a:chOff x="1687" y="1286"/>
            <a:chExt cx="13340" cy="8432"/>
          </a:xfrm>
        </p:grpSpPr>
        <p:sp>
          <p:nvSpPr>
            <p:cNvPr id="9" name="Rectangle 2"/>
            <p:cNvSpPr/>
            <p:nvPr/>
          </p:nvSpPr>
          <p:spPr>
            <a:xfrm>
              <a:off x="9356" y="4917"/>
              <a:ext cx="48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Rectangle 3"/>
            <p:cNvSpPr/>
            <p:nvPr/>
          </p:nvSpPr>
          <p:spPr>
            <a:xfrm>
              <a:off x="9356" y="4932"/>
              <a:ext cx="48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Rectangle 4"/>
            <p:cNvSpPr/>
            <p:nvPr/>
          </p:nvSpPr>
          <p:spPr>
            <a:xfrm>
              <a:off x="9356" y="4732"/>
              <a:ext cx="488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lvl="0" indent="0" algn="ctr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687" y="1286"/>
              <a:ext cx="13234" cy="6893"/>
              <a:chOff x="2280" y="820"/>
              <a:chExt cx="14863" cy="9985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2280" y="1613"/>
                <a:ext cx="774" cy="77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/>
                  <a:t>~</a:t>
                </a:r>
                <a:endParaRPr lang="en-US" altLang="zh-CN"/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054" y="2000"/>
                <a:ext cx="621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文本框 18"/>
              <p:cNvSpPr txBox="1"/>
              <p:nvPr/>
            </p:nvSpPr>
            <p:spPr>
              <a:xfrm>
                <a:off x="3478" y="1768"/>
                <a:ext cx="773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 flipH="1">
                <a:off x="3722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4224" y="2000"/>
                <a:ext cx="1283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文本框 21"/>
              <p:cNvSpPr txBox="1"/>
              <p:nvPr/>
            </p:nvSpPr>
            <p:spPr>
              <a:xfrm>
                <a:off x="5323" y="1768"/>
                <a:ext cx="773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 flipH="1">
                <a:off x="5567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6083" y="2000"/>
                <a:ext cx="429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文本框 24"/>
              <p:cNvSpPr txBox="1"/>
              <p:nvPr/>
            </p:nvSpPr>
            <p:spPr>
              <a:xfrm>
                <a:off x="10194" y="1768"/>
                <a:ext cx="773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 flipH="1">
                <a:off x="10438" y="2000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0954" y="2000"/>
                <a:ext cx="429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文本框 27"/>
              <p:cNvSpPr txBox="1"/>
              <p:nvPr/>
            </p:nvSpPr>
            <p:spPr>
              <a:xfrm>
                <a:off x="15051" y="1783"/>
                <a:ext cx="773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X</a:t>
                </a:r>
                <a:endParaRPr lang="en-US" altLang="zh-CN" sz="1200"/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flipH="1">
                <a:off x="15295" y="2015"/>
                <a:ext cx="529" cy="3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5824" y="1985"/>
                <a:ext cx="914" cy="1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4866" y="1400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9846" y="1400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14926" y="1400"/>
                <a:ext cx="0" cy="12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曲线箭头"/>
              <p:cNvSpPr/>
              <p:nvPr/>
            </p:nvSpPr>
            <p:spPr>
              <a:xfrm>
                <a:off x="13309" y="1613"/>
                <a:ext cx="426" cy="994"/>
              </a:xfrm>
              <a:custGeom>
                <a:avLst/>
                <a:gdLst>
                  <a:gd name="connsiteX0" fmla="*/ 718616 w 1876425"/>
                  <a:gd name="connsiteY0" fmla="*/ 0 h 4095750"/>
                  <a:gd name="connsiteX1" fmla="*/ 1474480 w 1876425"/>
                  <a:gd name="connsiteY1" fmla="*/ 0 h 4095750"/>
                  <a:gd name="connsiteX2" fmla="*/ 695325 w 1876425"/>
                  <a:gd name="connsiteY2" fmla="*/ 1771650 h 4095750"/>
                  <a:gd name="connsiteX3" fmla="*/ 1876425 w 1876425"/>
                  <a:gd name="connsiteY3" fmla="*/ 1181100 h 4095750"/>
                  <a:gd name="connsiteX4" fmla="*/ 1247775 w 1876425"/>
                  <a:gd name="connsiteY4" fmla="*/ 3400425 h 4095750"/>
                  <a:gd name="connsiteX5" fmla="*/ 1600200 w 1876425"/>
                  <a:gd name="connsiteY5" fmla="*/ 3248025 h 4095750"/>
                  <a:gd name="connsiteX6" fmla="*/ 952500 w 1876425"/>
                  <a:gd name="connsiteY6" fmla="*/ 4095750 h 4095750"/>
                  <a:gd name="connsiteX7" fmla="*/ 752475 w 1876425"/>
                  <a:gd name="connsiteY7" fmla="*/ 3095625 h 4095750"/>
                  <a:gd name="connsiteX8" fmla="*/ 990600 w 1876425"/>
                  <a:gd name="connsiteY8" fmla="*/ 3371850 h 4095750"/>
                  <a:gd name="connsiteX9" fmla="*/ 1209675 w 1876425"/>
                  <a:gd name="connsiteY9" fmla="*/ 1962150 h 4095750"/>
                  <a:gd name="connsiteX10" fmla="*/ 0 w 1876425"/>
                  <a:gd name="connsiteY10" fmla="*/ 2590800 h 409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76425" h="4095750">
                    <a:moveTo>
                      <a:pt x="718616" y="0"/>
                    </a:moveTo>
                    <a:lnTo>
                      <a:pt x="1474480" y="0"/>
                    </a:lnTo>
                    <a:lnTo>
                      <a:pt x="695325" y="1771650"/>
                    </a:lnTo>
                    <a:lnTo>
                      <a:pt x="1876425" y="1181100"/>
                    </a:lnTo>
                    <a:lnTo>
                      <a:pt x="1247775" y="3400425"/>
                    </a:lnTo>
                    <a:lnTo>
                      <a:pt x="1600200" y="3248025"/>
                    </a:lnTo>
                    <a:lnTo>
                      <a:pt x="952500" y="4095750"/>
                    </a:lnTo>
                    <a:lnTo>
                      <a:pt x="752475" y="3095625"/>
                    </a:lnTo>
                    <a:lnTo>
                      <a:pt x="990600" y="3371850"/>
                    </a:lnTo>
                    <a:lnTo>
                      <a:pt x="1209675" y="1962150"/>
                    </a:lnTo>
                    <a:lnTo>
                      <a:pt x="0" y="2590800"/>
                    </a:lnTo>
                    <a:close/>
                  </a:path>
                </a:pathLst>
              </a:cu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68580" tIns="34290" rIns="68580" bIns="34290"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3309" y="915"/>
                <a:ext cx="773" cy="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K</a:t>
                </a:r>
                <a:endParaRPr lang="en-US" altLang="zh-CN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4643" y="820"/>
                <a:ext cx="773" cy="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P</a:t>
                </a:r>
                <a:endParaRPr lang="en-US" altLang="zh-CN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9460" y="820"/>
                <a:ext cx="773" cy="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N</a:t>
                </a:r>
                <a:endParaRPr lang="en-US" altLang="zh-CN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4479" y="820"/>
                <a:ext cx="773" cy="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M</a:t>
                </a:r>
                <a:endParaRPr lang="en-US" altLang="zh-CN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9070" y="1976"/>
                <a:ext cx="0" cy="7604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13505" y="2781"/>
                <a:ext cx="0" cy="6831"/>
              </a:xfrm>
              <a:prstGeom prst="line">
                <a:avLst/>
              </a:prstGeom>
              <a:ln w="12700" cmpd="sng">
                <a:solidFill>
                  <a:schemeClr val="tx1">
                    <a:lumMod val="75000"/>
                    <a:lumOff val="2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组合 40"/>
              <p:cNvGrpSpPr/>
              <p:nvPr/>
            </p:nvGrpSpPr>
            <p:grpSpPr>
              <a:xfrm>
                <a:off x="4069" y="3381"/>
                <a:ext cx="13074" cy="7424"/>
                <a:chOff x="4069" y="3381"/>
                <a:chExt cx="13074" cy="7424"/>
              </a:xfrm>
            </p:grpSpPr>
            <p:cxnSp>
              <p:nvCxnSpPr>
                <p:cNvPr id="42" name="直接箭头连接符 41"/>
                <p:cNvCxnSpPr/>
                <p:nvPr/>
              </p:nvCxnSpPr>
              <p:spPr>
                <a:xfrm>
                  <a:off x="4842" y="9580"/>
                  <a:ext cx="11643" cy="0"/>
                </a:xfrm>
                <a:prstGeom prst="straightConnector1">
                  <a:avLst/>
                </a:prstGeom>
                <a:ln>
                  <a:tailEnd type="arrow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接箭头连接符 42"/>
                <p:cNvCxnSpPr/>
                <p:nvPr/>
              </p:nvCxnSpPr>
              <p:spPr>
                <a:xfrm flipV="1">
                  <a:off x="4865" y="3961"/>
                  <a:ext cx="0" cy="5600"/>
                </a:xfrm>
                <a:prstGeom prst="straightConnector1">
                  <a:avLst/>
                </a:prstGeom>
                <a:ln>
                  <a:tailEnd type="arrow" w="med" len="me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" name="文本框 43"/>
                <p:cNvSpPr txBox="1"/>
                <p:nvPr/>
              </p:nvSpPr>
              <p:spPr>
                <a:xfrm>
                  <a:off x="4069" y="3381"/>
                  <a:ext cx="773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Z</a:t>
                  </a:r>
                  <a:endParaRPr lang="en-US" altLang="zh-CN"/>
                </a:p>
              </p:txBody>
            </p:sp>
            <p:sp>
              <p:nvSpPr>
                <p:cNvPr id="45" name="文本框 44"/>
                <p:cNvSpPr txBox="1"/>
                <p:nvPr/>
              </p:nvSpPr>
              <p:spPr>
                <a:xfrm>
                  <a:off x="16370" y="9580"/>
                  <a:ext cx="773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L</a:t>
                  </a:r>
                  <a:endParaRPr lang="en-US" altLang="zh-CN"/>
                </a:p>
              </p:txBody>
            </p:sp>
            <p:cxnSp>
              <p:nvCxnSpPr>
                <p:cNvPr id="46" name="直接连接符 45"/>
                <p:cNvCxnSpPr/>
                <p:nvPr/>
              </p:nvCxnSpPr>
              <p:spPr>
                <a:xfrm>
                  <a:off x="9847" y="4106"/>
                  <a:ext cx="0" cy="547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接连接符 46"/>
                <p:cNvCxnSpPr/>
                <p:nvPr/>
              </p:nvCxnSpPr>
              <p:spPr>
                <a:xfrm>
                  <a:off x="14926" y="4106"/>
                  <a:ext cx="0" cy="5474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 flipV="1">
                  <a:off x="4858" y="4374"/>
                  <a:ext cx="10381" cy="52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9846" y="6362"/>
                  <a:ext cx="6378" cy="3199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左大括号 49"/>
                <p:cNvSpPr/>
                <p:nvPr/>
              </p:nvSpPr>
              <p:spPr>
                <a:xfrm>
                  <a:off x="9025" y="7055"/>
                  <a:ext cx="818" cy="2541"/>
                </a:xfrm>
                <a:prstGeom prst="leftBrace">
                  <a:avLst>
                    <a:gd name="adj1" fmla="val 8333"/>
                    <a:gd name="adj2" fmla="val 52464"/>
                  </a:avLst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左大括号 50"/>
                <p:cNvSpPr/>
                <p:nvPr/>
              </p:nvSpPr>
              <p:spPr>
                <a:xfrm>
                  <a:off x="12701" y="5224"/>
                  <a:ext cx="818" cy="2541"/>
                </a:xfrm>
                <a:prstGeom prst="leftBrace">
                  <a:avLst>
                    <a:gd name="adj1" fmla="val 8333"/>
                    <a:gd name="adj2" fmla="val 52464"/>
                  </a:avLst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文本框 51"/>
                <p:cNvSpPr txBox="1"/>
                <p:nvPr/>
              </p:nvSpPr>
              <p:spPr>
                <a:xfrm>
                  <a:off x="15053" y="6936"/>
                  <a:ext cx="915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Z</a:t>
                  </a:r>
                  <a:r>
                    <a:rPr lang="en-US" altLang="zh-CN" baseline="-25000"/>
                    <a:t>NP</a:t>
                  </a:r>
                  <a:endParaRPr lang="en-US" altLang="zh-CN" baseline="-25000"/>
                </a:p>
              </p:txBody>
            </p:sp>
            <p:sp>
              <p:nvSpPr>
                <p:cNvPr id="53" name="左大括号 52"/>
                <p:cNvSpPr/>
                <p:nvPr/>
              </p:nvSpPr>
              <p:spPr>
                <a:xfrm>
                  <a:off x="11989" y="5242"/>
                  <a:ext cx="1515" cy="4259"/>
                </a:xfrm>
                <a:prstGeom prst="leftBrac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文本框 53"/>
                <p:cNvSpPr txBox="1"/>
                <p:nvPr/>
              </p:nvSpPr>
              <p:spPr>
                <a:xfrm>
                  <a:off x="9844" y="7055"/>
                  <a:ext cx="915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Z</a:t>
                  </a:r>
                  <a:r>
                    <a:rPr lang="en-US" altLang="zh-CN" baseline="-25000"/>
                    <a:t>MN</a:t>
                  </a:r>
                  <a:endParaRPr lang="en-US" altLang="zh-CN" baseline="-25000"/>
                </a:p>
              </p:txBody>
            </p:sp>
            <p:sp>
              <p:nvSpPr>
                <p:cNvPr id="55" name="文本框 54"/>
                <p:cNvSpPr txBox="1"/>
                <p:nvPr/>
              </p:nvSpPr>
              <p:spPr>
                <a:xfrm>
                  <a:off x="13520" y="7635"/>
                  <a:ext cx="1124" cy="12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仿宋" panose="02010609060101010101" charset="-122"/>
                      <a:ea typeface="仿宋" panose="02010609060101010101" charset="-122"/>
                    </a:rPr>
                    <a:t>Z</a:t>
                  </a:r>
                  <a:r>
                    <a:rPr lang="en-US" altLang="zh-CN" baseline="30000" dirty="0">
                      <a:latin typeface="仿宋" panose="02010609060101010101" charset="-122"/>
                      <a:ea typeface="仿宋" panose="02010609060101010101" charset="-122"/>
                    </a:rPr>
                    <a:t>I</a:t>
                  </a:r>
                  <a:r>
                    <a:rPr lang="en-US" altLang="zh-CN" baseline="-25000" dirty="0">
                      <a:latin typeface="仿宋" panose="02010609060101010101" charset="-122"/>
                      <a:ea typeface="仿宋" panose="02010609060101010101" charset="-122"/>
                    </a:rPr>
                    <a:t>act</a:t>
                  </a:r>
                  <a:r>
                    <a:rPr lang="en-US" altLang="zh-CN" baseline="-25000" dirty="0"/>
                    <a:t>·2</a:t>
                  </a:r>
                  <a:endParaRPr lang="en-US" altLang="zh-CN" baseline="-25000" dirty="0"/>
                </a:p>
              </p:txBody>
            </p:sp>
            <p:sp>
              <p:nvSpPr>
                <p:cNvPr id="56" name="文本框 55"/>
                <p:cNvSpPr txBox="1"/>
                <p:nvPr/>
              </p:nvSpPr>
              <p:spPr>
                <a:xfrm>
                  <a:off x="7902" y="6826"/>
                  <a:ext cx="1124" cy="12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仿宋" panose="02010609060101010101" charset="-122"/>
                      <a:ea typeface="仿宋" panose="02010609060101010101" charset="-122"/>
                    </a:rPr>
                    <a:t>Z</a:t>
                  </a:r>
                  <a:r>
                    <a:rPr lang="en-US" altLang="zh-CN" baseline="30000">
                      <a:latin typeface="仿宋" panose="02010609060101010101" charset="-122"/>
                      <a:ea typeface="仿宋" panose="02010609060101010101" charset="-122"/>
                    </a:rPr>
                    <a:t>I</a:t>
                  </a:r>
                  <a:r>
                    <a:rPr lang="en-US" altLang="zh-CN" baseline="-25000">
                      <a:latin typeface="仿宋" panose="02010609060101010101" charset="-122"/>
                      <a:ea typeface="仿宋" panose="02010609060101010101" charset="-122"/>
                    </a:rPr>
                    <a:t>act</a:t>
                  </a:r>
                  <a:r>
                    <a:rPr lang="en-US" altLang="zh-CN" baseline="-25000"/>
                    <a:t>·1</a:t>
                  </a:r>
                  <a:endParaRPr lang="en-US" altLang="zh-CN" baseline="-25000"/>
                </a:p>
              </p:txBody>
            </p:sp>
            <p:sp>
              <p:nvSpPr>
                <p:cNvPr id="57" name="文本框 56"/>
                <p:cNvSpPr txBox="1"/>
                <p:nvPr/>
              </p:nvSpPr>
              <p:spPr>
                <a:xfrm>
                  <a:off x="13655" y="5110"/>
                  <a:ext cx="773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A</a:t>
                  </a:r>
                  <a:endParaRPr lang="en-US" altLang="zh-CN"/>
                </a:p>
              </p:txBody>
            </p:sp>
            <p:sp>
              <p:nvSpPr>
                <p:cNvPr id="58" name="文本框 57"/>
                <p:cNvSpPr txBox="1"/>
                <p:nvPr/>
              </p:nvSpPr>
              <p:spPr>
                <a:xfrm>
                  <a:off x="13655" y="5813"/>
                  <a:ext cx="773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/>
                    <a:t>B</a:t>
                  </a:r>
                  <a:endParaRPr lang="en-US" altLang="zh-CN"/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14866" y="6936"/>
                  <a:ext cx="119" cy="1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13445" y="7661"/>
                  <a:ext cx="119" cy="1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9788" y="7040"/>
                  <a:ext cx="119" cy="1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9010" y="7406"/>
                  <a:ext cx="119" cy="1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3" name="直接连接符 62"/>
                <p:cNvCxnSpPr/>
                <p:nvPr/>
              </p:nvCxnSpPr>
              <p:spPr>
                <a:xfrm flipH="1">
                  <a:off x="8629" y="5778"/>
                  <a:ext cx="5048" cy="0"/>
                </a:xfrm>
                <a:prstGeom prst="line">
                  <a:avLst/>
                </a:prstGeom>
                <a:ln w="12700" cmpd="sng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椭圆 63"/>
                <p:cNvSpPr/>
                <p:nvPr/>
              </p:nvSpPr>
              <p:spPr>
                <a:xfrm>
                  <a:off x="13445" y="5194"/>
                  <a:ext cx="119" cy="1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13445" y="5719"/>
                  <a:ext cx="119" cy="1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66" name="直接箭头连接符 65"/>
                <p:cNvCxnSpPr/>
                <p:nvPr/>
              </p:nvCxnSpPr>
              <p:spPr>
                <a:xfrm flipH="1">
                  <a:off x="12541" y="9407"/>
                  <a:ext cx="237" cy="410"/>
                </a:xfrm>
                <a:prstGeom prst="straightConnector1">
                  <a:avLst/>
                </a:prstGeom>
                <a:ln>
                  <a:tailEnd type="arrow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7" name="文本框 66"/>
                <p:cNvSpPr txBox="1"/>
                <p:nvPr/>
              </p:nvSpPr>
              <p:spPr>
                <a:xfrm>
                  <a:off x="11890" y="9965"/>
                  <a:ext cx="3161" cy="8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仿宋" panose="02010609060101010101" charset="-122"/>
                      <a:ea typeface="仿宋" panose="02010609060101010101" charset="-122"/>
                    </a:rPr>
                    <a:t>Z</a:t>
                  </a:r>
                  <a:r>
                    <a:rPr lang="en-US" altLang="zh-CN" baseline="30000">
                      <a:latin typeface="仿宋" panose="02010609060101010101" charset="-122"/>
                      <a:ea typeface="仿宋" panose="02010609060101010101" charset="-122"/>
                    </a:rPr>
                    <a:t>I</a:t>
                  </a:r>
                  <a:r>
                    <a:rPr lang="en-US" altLang="zh-CN" baseline="-25000">
                      <a:latin typeface="仿宋" panose="02010609060101010101" charset="-122"/>
                      <a:ea typeface="仿宋" panose="02010609060101010101" charset="-122"/>
                    </a:rPr>
                    <a:t>act</a:t>
                  </a:r>
                  <a:r>
                    <a:rPr lang="en-US" altLang="zh-CN" baseline="-25000"/>
                    <a:t>·2</a:t>
                  </a:r>
                  <a:r>
                    <a:rPr lang="en-US" altLang="zh-CN"/>
                    <a:t>+Z</a:t>
                  </a:r>
                  <a:r>
                    <a:rPr lang="en-US" altLang="zh-CN" baseline="-25000"/>
                    <a:t>MN</a:t>
                  </a:r>
                  <a:endParaRPr lang="en-US" altLang="zh-CN" baseline="-25000"/>
                </a:p>
              </p:txBody>
            </p:sp>
            <p:sp>
              <p:nvSpPr>
                <p:cNvPr id="68" name="文本框 67"/>
                <p:cNvSpPr txBox="1"/>
                <p:nvPr/>
              </p:nvSpPr>
              <p:spPr>
                <a:xfrm>
                  <a:off x="10591" y="4964"/>
                  <a:ext cx="1397" cy="8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仿宋" panose="02010609060101010101" charset="-122"/>
                      <a:ea typeface="仿宋" panose="02010609060101010101" charset="-122"/>
                    </a:rPr>
                    <a:t>Z</a:t>
                  </a:r>
                  <a:r>
                    <a:rPr lang="en-US" altLang="zh-CN" baseline="30000">
                      <a:latin typeface="仿宋" panose="02010609060101010101" charset="-122"/>
                      <a:ea typeface="仿宋" panose="02010609060101010101" charset="-122"/>
                    </a:rPr>
                    <a:t>Ⅱ</a:t>
                  </a:r>
                  <a:r>
                    <a:rPr lang="en-US" altLang="zh-CN" baseline="-25000">
                      <a:latin typeface="仿宋" panose="02010609060101010101" charset="-122"/>
                      <a:ea typeface="仿宋" panose="02010609060101010101" charset="-122"/>
                    </a:rPr>
                    <a:t>act</a:t>
                  </a:r>
                  <a:r>
                    <a:rPr lang="en-US" altLang="zh-CN" baseline="-25000"/>
                    <a:t>·2</a:t>
                  </a:r>
                  <a:endParaRPr lang="en-US" altLang="zh-CN" baseline="-25000"/>
                </a:p>
              </p:txBody>
            </p:sp>
          </p:grpSp>
        </p:grpSp>
        <p:sp>
          <p:nvSpPr>
            <p:cNvPr id="14" name="文本框 13"/>
            <p:cNvSpPr txBox="1"/>
            <p:nvPr/>
          </p:nvSpPr>
          <p:spPr>
            <a:xfrm>
              <a:off x="3920" y="6086"/>
              <a:ext cx="1981" cy="1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I</a:t>
              </a:r>
              <a:r>
                <a:rPr lang="zh-CN" altLang="en-US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段保护</a:t>
              </a:r>
              <a:r>
                <a:rPr lang="en-US" altLang="zh-CN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80%~85%</a:t>
              </a:r>
              <a:endParaRPr lang="en-US" altLang="zh-CN" sz="12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得到</a:t>
              </a:r>
              <a:r>
                <a:rPr lang="en-US" altLang="zh-CN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I</a:t>
              </a:r>
              <a:r>
                <a:rPr lang="zh-CN" altLang="en-US" sz="1200" b="1">
                  <a:latin typeface="楷体" panose="02010609060101010101" pitchFamily="49" charset="-122"/>
                  <a:ea typeface="楷体" panose="02010609060101010101" pitchFamily="49" charset="-122"/>
                </a:rPr>
                <a:t>段定值</a:t>
              </a:r>
              <a:r>
                <a:rPr lang="zh-CN" altLang="en-US" sz="1200" b="1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→</a:t>
              </a:r>
              <a:r>
                <a:rPr lang="en-US" altLang="zh-CN" sz="1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Z</a:t>
              </a:r>
              <a:r>
                <a:rPr lang="en-US" altLang="zh-CN" sz="1200" b="1" baseline="300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I</a:t>
              </a:r>
              <a:r>
                <a:rPr lang="en-US" altLang="zh-CN" sz="1200" b="1" baseline="-2500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act·1</a:t>
              </a:r>
              <a:endParaRPr lang="zh-CN" altLang="en-US" sz="1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926" y="8793"/>
              <a:ext cx="13101" cy="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K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点发生故障，保护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I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不能变动，    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点比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点低一点设</a:t>
              </a: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II</a:t>
              </a: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段定值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aphicFrame>
          <p:nvGraphicFramePr>
            <p:cNvPr id="16" name="对象 15">
              <a:hlinkClick r:id="" action="ppaction://ole?verb=0"/>
            </p:cNvPr>
            <p:cNvGraphicFramePr/>
            <p:nvPr/>
          </p:nvGraphicFramePr>
          <p:xfrm>
            <a:off x="8509" y="8893"/>
            <a:ext cx="578" cy="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" name="" r:id="rId2" imgW="3352800" imgH="3048000" progId="Equation.3">
                    <p:embed/>
                  </p:oleObj>
                </mc:Choice>
                <mc:Fallback>
                  <p:oleObj name="" r:id="rId2" imgW="3352800" imgH="3048000" progId="Equation.3">
                    <p:embed/>
                    <p:pic>
                      <p:nvPicPr>
                        <p:cNvPr id="0" name="图片 4103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8509" y="8893"/>
                          <a:ext cx="578" cy="52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9482" y="606412"/>
            <a:ext cx="91410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灵敏度校验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与运行方式，故障类型无关，故障点选取本线路末端。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要求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若灵敏度不满足要求，改为与相邻线路、原件的保护二段相配合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" name="对象 7">
            <a:hlinkClick r:id="" action="ppaction://ole?verb=0"/>
          </p:cNvPr>
          <p:cNvGraphicFramePr/>
          <p:nvPr/>
        </p:nvGraphicFramePr>
        <p:xfrm>
          <a:off x="1907704" y="1096395"/>
          <a:ext cx="284480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" r:id="rId2" imgW="29260800" imgH="10058400" progId="Equation.3">
                  <p:embed/>
                </p:oleObj>
              </mc:Choice>
              <mc:Fallback>
                <p:oleObj name="" r:id="rId2" imgW="29260800" imgH="10058400" progId="Equation.3">
                  <p:embed/>
                  <p:pic>
                    <p:nvPicPr>
                      <p:cNvPr id="0" name="图片 514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07704" y="1096395"/>
                        <a:ext cx="2844800" cy="6064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9525" cap="flat" cmpd="sng">
                        <a:solidFill>
                          <a:srgbClr val="FFFFFF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hlinkClick r:id="" action="ppaction://ole?verb=0"/>
          </p:cNvPr>
          <p:cNvGraphicFramePr/>
          <p:nvPr/>
        </p:nvGraphicFramePr>
        <p:xfrm>
          <a:off x="1001078" y="2116720"/>
          <a:ext cx="1063625" cy="367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" r:id="rId4" imgW="16764000" imgH="5791200" progId="Equation.3">
                  <p:embed/>
                </p:oleObj>
              </mc:Choice>
              <mc:Fallback>
                <p:oleObj name="" r:id="rId4" imgW="16764000" imgH="5791200" progId="Equation.3">
                  <p:embed/>
                  <p:pic>
                    <p:nvPicPr>
                      <p:cNvPr id="0" name="图片 514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01078" y="2116720"/>
                        <a:ext cx="1063625" cy="36766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975" y="2898286"/>
            <a:ext cx="91185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动作时间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比与之配合的相邻保护动作时间长∆t。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取较大的时间做为本保护动作之间。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对象 10">
            <a:hlinkClick r:id="" action="ppaction://ole?verb=0"/>
          </p:cNvPr>
          <p:cNvGraphicFramePr/>
          <p:nvPr/>
        </p:nvGraphicFramePr>
        <p:xfrm>
          <a:off x="3330104" y="4117413"/>
          <a:ext cx="1058545" cy="359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" r:id="rId6" imgW="16154400" imgH="5486400" progId="Equation.3">
                  <p:embed/>
                </p:oleObj>
              </mc:Choice>
              <mc:Fallback>
                <p:oleObj name="" r:id="rId6" imgW="16154400" imgH="5486400" progId="Equation.3">
                  <p:embed/>
                  <p:pic>
                    <p:nvPicPr>
                      <p:cNvPr id="0" name="图片 514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30104" y="4117413"/>
                        <a:ext cx="1058545" cy="35941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hlinkClick r:id="" action="ppaction://ole?verb=0"/>
          </p:cNvPr>
          <p:cNvGraphicFramePr/>
          <p:nvPr/>
        </p:nvGraphicFramePr>
        <p:xfrm>
          <a:off x="3308513" y="3756958"/>
          <a:ext cx="110172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" r:id="rId8" imgW="17983200" imgH="5486400" progId="Equation.3">
                  <p:embed/>
                </p:oleObj>
              </mc:Choice>
              <mc:Fallback>
                <p:oleObj name="" r:id="rId8" imgW="17983200" imgH="5486400" progId="Equation.3">
                  <p:embed/>
                  <p:pic>
                    <p:nvPicPr>
                      <p:cNvPr id="0" name="图片 514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08513" y="3756958"/>
                        <a:ext cx="1101725" cy="3365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75" y="5016826"/>
            <a:ext cx="3059832" cy="144016"/>
          </a:xfrm>
          <a:prstGeom prst="rect">
            <a:avLst/>
          </a:prstGeom>
          <a:solidFill>
            <a:srgbClr val="0544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4336" y="5016826"/>
            <a:ext cx="3059832" cy="144016"/>
          </a:xfrm>
          <a:prstGeom prst="rect">
            <a:avLst/>
          </a:prstGeom>
          <a:solidFill>
            <a:srgbClr val="2490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84168" y="5016826"/>
            <a:ext cx="3059832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249045"/>
              </a:solidFill>
            </a:endParaRPr>
          </a:p>
        </p:txBody>
      </p:sp>
      <p:pic>
        <p:nvPicPr>
          <p:cNvPr id="4098" name="Picture 2" descr="C:\Users\Administrator\Desktop\图片2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279"/>
            <a:ext cx="462032" cy="431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1544" y="18118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电力系统继电保护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74" y="492524"/>
            <a:ext cx="57520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定值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按躲过最小负荷阻抗整定。考虑外部故障切除后，电动机自启动时，应可靠返回。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868144" y="491013"/>
            <a:ext cx="2520280" cy="2225328"/>
            <a:chOff x="5600" y="2347"/>
            <a:chExt cx="6572" cy="5443"/>
          </a:xfrm>
        </p:grpSpPr>
        <p:cxnSp>
          <p:nvCxnSpPr>
            <p:cNvPr id="11" name="直接箭头连接符 10"/>
            <p:cNvCxnSpPr/>
            <p:nvPr/>
          </p:nvCxnSpPr>
          <p:spPr>
            <a:xfrm>
              <a:off x="5600" y="5069"/>
              <a:ext cx="6572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V="1">
              <a:off x="8886" y="2347"/>
              <a:ext cx="0" cy="544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V="1">
              <a:off x="8881" y="4406"/>
              <a:ext cx="1120" cy="646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8881" y="3842"/>
              <a:ext cx="2098" cy="1210"/>
            </a:xfrm>
            <a:prstGeom prst="line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9181" y="3554"/>
              <a:ext cx="1089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opφL</a:t>
              </a:r>
              <a:endParaRPr lang="en-US" altLang="zh-CN" baseline="-2500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848" y="3107"/>
              <a:ext cx="1089" cy="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Z</a:t>
              </a:r>
              <a:r>
                <a:rPr lang="en-US" altLang="zh-CN" baseline="-25000"/>
                <a:t>Lmin</a:t>
              </a:r>
              <a:endParaRPr lang="en-US" altLang="zh-CN" baseline="-25000"/>
            </a:p>
          </p:txBody>
        </p:sp>
      </p:grpSp>
      <p:graphicFrame>
        <p:nvGraphicFramePr>
          <p:cNvPr id="17" name="对象 16">
            <a:hlinkClick r:id="" action="ppaction://ole?verb=0"/>
          </p:cNvPr>
          <p:cNvGraphicFramePr/>
          <p:nvPr/>
        </p:nvGraphicFramePr>
        <p:xfrm>
          <a:off x="897447" y="4047341"/>
          <a:ext cx="4575175" cy="756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2" imgW="37185600" imgH="10363200" progId="Equation.3">
                  <p:embed/>
                </p:oleObj>
              </mc:Choice>
              <mc:Fallback>
                <p:oleObj name="" r:id="rId2" imgW="37185600" imgH="10363200" progId="Equation.3">
                  <p:embed/>
                  <p:pic>
                    <p:nvPicPr>
                      <p:cNvPr id="0" name="图片 104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7447" y="4047341"/>
                        <a:ext cx="4575175" cy="7569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组合 18"/>
          <p:cNvGrpSpPr/>
          <p:nvPr/>
        </p:nvGrpSpPr>
        <p:grpSpPr>
          <a:xfrm>
            <a:off x="1421644" y="3324747"/>
            <a:ext cx="3467219" cy="577155"/>
            <a:chOff x="1436" y="2896"/>
            <a:chExt cx="7626" cy="1476"/>
          </a:xfrm>
        </p:grpSpPr>
        <p:graphicFrame>
          <p:nvGraphicFramePr>
            <p:cNvPr id="20" name="对象 19">
              <a:hlinkClick r:id="" action="ppaction://ole?verb=0"/>
            </p:cNvPr>
            <p:cNvGraphicFramePr/>
            <p:nvPr/>
          </p:nvGraphicFramePr>
          <p:xfrm>
            <a:off x="1436" y="2896"/>
            <a:ext cx="2553" cy="1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" r:id="rId4" imgW="17068800" imgH="10363200" progId="Equation.3">
                    <p:embed/>
                  </p:oleObj>
                </mc:Choice>
                <mc:Fallback>
                  <p:oleObj name="" r:id="rId4" imgW="17068800" imgH="10363200" progId="Equation.3">
                    <p:embed/>
                    <p:pic>
                      <p:nvPicPr>
                        <p:cNvPr id="0" name="图片 105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36" y="2896"/>
                          <a:ext cx="2553" cy="147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右箭头 20"/>
            <p:cNvSpPr/>
            <p:nvPr/>
          </p:nvSpPr>
          <p:spPr>
            <a:xfrm>
              <a:off x="4260" y="3453"/>
              <a:ext cx="1767" cy="363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aphicFrame>
          <p:nvGraphicFramePr>
            <p:cNvPr id="22" name="对象 21">
              <a:hlinkClick r:id="" action="ppaction://ole?verb=0"/>
            </p:cNvPr>
            <p:cNvGraphicFramePr/>
            <p:nvPr/>
          </p:nvGraphicFramePr>
          <p:xfrm>
            <a:off x="6279" y="2938"/>
            <a:ext cx="2783" cy="14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" r:id="rId6" imgW="20116800" imgH="10363200" progId="Equation.3">
                    <p:embed/>
                  </p:oleObj>
                </mc:Choice>
                <mc:Fallback>
                  <p:oleObj name="" r:id="rId6" imgW="20116800" imgH="10363200" progId="Equation.3">
                    <p:embed/>
                    <p:pic>
                      <p:nvPicPr>
                        <p:cNvPr id="0" name="图片 105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279" y="2938"/>
                          <a:ext cx="2783" cy="1434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" name="对象 22">
            <a:hlinkClick r:id="" action="ppaction://ole?verb=0"/>
          </p:cNvPr>
          <p:cNvGraphicFramePr/>
          <p:nvPr/>
        </p:nvGraphicFramePr>
        <p:xfrm>
          <a:off x="1609973" y="2357159"/>
          <a:ext cx="2688649" cy="76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" r:id="rId8" imgW="33223200" imgH="14020800" progId="Equation.3">
                  <p:embed/>
                </p:oleObj>
              </mc:Choice>
              <mc:Fallback>
                <p:oleObj name="" r:id="rId8" imgW="33223200" imgH="14020800" progId="Equation.3">
                  <p:embed/>
                  <p:pic>
                    <p:nvPicPr>
                      <p:cNvPr id="0" name="图片 105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09973" y="2357159"/>
                        <a:ext cx="2688649" cy="7629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8632" y="3090296"/>
            <a:ext cx="1704975" cy="15525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DI1NGQ4MDY4NjMxYWVlMzc3ODM2NDE0MmU1ODUxYzY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4639</Words>
  <Application>WPS 演示</Application>
  <PresentationFormat>全屏显示(16:9)</PresentationFormat>
  <Paragraphs>611</Paragraphs>
  <Slides>48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129</vt:i4>
      </vt:variant>
      <vt:variant>
        <vt:lpstr>幻灯片标题</vt:lpstr>
      </vt:variant>
      <vt:variant>
        <vt:i4>48</vt:i4>
      </vt:variant>
    </vt:vector>
  </HeadingPairs>
  <TitlesOfParts>
    <vt:vector size="194" baseType="lpstr">
      <vt:lpstr>Arial</vt:lpstr>
      <vt:lpstr>宋体</vt:lpstr>
      <vt:lpstr>Wingdings</vt:lpstr>
      <vt:lpstr>思源黑体 CN Bold</vt:lpstr>
      <vt:lpstr>黑体</vt:lpstr>
      <vt:lpstr>微软雅黑</vt:lpstr>
      <vt:lpstr>楷体</vt:lpstr>
      <vt:lpstr>楷体_GB2312</vt:lpstr>
      <vt:lpstr>新宋体</vt:lpstr>
      <vt:lpstr>Arial Unicode MS</vt:lpstr>
      <vt:lpstr>Calibri</vt:lpstr>
      <vt:lpstr>仿宋</vt:lpstr>
      <vt:lpstr>Times New Roman</vt:lpstr>
      <vt:lpstr>方正大黑简体</vt:lpstr>
      <vt:lpstr>Cambria Math</vt:lpstr>
      <vt:lpstr>华文楷体</vt:lpstr>
      <vt:lpstr>Office 主题​​</vt:lpstr>
      <vt:lpstr>Equation.3</vt:lpstr>
      <vt:lpstr>Equation.3</vt:lpstr>
      <vt:lpstr>Equation.3</vt:lpstr>
      <vt:lpstr>Equation.3</vt:lpstr>
      <vt:lpstr>Equation.3</vt:lpstr>
      <vt:lpstr>Visio.Drawing.6</vt:lpstr>
      <vt:lpstr>Equation.DSMT4</vt:lpstr>
      <vt:lpstr>Equation.DSMT4</vt:lpstr>
      <vt:lpstr>Equation.DSMT4</vt:lpstr>
      <vt:lpstr>Equation.DSMT4</vt:lpstr>
      <vt:lpstr>Visio.Drawing.6</vt:lpstr>
      <vt:lpstr>Equation.DSMT4</vt:lpstr>
      <vt:lpstr>Equation.3</vt:lpstr>
      <vt:lpstr>Equation.DSMT4</vt:lpstr>
      <vt:lpstr>Equation.DSMT4</vt:lpstr>
      <vt:lpstr>Equation.DSMT4</vt:lpstr>
      <vt:lpstr>Visio.Drawing.6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Equation.3</vt:lpstr>
      <vt:lpstr>Equation.3</vt:lpstr>
      <vt:lpstr>Equation.DSMT4</vt:lpstr>
      <vt:lpstr>Equation.3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02  幅值比较的组成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01  助增电流和汲出电流的影响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谢谢欣赏！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b4315844</cp:lastModifiedBy>
  <cp:revision>24</cp:revision>
  <dcterms:created xsi:type="dcterms:W3CDTF">2018-01-09T05:59:00Z</dcterms:created>
  <dcterms:modified xsi:type="dcterms:W3CDTF">2024-05-19T08:45:01Z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454D84E21F8942B2962F1FDC6A5BFD48_12</vt:lpwstr>
  </property>
</Properties>
</file>