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8"/>
  </p:notesMasterIdLst>
  <p:handoutMasterIdLst>
    <p:handoutMasterId r:id="rId29"/>
  </p:handoutMasterIdLst>
  <p:sldIdLst>
    <p:sldId id="563" r:id="rId3"/>
    <p:sldId id="567" r:id="rId4"/>
    <p:sldId id="571" r:id="rId5"/>
    <p:sldId id="573" r:id="rId6"/>
    <p:sldId id="575" r:id="rId7"/>
    <p:sldId id="576" r:id="rId8"/>
    <p:sldId id="577" r:id="rId9"/>
    <p:sldId id="578" r:id="rId10"/>
    <p:sldId id="579" r:id="rId11"/>
    <p:sldId id="580" r:id="rId12"/>
    <p:sldId id="581" r:id="rId13"/>
    <p:sldId id="582" r:id="rId14"/>
    <p:sldId id="583" r:id="rId15"/>
    <p:sldId id="584" r:id="rId16"/>
    <p:sldId id="585" r:id="rId17"/>
    <p:sldId id="586" r:id="rId18"/>
    <p:sldId id="587" r:id="rId19"/>
    <p:sldId id="588" r:id="rId20"/>
    <p:sldId id="589" r:id="rId21"/>
    <p:sldId id="590" r:id="rId22"/>
    <p:sldId id="591" r:id="rId23"/>
    <p:sldId id="592" r:id="rId24"/>
    <p:sldId id="593" r:id="rId25"/>
    <p:sldId id="594" r:id="rId26"/>
    <p:sldId id="595" r:id="rId27"/>
  </p:sldIdLst>
  <p:sldSz cx="12190095" cy="6858000"/>
  <p:notesSz cx="6858000" cy="9144000"/>
  <p:embeddedFontLst>
    <p:embeddedFont>
      <p:font typeface="微软雅黑" panose="020B0503020204020204" pitchFamily="34" charset="-122"/>
      <p:regular r:id="rId33"/>
    </p:embeddedFont>
    <p:embeddedFont>
      <p:font typeface="华文楷体" panose="02010600040101010101" pitchFamily="2" charset="-122"/>
      <p:regular r:id="rId34"/>
    </p:embeddedFont>
    <p:embeddedFont>
      <p:font typeface="楷体" panose="02010609060101010101" pitchFamily="49" charset="-122"/>
      <p:regular r:id="rId35"/>
    </p:embeddedFont>
    <p:embeddedFont>
      <p:font typeface="Calibri" panose="020F0502020204030204" charset="0"/>
      <p:regular r:id="rId36"/>
      <p:bold r:id="rId37"/>
      <p:italic r:id="rId38"/>
      <p:boldItalic r:id="rId39"/>
    </p:embeddedFont>
  </p:embeddedFontLst>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3399FF"/>
    <a:srgbClr val="3366FF"/>
    <a:srgbClr val="00C459"/>
    <a:srgbClr val="00823B"/>
    <a:srgbClr val="00DE64"/>
    <a:srgbClr val="E21C3D"/>
    <a:srgbClr val="FF0000"/>
    <a:srgbClr val="57D3FF"/>
    <a:srgbClr val="22D4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45" autoAdjust="0"/>
    <p:restoredTop sz="69061" autoAdjust="0"/>
  </p:normalViewPr>
  <p:slideViewPr>
    <p:cSldViewPr showGuides="1">
      <p:cViewPr varScale="1">
        <p:scale>
          <a:sx n="86" d="100"/>
          <a:sy n="86" d="100"/>
        </p:scale>
        <p:origin x="653" y="62"/>
      </p:cViewPr>
      <p:guideLst>
        <p:guide orient="horz" pos="2160"/>
        <p:guide pos="3814"/>
      </p:guideLst>
    </p:cSldViewPr>
  </p:slideViewPr>
  <p:notesTextViewPr>
    <p:cViewPr>
      <p:scale>
        <a:sx n="100" d="100"/>
        <a:sy n="100" d="100"/>
      </p:scale>
      <p:origin x="0" y="0"/>
    </p:cViewPr>
  </p:notesTextViewPr>
  <p:sorterViewPr>
    <p:cViewPr>
      <p:scale>
        <a:sx n="100" d="100"/>
        <a:sy n="100" d="100"/>
      </p:scale>
      <p:origin x="0" y="2604"/>
    </p:cViewPr>
  </p:sorterViewPr>
  <p:notesViewPr>
    <p:cSldViewPr>
      <p:cViewPr varScale="1">
        <p:scale>
          <a:sx n="66" d="100"/>
          <a:sy n="66" d="100"/>
        </p:scale>
        <p:origin x="-3187" y="-77"/>
      </p:cViewPr>
      <p:guideLst>
        <p:guide orient="horz" pos="2880"/>
        <p:guide pos="2145"/>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gs" Target="tags/tag1.xml"/><Relationship Id="rId4" Type="http://schemas.openxmlformats.org/officeDocument/2006/relationships/slide" Target="slides/slide2.xml"/><Relationship Id="rId39" Type="http://schemas.openxmlformats.org/officeDocument/2006/relationships/font" Target="fonts/font7.fntdata"/><Relationship Id="rId38" Type="http://schemas.openxmlformats.org/officeDocument/2006/relationships/font" Target="fonts/font6.fntdata"/><Relationship Id="rId37" Type="http://schemas.openxmlformats.org/officeDocument/2006/relationships/font" Target="fonts/font5.fntdata"/><Relationship Id="rId36" Type="http://schemas.openxmlformats.org/officeDocument/2006/relationships/font" Target="fonts/font4.fntdata"/><Relationship Id="rId35" Type="http://schemas.openxmlformats.org/officeDocument/2006/relationships/font" Target="fonts/font3.fntdata"/><Relationship Id="rId34" Type="http://schemas.openxmlformats.org/officeDocument/2006/relationships/font" Target="fonts/font2.fntdata"/><Relationship Id="rId33" Type="http://schemas.openxmlformats.org/officeDocument/2006/relationships/font" Target="fonts/font1.fntdata"/><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20.wmf"/><Relationship Id="rId4" Type="http://schemas.openxmlformats.org/officeDocument/2006/relationships/image" Target="../media/image19.wmf"/><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36D3D8-A3C1-44AB-B0FA-542B72B05BED}"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58F89D-C2AA-4FCC-913A-9806AFF46D5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5C5AE1-688B-4D25-BA97-84A5F83C2A6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矩形 3"/>
          <p:cNvSpPr>
            <a:spLocks noChangeArrowheads="1"/>
          </p:cNvSpPr>
          <p:nvPr userDrawn="1"/>
        </p:nvSpPr>
        <p:spPr bwMode="auto">
          <a:xfrm>
            <a:off x="-1" y="2625725"/>
            <a:ext cx="12190413" cy="1716088"/>
          </a:xfrm>
          <a:prstGeom prst="rect">
            <a:avLst/>
          </a:prstGeom>
          <a:solidFill>
            <a:srgbClr val="28A9D6"/>
          </a:solidFill>
          <a:ln w="9525">
            <a:noFill/>
            <a:miter lim="800000"/>
          </a:ln>
        </p:spPr>
        <p:txBody>
          <a:bodyPr lIns="121920" tIns="60960" rIns="121920" bIns="60960"/>
          <a:lstStyle/>
          <a:p>
            <a:pPr>
              <a:defRPr/>
            </a:pPr>
            <a:endParaRPr lang="zh-CN" altLang="en-US" sz="2400">
              <a:latin typeface="Copperplate Gothic Bold" panose="020E0705020206020404" pitchFamily="34" charset="0"/>
              <a:ea typeface="微软雅黑" panose="020B0503020204020204" pitchFamily="34" charset="-122"/>
            </a:endParaRPr>
          </a:p>
        </p:txBody>
      </p:sp>
      <p:cxnSp>
        <p:nvCxnSpPr>
          <p:cNvPr id="5" name="直接连接符 4"/>
          <p:cNvCxnSpPr/>
          <p:nvPr userDrawn="1"/>
        </p:nvCxnSpPr>
        <p:spPr>
          <a:xfrm flipV="1">
            <a:off x="0" y="4357694"/>
            <a:ext cx="12189600" cy="15869"/>
          </a:xfrm>
          <a:prstGeom prst="line">
            <a:avLst/>
          </a:prstGeom>
          <a:ln w="19050">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0" y="4938252"/>
            <a:ext cx="4500000" cy="142875"/>
            <a:chOff x="0" y="4795838"/>
            <a:chExt cx="4680000" cy="142875"/>
          </a:xfrm>
        </p:grpSpPr>
        <p:cxnSp>
          <p:nvCxnSpPr>
            <p:cNvPr id="6" name="直接连接符 5"/>
            <p:cNvCxnSpPr/>
            <p:nvPr userDrawn="1"/>
          </p:nvCxnSpPr>
          <p:spPr>
            <a:xfrm>
              <a:off x="0" y="4795838"/>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a:off x="0" y="4862513"/>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a:off x="0" y="4927600"/>
              <a:ext cx="4680000" cy="11113"/>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grpSp>
      <p:pic>
        <p:nvPicPr>
          <p:cNvPr id="14" name="图片 13" descr="图片2 拷贝.png"/>
          <p:cNvPicPr>
            <a:picLocks noChangeAspect="1"/>
          </p:cNvPicPr>
          <p:nvPr userDrawn="1"/>
        </p:nvPicPr>
        <p:blipFill>
          <a:blip r:embed="rId2" cstate="print"/>
          <a:srcRect/>
          <a:stretch>
            <a:fillRect/>
          </a:stretch>
        </p:blipFill>
        <p:spPr bwMode="auto">
          <a:xfrm>
            <a:off x="-1" y="0"/>
            <a:ext cx="12190413" cy="2636838"/>
          </a:xfrm>
          <a:prstGeom prst="rect">
            <a:avLst/>
          </a:prstGeom>
          <a:noFill/>
          <a:ln w="9525">
            <a:noFill/>
            <a:miter lim="800000"/>
            <a:headEnd/>
            <a:tailEnd/>
          </a:ln>
        </p:spPr>
      </p:pic>
      <p:sp>
        <p:nvSpPr>
          <p:cNvPr id="22" name="TextBox 21"/>
          <p:cNvSpPr txBox="1"/>
          <p:nvPr userDrawn="1"/>
        </p:nvSpPr>
        <p:spPr>
          <a:xfrm>
            <a:off x="3515798" y="4663132"/>
            <a:ext cx="4033838" cy="551818"/>
          </a:xfrm>
          <a:prstGeom prst="rect">
            <a:avLst/>
          </a:prstGeom>
          <a:noFill/>
        </p:spPr>
        <p:txBody>
          <a:bodyPr>
            <a:spAutoFit/>
          </a:bodyPr>
          <a:lstStyle/>
          <a:p>
            <a:pPr algn="r">
              <a:lnSpc>
                <a:spcPct val="150000"/>
              </a:lnSpc>
              <a:defRPr/>
            </a:pPr>
            <a:r>
              <a:rPr lang="zh-CN" altLang="en-US" sz="2200" dirty="0">
                <a:solidFill>
                  <a:schemeClr val="tx1"/>
                </a:solidFill>
                <a:latin typeface="华文楷体" panose="02010600040101010101" pitchFamily="2" charset="-122"/>
                <a:ea typeface="华文楷体" panose="02010600040101010101" pitchFamily="2" charset="-122"/>
                <a:cs typeface="Arial" panose="020B0604020202020204" pitchFamily="34" charset="0"/>
              </a:rPr>
              <a:t>青年教师教学技能比赛</a:t>
            </a:r>
            <a:endParaRPr lang="en-US" altLang="zh-CN" sz="2200" dirty="0">
              <a:solidFill>
                <a:schemeClr val="tx1"/>
              </a:solidFill>
              <a:latin typeface="华文楷体" panose="02010600040101010101" pitchFamily="2" charset="-122"/>
              <a:ea typeface="华文楷体" panose="02010600040101010101" pitchFamily="2" charset="-122"/>
              <a:cs typeface="Arial" panose="020B0604020202020204" pitchFamily="34" charset="0"/>
            </a:endParaRPr>
          </a:p>
        </p:txBody>
      </p:sp>
      <p:grpSp>
        <p:nvGrpSpPr>
          <p:cNvPr id="29" name="组合 28"/>
          <p:cNvGrpSpPr/>
          <p:nvPr userDrawn="1"/>
        </p:nvGrpSpPr>
        <p:grpSpPr>
          <a:xfrm>
            <a:off x="7667436" y="4938252"/>
            <a:ext cx="4500000" cy="142875"/>
            <a:chOff x="7523966" y="4786323"/>
            <a:chExt cx="4680000" cy="142875"/>
          </a:xfrm>
        </p:grpSpPr>
        <p:cxnSp>
          <p:nvCxnSpPr>
            <p:cNvPr id="25" name="直接连接符 24"/>
            <p:cNvCxnSpPr/>
            <p:nvPr userDrawn="1"/>
          </p:nvCxnSpPr>
          <p:spPr>
            <a:xfrm>
              <a:off x="7523966" y="4786323"/>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userDrawn="1"/>
          </p:nvCxnSpPr>
          <p:spPr>
            <a:xfrm>
              <a:off x="7523966" y="4852998"/>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7523966" y="4918085"/>
              <a:ext cx="4680000" cy="11113"/>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userDrawn="1"/>
        </p:nvGrpSpPr>
        <p:grpSpPr>
          <a:xfrm>
            <a:off x="308729" y="333356"/>
            <a:ext cx="7156331" cy="381000"/>
            <a:chOff x="308729" y="333356"/>
            <a:chExt cx="7156331" cy="381000"/>
          </a:xfrm>
        </p:grpSpPr>
        <p:pic>
          <p:nvPicPr>
            <p:cNvPr id="19" name="图片 18" descr="timg (1).jpg"/>
            <p:cNvPicPr>
              <a:picLocks noChangeAspect="1"/>
            </p:cNvPicPr>
            <p:nvPr userDrawn="1"/>
          </p:nvPicPr>
          <p:blipFill>
            <a:blip r:embed="rId3" cstate="print"/>
            <a:stretch>
              <a:fillRect/>
            </a:stretch>
          </p:blipFill>
          <p:spPr>
            <a:xfrm>
              <a:off x="308729" y="357166"/>
              <a:ext cx="643948" cy="357190"/>
            </a:xfrm>
            <a:prstGeom prst="rect">
              <a:avLst/>
            </a:prstGeom>
          </p:spPr>
        </p:pic>
        <p:pic>
          <p:nvPicPr>
            <p:cNvPr id="23" name="图片 22" descr="1496136022_837391.png"/>
            <p:cNvPicPr>
              <a:picLocks noChangeAspect="1"/>
            </p:cNvPicPr>
            <p:nvPr userDrawn="1"/>
          </p:nvPicPr>
          <p:blipFill>
            <a:blip r:embed="rId4" cstate="print"/>
            <a:stretch>
              <a:fillRect/>
            </a:stretch>
          </p:blipFill>
          <p:spPr>
            <a:xfrm>
              <a:off x="985060" y="333356"/>
              <a:ext cx="6480000" cy="330612"/>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5" name="矩形 64"/>
          <p:cNvSpPr>
            <a:spLocks noChangeArrowheads="1"/>
          </p:cNvSpPr>
          <p:nvPr userDrawn="1"/>
        </p:nvSpPr>
        <p:spPr bwMode="auto">
          <a:xfrm>
            <a:off x="594480" y="928670"/>
            <a:ext cx="10800000" cy="54000"/>
          </a:xfrm>
          <a:prstGeom prst="rect">
            <a:avLst/>
          </a:prstGeom>
          <a:solidFill>
            <a:srgbClr val="28A9D6"/>
          </a:solidFill>
          <a:ln w="9525">
            <a:noFill/>
            <a:miter lim="800000"/>
          </a:ln>
        </p:spPr>
        <p:txBody>
          <a:bodyPr lIns="121920" tIns="60960" rIns="121920" bIns="60960"/>
          <a:lstStyle/>
          <a:p>
            <a:pPr>
              <a:defRPr/>
            </a:pPr>
            <a:endParaRPr lang="zh-CN" altLang="en-US" sz="2400">
              <a:latin typeface="Copperplate Gothic Bold" panose="020E0705020206020404" pitchFamily="34" charset="0"/>
              <a:ea typeface="微软雅黑" panose="020B0503020204020204" pitchFamily="34" charset="-122"/>
            </a:endParaRPr>
          </a:p>
        </p:txBody>
      </p:sp>
      <p:grpSp>
        <p:nvGrpSpPr>
          <p:cNvPr id="116" name="组合 115"/>
          <p:cNvGrpSpPr/>
          <p:nvPr userDrawn="1"/>
        </p:nvGrpSpPr>
        <p:grpSpPr>
          <a:xfrm>
            <a:off x="-169490" y="6381328"/>
            <a:ext cx="4295346" cy="584200"/>
            <a:chOff x="-169490" y="6381328"/>
            <a:chExt cx="4295346" cy="584200"/>
          </a:xfrm>
        </p:grpSpPr>
        <p:grpSp>
          <p:nvGrpSpPr>
            <p:cNvPr id="117" name="组合 8"/>
            <p:cNvGrpSpPr/>
            <p:nvPr userDrawn="1"/>
          </p:nvGrpSpPr>
          <p:grpSpPr>
            <a:xfrm>
              <a:off x="-169490" y="6381328"/>
              <a:ext cx="2363659" cy="584200"/>
              <a:chOff x="-169490" y="6381328"/>
              <a:chExt cx="2363659" cy="584200"/>
            </a:xfrm>
          </p:grpSpPr>
          <p:grpSp>
            <p:nvGrpSpPr>
              <p:cNvPr id="125" name="组合 21"/>
              <p:cNvGrpSpPr/>
              <p:nvPr userDrawn="1"/>
            </p:nvGrpSpPr>
            <p:grpSpPr>
              <a:xfrm>
                <a:off x="-169490" y="6381328"/>
                <a:ext cx="1316315" cy="584200"/>
                <a:chOff x="-169490" y="6381328"/>
                <a:chExt cx="1316315" cy="584200"/>
              </a:xfrm>
            </p:grpSpPr>
            <p:pic>
              <p:nvPicPr>
                <p:cNvPr id="129"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6" name="组合 22"/>
              <p:cNvGrpSpPr/>
              <p:nvPr userDrawn="1"/>
            </p:nvGrpSpPr>
            <p:grpSpPr>
              <a:xfrm>
                <a:off x="877854" y="6381328"/>
                <a:ext cx="1316315" cy="584200"/>
                <a:chOff x="-169490" y="6381328"/>
                <a:chExt cx="1316315" cy="584200"/>
              </a:xfrm>
            </p:grpSpPr>
            <p:pic>
              <p:nvPicPr>
                <p:cNvPr id="127"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18" name="组合 11"/>
            <p:cNvGrpSpPr/>
            <p:nvPr userDrawn="1"/>
          </p:nvGrpSpPr>
          <p:grpSpPr>
            <a:xfrm>
              <a:off x="1762197" y="6381328"/>
              <a:ext cx="2363659" cy="584200"/>
              <a:chOff x="-169490" y="6381328"/>
              <a:chExt cx="2363659" cy="584200"/>
            </a:xfrm>
          </p:grpSpPr>
          <p:grpSp>
            <p:nvGrpSpPr>
              <p:cNvPr id="119" name="组合 12"/>
              <p:cNvGrpSpPr/>
              <p:nvPr userDrawn="1"/>
            </p:nvGrpSpPr>
            <p:grpSpPr>
              <a:xfrm>
                <a:off x="-169490" y="6381328"/>
                <a:ext cx="1316315" cy="584200"/>
                <a:chOff x="-169490" y="6381328"/>
                <a:chExt cx="1316315" cy="584200"/>
              </a:xfrm>
            </p:grpSpPr>
            <p:pic>
              <p:nvPicPr>
                <p:cNvPr id="123"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24"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0" name="组合 13"/>
              <p:cNvGrpSpPr/>
              <p:nvPr userDrawn="1"/>
            </p:nvGrpSpPr>
            <p:grpSpPr>
              <a:xfrm>
                <a:off x="877854" y="6381328"/>
                <a:ext cx="1316315" cy="584200"/>
                <a:chOff x="-169490" y="6381328"/>
                <a:chExt cx="1316315" cy="584200"/>
              </a:xfrm>
            </p:grpSpPr>
            <p:pic>
              <p:nvPicPr>
                <p:cNvPr id="121"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22"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131" name="组合 130"/>
          <p:cNvGrpSpPr/>
          <p:nvPr userDrawn="1"/>
        </p:nvGrpSpPr>
        <p:grpSpPr>
          <a:xfrm>
            <a:off x="3830141" y="6381328"/>
            <a:ext cx="4295346" cy="584200"/>
            <a:chOff x="-169490" y="6381328"/>
            <a:chExt cx="4295346" cy="584200"/>
          </a:xfrm>
        </p:grpSpPr>
        <p:grpSp>
          <p:nvGrpSpPr>
            <p:cNvPr id="132" name="组合 28"/>
            <p:cNvGrpSpPr/>
            <p:nvPr userDrawn="1"/>
          </p:nvGrpSpPr>
          <p:grpSpPr>
            <a:xfrm>
              <a:off x="-169490" y="6381328"/>
              <a:ext cx="2363659" cy="584200"/>
              <a:chOff x="-169490" y="6381328"/>
              <a:chExt cx="2363659" cy="584200"/>
            </a:xfrm>
          </p:grpSpPr>
          <p:grpSp>
            <p:nvGrpSpPr>
              <p:cNvPr id="140" name="组合 36"/>
              <p:cNvGrpSpPr/>
              <p:nvPr userDrawn="1"/>
            </p:nvGrpSpPr>
            <p:grpSpPr>
              <a:xfrm>
                <a:off x="-169490" y="6381328"/>
                <a:ext cx="1316315" cy="584200"/>
                <a:chOff x="-169490" y="6381328"/>
                <a:chExt cx="1316315" cy="584200"/>
              </a:xfrm>
            </p:grpSpPr>
            <p:pic>
              <p:nvPicPr>
                <p:cNvPr id="144"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1" name="组合 37"/>
              <p:cNvGrpSpPr/>
              <p:nvPr userDrawn="1"/>
            </p:nvGrpSpPr>
            <p:grpSpPr>
              <a:xfrm>
                <a:off x="783570" y="6381328"/>
                <a:ext cx="1410599" cy="584200"/>
                <a:chOff x="-263774" y="6381328"/>
                <a:chExt cx="1410599" cy="584200"/>
              </a:xfrm>
            </p:grpSpPr>
            <p:pic>
              <p:nvPicPr>
                <p:cNvPr id="142"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63774"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33" name="组合 29"/>
            <p:cNvGrpSpPr/>
            <p:nvPr userDrawn="1"/>
          </p:nvGrpSpPr>
          <p:grpSpPr>
            <a:xfrm>
              <a:off x="1762197" y="6381328"/>
              <a:ext cx="2363659" cy="584200"/>
              <a:chOff x="-169490" y="6381328"/>
              <a:chExt cx="2363659" cy="584200"/>
            </a:xfrm>
          </p:grpSpPr>
          <p:grpSp>
            <p:nvGrpSpPr>
              <p:cNvPr id="134" name="组合 30"/>
              <p:cNvGrpSpPr/>
              <p:nvPr userDrawn="1"/>
            </p:nvGrpSpPr>
            <p:grpSpPr>
              <a:xfrm>
                <a:off x="-169490" y="6381328"/>
                <a:ext cx="1316315" cy="584200"/>
                <a:chOff x="-169490" y="6381328"/>
                <a:chExt cx="1316315" cy="584200"/>
              </a:xfrm>
            </p:grpSpPr>
            <p:pic>
              <p:nvPicPr>
                <p:cNvPr id="138"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5" name="组合 31"/>
              <p:cNvGrpSpPr/>
              <p:nvPr userDrawn="1"/>
            </p:nvGrpSpPr>
            <p:grpSpPr>
              <a:xfrm>
                <a:off x="877854" y="6381328"/>
                <a:ext cx="1316315" cy="584200"/>
                <a:chOff x="-169490" y="6381328"/>
                <a:chExt cx="1316315" cy="584200"/>
              </a:xfrm>
            </p:grpSpPr>
            <p:pic>
              <p:nvPicPr>
                <p:cNvPr id="136"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146" name="组合 145"/>
          <p:cNvGrpSpPr/>
          <p:nvPr userDrawn="1"/>
        </p:nvGrpSpPr>
        <p:grpSpPr>
          <a:xfrm>
            <a:off x="7757469" y="6381328"/>
            <a:ext cx="4295346" cy="584200"/>
            <a:chOff x="-169490" y="6381328"/>
            <a:chExt cx="4295346" cy="584200"/>
          </a:xfrm>
        </p:grpSpPr>
        <p:grpSp>
          <p:nvGrpSpPr>
            <p:cNvPr id="147" name="组合 43"/>
            <p:cNvGrpSpPr/>
            <p:nvPr userDrawn="1"/>
          </p:nvGrpSpPr>
          <p:grpSpPr>
            <a:xfrm>
              <a:off x="-169490" y="6381328"/>
              <a:ext cx="2363659" cy="584200"/>
              <a:chOff x="-169490" y="6381328"/>
              <a:chExt cx="2363659" cy="584200"/>
            </a:xfrm>
          </p:grpSpPr>
          <p:grpSp>
            <p:nvGrpSpPr>
              <p:cNvPr id="155" name="组合 51"/>
              <p:cNvGrpSpPr/>
              <p:nvPr userDrawn="1"/>
            </p:nvGrpSpPr>
            <p:grpSpPr>
              <a:xfrm>
                <a:off x="-169490" y="6381328"/>
                <a:ext cx="1316315" cy="584200"/>
                <a:chOff x="-169490" y="6381328"/>
                <a:chExt cx="1316315" cy="584200"/>
              </a:xfrm>
            </p:grpSpPr>
            <p:pic>
              <p:nvPicPr>
                <p:cNvPr id="159"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6" name="组合 52"/>
              <p:cNvGrpSpPr/>
              <p:nvPr userDrawn="1"/>
            </p:nvGrpSpPr>
            <p:grpSpPr>
              <a:xfrm>
                <a:off x="877854" y="6381328"/>
                <a:ext cx="1316315" cy="584200"/>
                <a:chOff x="-169490" y="6381328"/>
                <a:chExt cx="1316315" cy="584200"/>
              </a:xfrm>
            </p:grpSpPr>
            <p:pic>
              <p:nvPicPr>
                <p:cNvPr id="157"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48" name="组合 44"/>
            <p:cNvGrpSpPr/>
            <p:nvPr userDrawn="1"/>
          </p:nvGrpSpPr>
          <p:grpSpPr>
            <a:xfrm>
              <a:off x="1762197" y="6381328"/>
              <a:ext cx="2363659" cy="584200"/>
              <a:chOff x="-169490" y="6381328"/>
              <a:chExt cx="2363659" cy="584200"/>
            </a:xfrm>
          </p:grpSpPr>
          <p:grpSp>
            <p:nvGrpSpPr>
              <p:cNvPr id="149" name="组合 45"/>
              <p:cNvGrpSpPr/>
              <p:nvPr userDrawn="1"/>
            </p:nvGrpSpPr>
            <p:grpSpPr>
              <a:xfrm>
                <a:off x="-169490" y="6381328"/>
                <a:ext cx="1316315" cy="584200"/>
                <a:chOff x="-169490" y="6381328"/>
                <a:chExt cx="1316315" cy="584200"/>
              </a:xfrm>
            </p:grpSpPr>
            <p:pic>
              <p:nvPicPr>
                <p:cNvPr id="153"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0" name="组合 46"/>
              <p:cNvGrpSpPr/>
              <p:nvPr userDrawn="1"/>
            </p:nvGrpSpPr>
            <p:grpSpPr>
              <a:xfrm>
                <a:off x="786260" y="6381328"/>
                <a:ext cx="1407909" cy="584200"/>
                <a:chOff x="-261084" y="6381328"/>
                <a:chExt cx="1407909" cy="584200"/>
              </a:xfrm>
            </p:grpSpPr>
            <p:pic>
              <p:nvPicPr>
                <p:cNvPr id="151"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61084"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52"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pic>
        <p:nvPicPr>
          <p:cNvPr id="161" name="Picture 3"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1495806"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51" name="图片 50" descr="1496136452_583680.png"/>
          <p:cNvPicPr>
            <a:picLocks noChangeAspect="1"/>
          </p:cNvPicPr>
          <p:nvPr userDrawn="1"/>
        </p:nvPicPr>
        <p:blipFill>
          <a:blip r:embed="rId3" cstate="print"/>
          <a:stretch>
            <a:fillRect/>
          </a:stretch>
        </p:blipFill>
        <p:spPr>
          <a:xfrm>
            <a:off x="8443457" y="500042"/>
            <a:ext cx="3009599" cy="360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02115" y="6245225"/>
            <a:ext cx="3051836" cy="476250"/>
          </a:xfrm>
          <a:prstGeom prst="rect">
            <a:avLst/>
          </a:prstGeom>
          <a:noFill/>
          <a:ln w="9525">
            <a:noFill/>
          </a:ln>
        </p:spPr>
        <p:txBody>
          <a:bodyPr/>
          <a:lstStyle/>
          <a:p>
            <a:pPr fontAlgn="base"/>
            <a:endParaRPr lang="zh-CN" altLang="en-US" noProof="1"/>
          </a:p>
        </p:txBody>
      </p:sp>
      <p:sp>
        <p:nvSpPr>
          <p:cNvPr id="3" name="页脚占位符 2"/>
          <p:cNvSpPr>
            <a:spLocks noGrp="1"/>
          </p:cNvSpPr>
          <p:nvPr>
            <p:ph type="ftr" sz="quarter" idx="11"/>
          </p:nvPr>
        </p:nvSpPr>
        <p:spPr>
          <a:xfrm>
            <a:off x="4165058" y="6245225"/>
            <a:ext cx="3860297" cy="476250"/>
          </a:xfrm>
          <a:prstGeom prst="rect">
            <a:avLst/>
          </a:prstGeom>
          <a:noFill/>
          <a:ln w="9525">
            <a:noFill/>
          </a:ln>
        </p:spPr>
        <p:txBody>
          <a:bodyPr/>
          <a:lstStyle/>
          <a:p>
            <a:pPr fontAlgn="base"/>
            <a:endParaRPr lang="zh-CN" noProof="1"/>
          </a:p>
        </p:txBody>
      </p:sp>
      <p:sp>
        <p:nvSpPr>
          <p:cNvPr id="4" name="灯片编号占位符 3"/>
          <p:cNvSpPr>
            <a:spLocks noGrp="1"/>
          </p:cNvSpPr>
          <p:nvPr>
            <p:ph type="sldNum" sz="quarter" idx="12"/>
          </p:nvPr>
        </p:nvSpPr>
        <p:spPr>
          <a:xfrm>
            <a:off x="8783024" y="73025"/>
            <a:ext cx="3051836"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02115" y="609600"/>
            <a:ext cx="11386185"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02115" y="1905001"/>
            <a:ext cx="11386185" cy="4194175"/>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a:xfrm>
            <a:off x="402115" y="6245225"/>
            <a:ext cx="3051836" cy="476250"/>
          </a:xfrm>
          <a:prstGeom prst="rect">
            <a:avLst/>
          </a:prstGeom>
        </p:spPr>
        <p:txBody>
          <a:bodyPr/>
          <a:lstStyle/>
          <a:p>
            <a:pPr lvl="0" fontAlgn="base"/>
            <a:fld id="{BB962C8B-B14F-4D97-AF65-F5344CB8AC3E}" type="datetime1">
              <a:rPr lang="zh-CN" altLang="en-US" strike="noStrike" noProof="1" dirty="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a:xfrm>
            <a:off x="4165058" y="6245225"/>
            <a:ext cx="3860297" cy="476250"/>
          </a:xfrm>
          <a:prstGeom prst="rect">
            <a:avLst/>
          </a:prstGeom>
        </p:spPr>
        <p:txBody>
          <a:bodyPr/>
          <a:lstStyle/>
          <a:p>
            <a:pPr lvl="0" fontAlgn="base"/>
            <a:endParaRPr lang="zh-CN" strike="noStrike" noProof="1"/>
          </a:p>
        </p:txBody>
      </p:sp>
      <p:sp>
        <p:nvSpPr>
          <p:cNvPr id="6" name="灯片编号占位符 5"/>
          <p:cNvSpPr>
            <a:spLocks noGrp="1"/>
          </p:cNvSpPr>
          <p:nvPr>
            <p:ph type="sldNum" sz="quarter" idx="12"/>
          </p:nvPr>
        </p:nvSpPr>
        <p:spPr>
          <a:xfrm>
            <a:off x="8783024" y="73025"/>
            <a:ext cx="3051836" cy="476250"/>
          </a:xfrm>
          <a:prstGeom prst="rect">
            <a:avLst/>
          </a:prstGeom>
        </p:spPr>
        <p:txBody>
          <a:bodyPr/>
          <a:lstStyle/>
          <a:p>
            <a:pPr lvl="0"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ea"/>
              </a:rPr>
            </a:fld>
            <a:endParaRPr lang="zh-CN"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5.png"/><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19.wmf"/><Relationship Id="rId7" Type="http://schemas.openxmlformats.org/officeDocument/2006/relationships/oleObject" Target="../embeddings/oleObject4.bin"/><Relationship Id="rId6" Type="http://schemas.openxmlformats.org/officeDocument/2006/relationships/image" Target="../media/image18.wmf"/><Relationship Id="rId5" Type="http://schemas.openxmlformats.org/officeDocument/2006/relationships/oleObject" Target="../embeddings/oleObject3.bin"/><Relationship Id="rId4" Type="http://schemas.openxmlformats.org/officeDocument/2006/relationships/image" Target="../media/image17.wmf"/><Relationship Id="rId3" Type="http://schemas.openxmlformats.org/officeDocument/2006/relationships/oleObject" Target="../embeddings/oleObject2.bin"/><Relationship Id="rId2" Type="http://schemas.openxmlformats.org/officeDocument/2006/relationships/image" Target="../media/image16.wmf"/><Relationship Id="rId12" Type="http://schemas.openxmlformats.org/officeDocument/2006/relationships/vmlDrawing" Target="../drawings/vmlDrawing1.vml"/><Relationship Id="rId11" Type="http://schemas.openxmlformats.org/officeDocument/2006/relationships/slideLayout" Target="../slideLayouts/slideLayout5.xml"/><Relationship Id="rId10" Type="http://schemas.openxmlformats.org/officeDocument/2006/relationships/image" Target="../media/image20.wmf"/><Relationship Id="rId1"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9.jpeg"/><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1.png"/><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93332" y="2928620"/>
            <a:ext cx="11925018" cy="1188720"/>
          </a:xfrm>
          <a:prstGeom prst="rect">
            <a:avLst/>
          </a:prstGeom>
        </p:spPr>
        <p:txBody>
          <a:bodyPr wrap="square">
            <a:spAutoFit/>
          </a:bodyPr>
          <a:lstStyle/>
          <a:p>
            <a:pPr>
              <a:lnSpc>
                <a:spcPct val="150000"/>
              </a:lnSpc>
              <a:defRPr/>
            </a:pPr>
            <a:r>
              <a:rPr lang="zh-CN" altLang="en-US" sz="4800" dirty="0">
                <a:solidFill>
                  <a:schemeClr val="bg1"/>
                </a:solidFill>
                <a:latin typeface="楷体" panose="02010609060101010101" pitchFamily="49" charset="-122"/>
                <a:ea typeface="楷体" panose="02010609060101010101" pitchFamily="49" charset="-122"/>
              </a:rPr>
              <a:t>子任务</a:t>
            </a:r>
            <a:r>
              <a:rPr lang="en-US" altLang="zh-CN" sz="4800" dirty="0">
                <a:solidFill>
                  <a:schemeClr val="bg1"/>
                </a:solidFill>
                <a:latin typeface="楷体" panose="02010609060101010101" pitchFamily="49" charset="-122"/>
                <a:ea typeface="楷体" panose="02010609060101010101" pitchFamily="49" charset="-122"/>
              </a:rPr>
              <a:t>1</a:t>
            </a:r>
            <a:r>
              <a:rPr lang="zh-CN" altLang="en-US" sz="4800" dirty="0">
                <a:solidFill>
                  <a:schemeClr val="bg1"/>
                </a:solidFill>
                <a:latin typeface="楷体" panose="02010609060101010101" pitchFamily="49" charset="-122"/>
                <a:ea typeface="楷体" panose="02010609060101010101" pitchFamily="49" charset="-122"/>
              </a:rPr>
              <a:t>：无时限电流速断保护（电流</a:t>
            </a:r>
            <a:r>
              <a:rPr lang="en-US" altLang="zh-CN" sz="4800" dirty="0">
                <a:solidFill>
                  <a:schemeClr val="bg1"/>
                </a:solidFill>
                <a:latin typeface="楷体" panose="02010609060101010101" pitchFamily="49" charset="-122"/>
                <a:ea typeface="楷体" panose="02010609060101010101" pitchFamily="49" charset="-122"/>
              </a:rPr>
              <a:t>I</a:t>
            </a:r>
            <a:r>
              <a:rPr lang="zh-CN" altLang="en-US" sz="4800" dirty="0">
                <a:solidFill>
                  <a:schemeClr val="bg1"/>
                </a:solidFill>
                <a:latin typeface="楷体" panose="02010609060101010101" pitchFamily="49" charset="-122"/>
                <a:ea typeface="楷体" panose="02010609060101010101" pitchFamily="49" charset="-122"/>
              </a:rPr>
              <a:t>段）</a:t>
            </a:r>
            <a:endParaRPr lang="zh-CN" altLang="en-US" sz="4800" dirty="0">
              <a:solidFill>
                <a:schemeClr val="bg1"/>
              </a:solidFill>
              <a:latin typeface="楷体" panose="02010609060101010101" pitchFamily="49" charset="-122"/>
              <a:ea typeface="楷体" panose="02010609060101010101" pitchFamily="49" charset="-122"/>
            </a:endParaRPr>
          </a:p>
        </p:txBody>
      </p:sp>
      <p:pic>
        <p:nvPicPr>
          <p:cNvPr id="4" name="图片 3" descr="QQ图片20170607103558.png"/>
          <p:cNvPicPr>
            <a:picLocks noChangeAspect="1"/>
          </p:cNvPicPr>
          <p:nvPr/>
        </p:nvPicPr>
        <p:blipFill>
          <a:blip r:embed="rId1" cstate="print"/>
          <a:stretch>
            <a:fillRect/>
          </a:stretch>
        </p:blipFill>
        <p:spPr>
          <a:xfrm>
            <a:off x="5403" y="5082"/>
            <a:ext cx="12213210" cy="6879423"/>
          </a:xfrm>
          <a:prstGeom prst="rect">
            <a:avLst/>
          </a:prstGeom>
        </p:spPr>
      </p:pic>
      <p:sp>
        <p:nvSpPr>
          <p:cNvPr id="5" name="矩形 4"/>
          <p:cNvSpPr/>
          <p:nvPr/>
        </p:nvSpPr>
        <p:spPr>
          <a:xfrm>
            <a:off x="213726" y="2845489"/>
            <a:ext cx="11925018" cy="1198880"/>
          </a:xfrm>
          <a:prstGeom prst="rect">
            <a:avLst/>
          </a:prstGeom>
        </p:spPr>
        <p:txBody>
          <a:bodyPr wrap="square">
            <a:spAutoFit/>
          </a:bodyPr>
          <a:lstStyle/>
          <a:p>
            <a:pPr algn="ctr">
              <a:lnSpc>
                <a:spcPct val="150000"/>
              </a:lnSpc>
              <a:defRPr/>
            </a:pPr>
            <a:r>
              <a:rPr lang="zh-CN" altLang="en-US" sz="4800" dirty="0">
                <a:solidFill>
                  <a:schemeClr val="bg1"/>
                </a:solidFill>
                <a:latin typeface="楷体" panose="02010609060101010101" pitchFamily="49" charset="-122"/>
                <a:ea typeface="楷体" panose="02010609060101010101" pitchFamily="49" charset="-122"/>
              </a:rPr>
              <a:t>任务</a:t>
            </a:r>
            <a:r>
              <a:rPr lang="en-US" altLang="zh-CN" sz="4800" dirty="0">
                <a:solidFill>
                  <a:schemeClr val="bg1"/>
                </a:solidFill>
                <a:latin typeface="楷体" panose="02010609060101010101" pitchFamily="49" charset="-122"/>
                <a:ea typeface="楷体" panose="02010609060101010101" pitchFamily="49" charset="-122"/>
              </a:rPr>
              <a:t>2</a:t>
            </a:r>
            <a:r>
              <a:rPr lang="zh-CN" altLang="en-US" sz="4800" dirty="0">
                <a:solidFill>
                  <a:schemeClr val="bg1"/>
                </a:solidFill>
                <a:latin typeface="楷体" panose="02010609060101010101" pitchFamily="49" charset="-122"/>
                <a:ea typeface="楷体" panose="02010609060101010101" pitchFamily="49" charset="-122"/>
              </a:rPr>
              <a:t>：发电机保护</a:t>
            </a:r>
            <a:endParaRPr lang="zh-CN" altLang="en-US" sz="4800" dirty="0">
              <a:solidFill>
                <a:schemeClr val="bg1"/>
              </a:solidFill>
              <a:latin typeface="楷体" panose="02010609060101010101" pitchFamily="49" charset="-122"/>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032083" y="1393016"/>
            <a:ext cx="221234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sym typeface="方正大黑简体" pitchFamily="65"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标题 22"/>
          <p:cNvSpPr txBox="1"/>
          <p:nvPr/>
        </p:nvSpPr>
        <p:spPr>
          <a:xfrm>
            <a:off x="297180" y="169545"/>
            <a:ext cx="4656455" cy="575945"/>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cs typeface="+mj-cs"/>
              </a:rPr>
              <a:t>发电机纵联差动保护的分类</a:t>
            </a:r>
            <a:endParaRPr lang="zh-CN" altLang="en-US" sz="2800" dirty="0">
              <a:solidFill>
                <a:srgbClr val="FF0000"/>
              </a:solidFill>
              <a:latin typeface="楷体" panose="02010609060101010101" pitchFamily="49" charset="-122"/>
              <a:ea typeface="楷体" panose="02010609060101010101" pitchFamily="49" charset="-122"/>
              <a:cs typeface="+mj-cs"/>
            </a:endParaRPr>
          </a:p>
        </p:txBody>
      </p:sp>
      <p:sp>
        <p:nvSpPr>
          <p:cNvPr id="3" name="文本框 524323"/>
          <p:cNvSpPr txBox="1"/>
          <p:nvPr/>
        </p:nvSpPr>
        <p:spPr>
          <a:xfrm>
            <a:off x="160020" y="764540"/>
            <a:ext cx="11080750" cy="5213735"/>
          </a:xfrm>
          <a:prstGeom prst="rect">
            <a:avLst/>
          </a:prstGeom>
          <a:noFill/>
          <a:ln w="9525">
            <a:noFill/>
          </a:ln>
        </p:spPr>
        <p:txBody>
          <a:bodyPr wrap="square">
            <a:spAutoFit/>
          </a:bodyPr>
          <a:lstStyle/>
          <a:p>
            <a:pPr lvl="0">
              <a:spcBef>
                <a:spcPct val="20000"/>
              </a:spcBef>
            </a:pPr>
            <a:r>
              <a:rPr lang="zh-CN" altLang="en-US" sz="2600" dirty="0">
                <a:solidFill>
                  <a:schemeClr val="tx1"/>
                </a:solidFill>
                <a:latin typeface="楷体" panose="02010609060101010101" pitchFamily="49" charset="-122"/>
                <a:ea typeface="楷体" panose="02010609060101010101" pitchFamily="49" charset="-122"/>
                <a:sym typeface="+mn-ea"/>
              </a:rPr>
              <a:t>两者的区别是接入发电机中性点的电流不同。</a:t>
            </a:r>
            <a:endParaRPr lang="zh-CN" altLang="en-US" sz="2600" dirty="0">
              <a:solidFill>
                <a:schemeClr val="tx1"/>
              </a:solidFill>
              <a:latin typeface="楷体" panose="02010609060101010101" pitchFamily="49" charset="-122"/>
              <a:ea typeface="楷体" panose="02010609060101010101" pitchFamily="49" charset="-122"/>
              <a:sym typeface="+mn-ea"/>
            </a:endParaRPr>
          </a:p>
          <a:p>
            <a:pPr lvl="0">
              <a:spcBef>
                <a:spcPct val="20000"/>
              </a:spcBef>
            </a:pPr>
            <a:r>
              <a:rPr lang="zh-CN" altLang="en-US" sz="2600" dirty="0">
                <a:solidFill>
                  <a:schemeClr val="tx1"/>
                </a:solidFill>
                <a:latin typeface="楷体" panose="02010609060101010101" pitchFamily="49" charset="-122"/>
                <a:ea typeface="楷体" panose="02010609060101010101" pitchFamily="49" charset="-122"/>
                <a:sym typeface="+mn-ea"/>
              </a:rPr>
              <a:t>   （</a:t>
            </a:r>
            <a:r>
              <a:rPr lang="en-US" altLang="zh-CN" sz="2600" dirty="0">
                <a:solidFill>
                  <a:schemeClr val="tx1"/>
                </a:solidFill>
                <a:latin typeface="楷体" panose="02010609060101010101" pitchFamily="49" charset="-122"/>
                <a:ea typeface="楷体" panose="02010609060101010101" pitchFamily="49" charset="-122"/>
                <a:sym typeface="+mn-ea"/>
              </a:rPr>
              <a:t>1</a:t>
            </a:r>
            <a:r>
              <a:rPr lang="zh-CN" altLang="en-US" sz="2600" dirty="0">
                <a:solidFill>
                  <a:schemeClr val="tx1"/>
                </a:solidFill>
                <a:latin typeface="楷体" panose="02010609060101010101" pitchFamily="49" charset="-122"/>
                <a:ea typeface="楷体" panose="02010609060101010101" pitchFamily="49" charset="-122"/>
                <a:sym typeface="+mn-ea"/>
              </a:rPr>
              <a:t>）完全纵联差动保护</a:t>
            </a:r>
            <a:endParaRPr lang="zh-CN" altLang="en-US" sz="2600" dirty="0">
              <a:solidFill>
                <a:schemeClr val="tx1"/>
              </a:solidFill>
              <a:latin typeface="楷体" panose="02010609060101010101" pitchFamily="49" charset="-122"/>
              <a:ea typeface="楷体" panose="02010609060101010101" pitchFamily="49" charset="-122"/>
              <a:sym typeface="+mn-ea"/>
            </a:endParaRPr>
          </a:p>
          <a:p>
            <a:pPr lvl="0">
              <a:spcBef>
                <a:spcPct val="20000"/>
              </a:spcBef>
            </a:pPr>
            <a:r>
              <a:rPr lang="zh-CN" altLang="en-US" sz="2600" dirty="0">
                <a:solidFill>
                  <a:schemeClr val="tx1"/>
                </a:solidFill>
                <a:latin typeface="楷体" panose="02010609060101010101" pitchFamily="49" charset="-122"/>
                <a:ea typeface="楷体" panose="02010609060101010101" pitchFamily="49" charset="-122"/>
                <a:sym typeface="+mn-ea"/>
              </a:rPr>
              <a:t>    在发电机中性点侧与出口开关侧装有两组变比相同的电流互感器，按环流法连接将该相的差流回路接入电流继电器，在正常或保护范围外发生短路故障时，中性点与出口侧的电流数值和相位都相同，差流回路没有电流或极小，继电器不会动作；而当保护范围内发生故障时，将产生一个回路差流，当其超过电流继电器整定值时即启动发电机完全纵差保护动作。</a:t>
            </a:r>
            <a:endParaRPr lang="zh-CN" altLang="en-US" sz="2600" dirty="0">
              <a:solidFill>
                <a:schemeClr val="tx1"/>
              </a:solidFill>
              <a:latin typeface="楷体" panose="02010609060101010101" pitchFamily="49" charset="-122"/>
              <a:ea typeface="楷体" panose="02010609060101010101" pitchFamily="49" charset="-122"/>
              <a:sym typeface="+mn-ea"/>
            </a:endParaRPr>
          </a:p>
          <a:p>
            <a:pPr lvl="0">
              <a:spcBef>
                <a:spcPct val="20000"/>
              </a:spcBef>
            </a:pPr>
            <a:r>
              <a:rPr lang="zh-CN" altLang="en-US" sz="2600" dirty="0">
                <a:latin typeface="楷体" panose="02010609060101010101" pitchFamily="49" charset="-122"/>
                <a:ea typeface="楷体" panose="02010609060101010101" pitchFamily="49" charset="-122"/>
                <a:sym typeface="+mn-ea"/>
              </a:rPr>
              <a:t>   （</a:t>
            </a:r>
            <a:r>
              <a:rPr lang="en-US" altLang="zh-CN" sz="2600" dirty="0">
                <a:latin typeface="楷体" panose="02010609060101010101" pitchFamily="49" charset="-122"/>
                <a:ea typeface="楷体" panose="02010609060101010101" pitchFamily="49" charset="-122"/>
                <a:sym typeface="+mn-ea"/>
              </a:rPr>
              <a:t>2</a:t>
            </a:r>
            <a:r>
              <a:rPr lang="zh-CN" altLang="en-US" sz="2600" dirty="0">
                <a:latin typeface="楷体" panose="02010609060101010101" pitchFamily="49" charset="-122"/>
                <a:ea typeface="楷体" panose="02010609060101010101" pitchFamily="49" charset="-122"/>
                <a:sym typeface="+mn-ea"/>
              </a:rPr>
              <a:t>）不完全纵联差动保护</a:t>
            </a:r>
            <a:endParaRPr lang="zh-CN" altLang="en-US" sz="2600" dirty="0">
              <a:latin typeface="楷体" panose="02010609060101010101" pitchFamily="49" charset="-122"/>
              <a:ea typeface="楷体" panose="02010609060101010101" pitchFamily="49" charset="-122"/>
              <a:sym typeface="+mn-ea"/>
            </a:endParaRPr>
          </a:p>
          <a:p>
            <a:pPr lvl="0">
              <a:spcBef>
                <a:spcPct val="20000"/>
              </a:spcBef>
            </a:pPr>
            <a:r>
              <a:rPr lang="zh-CN" altLang="en-US" sz="2600" dirty="0">
                <a:solidFill>
                  <a:schemeClr val="tx1"/>
                </a:solidFill>
                <a:latin typeface="楷体" panose="02010609060101010101" pitchFamily="49" charset="-122"/>
                <a:ea typeface="楷体" panose="02010609060101010101" pitchFamily="49" charset="-122"/>
                <a:sym typeface="+mn-ea"/>
              </a:rPr>
              <a:t>    完全纵联差动保护在定子绕组发生匝间短路时两侧电流仍相等，保护不能动作。若仅引入发电机中性点侧部分与机端电流来构成纵联差动保护，在发电机相间或匝间短路时均会产生流差，使保护动作切除故障。这种纵联差动保护称为不完全纵联差动保护。</a:t>
            </a:r>
            <a:endParaRPr lang="zh-CN" altLang="en-US" sz="260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00" y="188595"/>
            <a:ext cx="5881370" cy="575945"/>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cs typeface="+mj-cs"/>
                <a:sym typeface="+mn-ea"/>
              </a:rPr>
              <a:t>发电机纵联差动保护的整定计算</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 name="文本框 524323"/>
          <p:cNvSpPr txBox="1"/>
          <p:nvPr/>
        </p:nvSpPr>
        <p:spPr>
          <a:xfrm>
            <a:off x="422910" y="1132840"/>
            <a:ext cx="11080750" cy="5328920"/>
          </a:xfrm>
          <a:prstGeom prst="rect">
            <a:avLst/>
          </a:prstGeom>
          <a:noFill/>
          <a:ln w="9525">
            <a:noFill/>
          </a:ln>
        </p:spPr>
        <p:txBody>
          <a:bodyPr wrap="square">
            <a:spAutoFit/>
          </a:bodyPr>
          <a:lstStyle/>
          <a:p>
            <a:pPr lvl="0">
              <a:spcBef>
                <a:spcPct val="20000"/>
              </a:spcBef>
            </a:pPr>
            <a:r>
              <a:rPr lang="en-US" altLang="zh-CN" sz="2600" dirty="0">
                <a:solidFill>
                  <a:srgbClr val="FF0000"/>
                </a:solidFill>
                <a:latin typeface="楷体" panose="02010609060101010101" pitchFamily="49" charset="-122"/>
                <a:ea typeface="楷体" panose="02010609060101010101" pitchFamily="49" charset="-122"/>
              </a:rPr>
              <a:t>    </a:t>
            </a:r>
            <a:r>
              <a:rPr lang="zh-CN" altLang="en-US" sz="2800" dirty="0">
                <a:solidFill>
                  <a:schemeClr val="tx1"/>
                </a:solidFill>
                <a:latin typeface="楷体" panose="02010609060101010101" pitchFamily="49" charset="-122"/>
                <a:ea typeface="楷体" panose="02010609060101010101" pitchFamily="49" charset="-122"/>
              </a:rPr>
              <a:t>发电机纵联差动保护一般采用两折线的比率制动特性，因此对纵联差动保护的整定计算，实质就是对</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d.min </a:t>
            </a:r>
            <a:r>
              <a:rPr lang="zh-CN" altLang="en-US" sz="2800" dirty="0">
                <a:latin typeface="楷体" panose="02010609060101010101" pitchFamily="49" charset="-122"/>
                <a:ea typeface="楷体" panose="02010609060101010101" pitchFamily="49" charset="-122"/>
                <a:sym typeface="+mn-ea"/>
              </a:rPr>
              <a:t>、</a:t>
            </a:r>
            <a:r>
              <a:rPr lang="en-US" altLang="zh-CN" sz="2800" dirty="0">
                <a:solidFill>
                  <a:schemeClr val="tx1"/>
                </a:solidFill>
                <a:latin typeface="楷体" panose="02010609060101010101" pitchFamily="49" charset="-122"/>
                <a:ea typeface="楷体" panose="02010609060101010101" pitchFamily="49" charset="-122"/>
              </a:rPr>
              <a:t>I</a:t>
            </a:r>
            <a:r>
              <a:rPr lang="en-US" altLang="zh-CN" sz="2800" baseline="-25000" dirty="0">
                <a:solidFill>
                  <a:schemeClr val="tx1"/>
                </a:solidFill>
                <a:latin typeface="楷体" panose="02010609060101010101" pitchFamily="49" charset="-122"/>
                <a:ea typeface="楷体" panose="02010609060101010101" pitchFamily="49" charset="-122"/>
              </a:rPr>
              <a:t>res.min</a:t>
            </a:r>
            <a:r>
              <a:rPr lang="zh-CN" altLang="en-US" sz="2800" dirty="0">
                <a:latin typeface="楷体" panose="02010609060101010101" pitchFamily="49" charset="-122"/>
                <a:ea typeface="楷体" panose="02010609060101010101" pitchFamily="49" charset="-122"/>
                <a:sym typeface="+mn-ea"/>
              </a:rPr>
              <a:t>及</a:t>
            </a:r>
            <a:r>
              <a:rPr lang="en-US" altLang="zh-CN" sz="2800" dirty="0">
                <a:latin typeface="楷体" panose="02010609060101010101" pitchFamily="49" charset="-122"/>
                <a:ea typeface="楷体" panose="02010609060101010101" pitchFamily="49" charset="-122"/>
                <a:sym typeface="+mn-ea"/>
              </a:rPr>
              <a:t>K</a:t>
            </a:r>
            <a:r>
              <a:rPr lang="zh-CN" altLang="en-US" sz="2800" dirty="0">
                <a:latin typeface="楷体" panose="02010609060101010101" pitchFamily="49" charset="-122"/>
                <a:ea typeface="楷体" panose="02010609060101010101" pitchFamily="49" charset="-122"/>
                <a:sym typeface="+mn-ea"/>
              </a:rPr>
              <a:t>的整定计算。</a:t>
            </a:r>
            <a:endParaRPr lang="zh-CN" altLang="en-US" sz="2800" dirty="0">
              <a:latin typeface="楷体" panose="02010609060101010101" pitchFamily="49" charset="-122"/>
              <a:ea typeface="楷体" panose="02010609060101010101" pitchFamily="49" charset="-122"/>
              <a:sym typeface="+mn-ea"/>
            </a:endParaRPr>
          </a:p>
          <a:p>
            <a:pPr lvl="0">
              <a:spcBef>
                <a:spcPct val="20000"/>
              </a:spcBef>
            </a:pPr>
            <a:r>
              <a:rPr lang="zh-CN" altLang="en-US" sz="2800" dirty="0">
                <a:solidFill>
                  <a:schemeClr val="tx1"/>
                </a:solidFill>
                <a:latin typeface="楷体" panose="02010609060101010101" pitchFamily="49" charset="-122"/>
                <a:ea typeface="楷体" panose="02010609060101010101" pitchFamily="49" charset="-122"/>
                <a:sym typeface="+mn-ea"/>
              </a:rPr>
              <a:t>    </a:t>
            </a:r>
            <a:r>
              <a:rPr lang="en-US" altLang="zh-CN" sz="2800" dirty="0">
                <a:solidFill>
                  <a:schemeClr val="tx1"/>
                </a:solidFill>
                <a:latin typeface="楷体" panose="02010609060101010101" pitchFamily="49" charset="-122"/>
                <a:ea typeface="楷体" panose="02010609060101010101" pitchFamily="49" charset="-122"/>
                <a:sym typeface="+mn-ea"/>
              </a:rPr>
              <a:t>(1)</a:t>
            </a:r>
            <a:r>
              <a:rPr lang="zh-CN" altLang="en-US" sz="2800" dirty="0">
                <a:solidFill>
                  <a:schemeClr val="tx1"/>
                </a:solidFill>
                <a:latin typeface="楷体" panose="02010609060101010101" pitchFamily="49" charset="-122"/>
                <a:ea typeface="楷体" panose="02010609060101010101" pitchFamily="49" charset="-122"/>
                <a:sym typeface="+mn-ea"/>
              </a:rPr>
              <a:t>最小动作电流</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d.min</a:t>
            </a:r>
            <a:r>
              <a:rPr lang="zh-CN" altLang="en-US" sz="2800" dirty="0">
                <a:latin typeface="楷体" panose="02010609060101010101" pitchFamily="49" charset="-122"/>
                <a:ea typeface="楷体" panose="02010609060101010101" pitchFamily="49" charset="-122"/>
                <a:sym typeface="+mn-ea"/>
              </a:rPr>
              <a:t>的整定。最小动作电流</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d.min</a:t>
            </a:r>
            <a:r>
              <a:rPr lang="zh-CN" altLang="en-US" sz="2800" dirty="0">
                <a:latin typeface="楷体" panose="02010609060101010101" pitchFamily="49" charset="-122"/>
                <a:ea typeface="楷体" panose="02010609060101010101" pitchFamily="49" charset="-122"/>
                <a:sym typeface="+mn-ea"/>
              </a:rPr>
              <a:t>的整定原则是躲过发电机额定运行时差动回路中的最大不平衡电流。通常对发电机纵联差动保护可取</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d.min</a:t>
            </a:r>
            <a:r>
              <a:rPr lang="zh-CN" altLang="en-US" sz="2800" dirty="0">
                <a:latin typeface="楷体" panose="02010609060101010101" pitchFamily="49" charset="-122"/>
                <a:ea typeface="楷体" panose="02010609060101010101" pitchFamily="49" charset="-122"/>
                <a:sym typeface="+mn-ea"/>
              </a:rPr>
              <a:t>=</a:t>
            </a:r>
            <a:r>
              <a:rPr lang="en-US" altLang="zh-CN" sz="2800" dirty="0">
                <a:latin typeface="楷体" panose="02010609060101010101" pitchFamily="49" charset="-122"/>
                <a:ea typeface="楷体" panose="02010609060101010101" pitchFamily="49" charset="-122"/>
                <a:sym typeface="+mn-ea"/>
              </a:rPr>
              <a:t>(0.1~0.3)I</a:t>
            </a:r>
            <a:r>
              <a:rPr lang="en-US" altLang="zh-CN" sz="2800" baseline="-25000" dirty="0">
                <a:latin typeface="楷体" panose="02010609060101010101" pitchFamily="49" charset="-122"/>
                <a:ea typeface="楷体" panose="02010609060101010101" pitchFamily="49" charset="-122"/>
                <a:sym typeface="+mn-ea"/>
              </a:rPr>
              <a:t>n.g</a:t>
            </a:r>
            <a:r>
              <a:rPr lang="zh-CN" altLang="en-US" sz="2800"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a:p>
            <a:pPr lvl="0">
              <a:spcBef>
                <a:spcPct val="20000"/>
              </a:spcBef>
            </a:pPr>
            <a:r>
              <a:rPr lang="en-US" altLang="zh-CN" sz="2800" dirty="0">
                <a:latin typeface="楷体" panose="02010609060101010101" pitchFamily="49" charset="-122"/>
                <a:ea typeface="楷体" panose="02010609060101010101" pitchFamily="49" charset="-122"/>
                <a:sym typeface="+mn-ea"/>
              </a:rPr>
              <a:t>    (2)</a:t>
            </a:r>
            <a:r>
              <a:rPr lang="zh-CN" altLang="en-US" sz="2800" dirty="0">
                <a:latin typeface="楷体" panose="02010609060101010101" pitchFamily="49" charset="-122"/>
                <a:ea typeface="楷体" panose="02010609060101010101" pitchFamily="49" charset="-122"/>
                <a:sym typeface="+mn-ea"/>
              </a:rPr>
              <a:t>最小拐点电流</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res.min</a:t>
            </a:r>
            <a:r>
              <a:rPr lang="zh-CN" altLang="en-US" sz="2800" dirty="0">
                <a:latin typeface="楷体" panose="02010609060101010101" pitchFamily="49" charset="-122"/>
                <a:ea typeface="楷体" panose="02010609060101010101" pitchFamily="49" charset="-122"/>
                <a:sym typeface="+mn-ea"/>
              </a:rPr>
              <a:t>的整定。最小拐点电流</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res.min</a:t>
            </a:r>
            <a:r>
              <a:rPr lang="zh-CN" altLang="en-US" sz="2800" dirty="0">
                <a:latin typeface="楷体" panose="02010609060101010101" pitchFamily="49" charset="-122"/>
                <a:ea typeface="楷体" panose="02010609060101010101" pitchFamily="49" charset="-122"/>
                <a:sym typeface="+mn-ea"/>
              </a:rPr>
              <a:t>的大小决定开始产生制动作用的电流大小。因此，拐点电流的大小直接影响差动保护的动作灵敏度。通常拐点电流整定为</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res.min</a:t>
            </a:r>
            <a:r>
              <a:rPr lang="zh-CN" altLang="en-US" sz="2800" dirty="0">
                <a:latin typeface="楷体" panose="02010609060101010101" pitchFamily="49" charset="-122"/>
                <a:ea typeface="楷体" panose="02010609060101010101" pitchFamily="49" charset="-122"/>
                <a:sym typeface="+mn-ea"/>
              </a:rPr>
              <a:t>=</a:t>
            </a:r>
            <a:r>
              <a:rPr lang="en-US" altLang="zh-CN" sz="2800" dirty="0">
                <a:latin typeface="楷体" panose="02010609060101010101" pitchFamily="49" charset="-122"/>
                <a:ea typeface="楷体" panose="02010609060101010101" pitchFamily="49" charset="-122"/>
                <a:sym typeface="+mn-ea"/>
              </a:rPr>
              <a:t>(0.5~1.0)I</a:t>
            </a:r>
            <a:r>
              <a:rPr lang="en-US" altLang="zh-CN" sz="2800" baseline="-25000" dirty="0">
                <a:latin typeface="楷体" panose="02010609060101010101" pitchFamily="49" charset="-122"/>
                <a:ea typeface="楷体" panose="02010609060101010101" pitchFamily="49" charset="-122"/>
                <a:sym typeface="+mn-ea"/>
              </a:rPr>
              <a:t>n.g</a:t>
            </a:r>
            <a:r>
              <a:rPr lang="zh-CN" altLang="en-US" sz="2800"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a:p>
            <a:pPr lvl="0">
              <a:spcBef>
                <a:spcPct val="20000"/>
              </a:spcBef>
            </a:pPr>
            <a:r>
              <a:rPr lang="zh-CN" altLang="en-US" sz="2800" dirty="0">
                <a:latin typeface="楷体" panose="02010609060101010101" pitchFamily="49" charset="-122"/>
                <a:ea typeface="楷体" panose="02010609060101010101" pitchFamily="49" charset="-122"/>
                <a:sym typeface="+mn-ea"/>
              </a:rPr>
              <a:t>    </a:t>
            </a:r>
            <a:r>
              <a:rPr lang="en-US" altLang="zh-CN" sz="2800" dirty="0">
                <a:latin typeface="楷体" panose="02010609060101010101" pitchFamily="49" charset="-122"/>
                <a:ea typeface="楷体" panose="02010609060101010101" pitchFamily="49" charset="-122"/>
                <a:sym typeface="+mn-ea"/>
              </a:rPr>
              <a:t>(3)</a:t>
            </a:r>
            <a:r>
              <a:rPr lang="zh-CN" altLang="en-US" sz="2800" dirty="0">
                <a:latin typeface="楷体" panose="02010609060101010101" pitchFamily="49" charset="-122"/>
                <a:ea typeface="楷体" panose="02010609060101010101" pitchFamily="49" charset="-122"/>
                <a:sym typeface="+mn-ea"/>
              </a:rPr>
              <a:t>制动线斜率</a:t>
            </a:r>
            <a:r>
              <a:rPr lang="en-US" altLang="zh-CN" sz="2800" dirty="0">
                <a:latin typeface="楷体" panose="02010609060101010101" pitchFamily="49" charset="-122"/>
                <a:ea typeface="楷体" panose="02010609060101010101" pitchFamily="49" charset="-122"/>
                <a:sym typeface="+mn-ea"/>
              </a:rPr>
              <a:t>K</a:t>
            </a:r>
            <a:r>
              <a:rPr lang="zh-CN" altLang="en-US" sz="2800" dirty="0">
                <a:latin typeface="楷体" panose="02010609060101010101" pitchFamily="49" charset="-122"/>
                <a:ea typeface="楷体" panose="02010609060101010101" pitchFamily="49" charset="-122"/>
                <a:sym typeface="+mn-ea"/>
              </a:rPr>
              <a:t>的整定。发电机纵联差动保护的制动线斜率</a:t>
            </a:r>
            <a:r>
              <a:rPr lang="en-US" altLang="zh-CN" sz="2800" dirty="0">
                <a:latin typeface="楷体" panose="02010609060101010101" pitchFamily="49" charset="-122"/>
                <a:ea typeface="楷体" panose="02010609060101010101" pitchFamily="49" charset="-122"/>
                <a:sym typeface="+mn-ea"/>
              </a:rPr>
              <a:t>K</a:t>
            </a:r>
            <a:r>
              <a:rPr lang="zh-CN" altLang="en-US" sz="2800" dirty="0">
                <a:latin typeface="楷体" panose="02010609060101010101" pitchFamily="49" charset="-122"/>
                <a:ea typeface="楷体" panose="02010609060101010101" pitchFamily="49" charset="-122"/>
                <a:sym typeface="+mn-ea"/>
              </a:rPr>
              <a:t>一般可取</a:t>
            </a:r>
            <a:r>
              <a:rPr lang="en-US" altLang="zh-CN" sz="2800" dirty="0">
                <a:latin typeface="楷体" panose="02010609060101010101" pitchFamily="49" charset="-122"/>
                <a:ea typeface="楷体" panose="02010609060101010101" pitchFamily="49" charset="-122"/>
                <a:sym typeface="+mn-ea"/>
              </a:rPr>
              <a:t>0.3~0.4</a:t>
            </a:r>
            <a:r>
              <a:rPr lang="zh-CN" altLang="en-US" sz="2800"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a:p>
            <a:pPr lvl="0">
              <a:spcBef>
                <a:spcPct val="20000"/>
              </a:spcBef>
            </a:pPr>
            <a:endParaRPr lang="zh-CN" altLang="en-US" sz="2800" baseline="-25000" dirty="0">
              <a:solidFill>
                <a:schemeClr val="tx1"/>
              </a:solidFill>
              <a:latin typeface="楷体" panose="02010609060101010101" pitchFamily="49" charset="-122"/>
              <a:ea typeface="楷体" panose="02010609060101010101" pitchFamily="49" charset="-122"/>
              <a:sym typeface="+mn-ea"/>
            </a:endParaRPr>
          </a:p>
          <a:p>
            <a:pPr lvl="0">
              <a:spcBef>
                <a:spcPct val="20000"/>
              </a:spcBef>
            </a:pPr>
            <a:endParaRPr lang="zh-CN" altLang="en-US" sz="2800" baseline="-25000" dirty="0">
              <a:solidFill>
                <a:schemeClr val="tx1"/>
              </a:solidFill>
              <a:latin typeface="楷体" panose="02010609060101010101" pitchFamily="49" charset="-122"/>
              <a:ea typeface="楷体" panose="02010609060101010101" pitchFamily="49" charset="-122"/>
              <a:sym typeface="+mn-ea"/>
            </a:endParaRPr>
          </a:p>
        </p:txBody>
      </p:sp>
      <p:pic>
        <p:nvPicPr>
          <p:cNvPr id="5" name="图片 4"/>
          <p:cNvPicPr>
            <a:picLocks noChangeAspect="1"/>
          </p:cNvPicPr>
          <p:nvPr/>
        </p:nvPicPr>
        <p:blipFill>
          <a:blip r:embed="rId1"/>
          <a:stretch>
            <a:fillRect/>
          </a:stretch>
        </p:blipFill>
        <p:spPr>
          <a:xfrm>
            <a:off x="5981238" y="5426546"/>
            <a:ext cx="2219325" cy="1371600"/>
          </a:xfrm>
          <a:prstGeom prst="rect">
            <a:avLst/>
          </a:prstGeom>
        </p:spPr>
      </p:pic>
      <p:pic>
        <p:nvPicPr>
          <p:cNvPr id="6" name="图片 5"/>
          <p:cNvPicPr>
            <a:picLocks noChangeAspect="1"/>
          </p:cNvPicPr>
          <p:nvPr/>
        </p:nvPicPr>
        <p:blipFill>
          <a:blip r:embed="rId2"/>
          <a:stretch>
            <a:fillRect/>
          </a:stretch>
        </p:blipFill>
        <p:spPr>
          <a:xfrm>
            <a:off x="8903520" y="5302125"/>
            <a:ext cx="2443162" cy="137159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50" y="188640"/>
            <a:ext cx="3484502" cy="576064"/>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sym typeface="+mn-ea"/>
              </a:rPr>
              <a:t>发电机定子接地</a:t>
            </a:r>
            <a:endParaRPr lang="zh-CN" altLang="en-US" sz="2800" b="1" dirty="0" smtClean="0">
              <a:solidFill>
                <a:srgbClr val="FF0000"/>
              </a:solidFill>
              <a:latin typeface="楷体" panose="02010609060101010101" pitchFamily="49" charset="-122"/>
              <a:ea typeface="楷体" panose="02010609060101010101" pitchFamily="49" charset="-122"/>
              <a:cs typeface="+mj-cs"/>
            </a:endParaRPr>
          </a:p>
        </p:txBody>
      </p:sp>
      <p:sp>
        <p:nvSpPr>
          <p:cNvPr id="14" name="矩形 13"/>
          <p:cNvSpPr/>
          <p:nvPr/>
        </p:nvSpPr>
        <p:spPr>
          <a:xfrm>
            <a:off x="550545" y="1052830"/>
            <a:ext cx="11043920" cy="4615815"/>
          </a:xfrm>
          <a:prstGeom prst="rect">
            <a:avLst/>
          </a:prstGeom>
        </p:spPr>
        <p:txBody>
          <a:bodyPr wrap="square">
            <a:spAutoFit/>
          </a:bodyPr>
          <a:lstStyle/>
          <a:p>
            <a:pPr>
              <a:lnSpc>
                <a:spcPct val="150000"/>
              </a:lnSpc>
            </a:pPr>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定子绕组单相接地（定子绕组与铁芯间的绝缘破坏）是发电机最常见的一种故障。由于大中型发电机中性点不接地或经高阻接地，定子单相接地并不产生大的故障电流。所以定子绕组单相接地通常只发信号而不跳闸，故障机组经转移负荷后平稳停机。同时也应指出，发电机单相接地故障往往是相间或匝间短路的先兆。因此对于大型发电机组，在定子单相接地保护动作发信号后应立即通知系统调度部门，瞬间减少故障机组负荷，尽快实现停机检修。</a:t>
            </a:r>
            <a:endParaRPr lang="zh-CN" altLang="en-US" sz="2800" dirty="0" smtClean="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4" name="矩形 13"/>
          <p:cNvSpPr/>
          <p:nvPr/>
        </p:nvSpPr>
        <p:spPr>
          <a:xfrm>
            <a:off x="213360" y="922655"/>
            <a:ext cx="11151870" cy="3576955"/>
          </a:xfrm>
          <a:prstGeom prst="rect">
            <a:avLst/>
          </a:prstGeom>
        </p:spPr>
        <p:txBody>
          <a:bodyPr wrap="square">
            <a:spAutoFit/>
          </a:bodyPr>
          <a:lstStyle/>
          <a:p>
            <a:pPr>
              <a:lnSpc>
                <a:spcPct val="90000"/>
              </a:lnSpc>
              <a:buNone/>
            </a:pPr>
            <a:r>
              <a:rPr lang="en-US" altLang="zh-CN" sz="24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发电机单机容量的增大，一般使三相定子绕组对地电容增加，相应的接地电流也增大。如不采取措施</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如增设消弧线圈</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单相接地故障将危及定子铁芯，因此必须对大型发电机的顶子单相接地电流制定一个合理的安全允许值。</a:t>
            </a:r>
            <a:endParaRPr lang="zh-CN" altLang="en-US" sz="2800" dirty="0">
              <a:latin typeface="楷体" panose="02010609060101010101" pitchFamily="49" charset="-122"/>
              <a:ea typeface="楷体" panose="02010609060101010101" pitchFamily="49" charset="-122"/>
            </a:endParaRPr>
          </a:p>
          <a:p>
            <a:pPr>
              <a:lnSpc>
                <a:spcPct val="90000"/>
              </a:lnSpc>
              <a:buNone/>
            </a:pPr>
            <a:r>
              <a:rPr lang="zh-CN" altLang="en-US" sz="2800" dirty="0">
                <a:latin typeface="楷体" panose="02010609060101010101" pitchFamily="49" charset="-122"/>
                <a:ea typeface="楷体" panose="02010609060101010101" pitchFamily="49" charset="-122"/>
                <a:sym typeface="+mn-ea"/>
              </a:rPr>
              <a:t>    为确保大型发电机的安全，不使单相接地故障发展成相间或匝间短路，应使单相接地故障处产生电弧或使接地电弧瞬间熄灭。这个不产生电弧的最大接地电流被定义为发单相接地的安全电流。其值与发电机的额定电压有关。</a:t>
            </a:r>
            <a:endParaRPr lang="zh-CN" altLang="en-US" sz="2800" dirty="0">
              <a:latin typeface="楷体" panose="02010609060101010101" pitchFamily="49" charset="-122"/>
              <a:ea typeface="楷体" panose="02010609060101010101" pitchFamily="49" charset="-122"/>
              <a:sym typeface="+mn-ea"/>
            </a:endParaRPr>
          </a:p>
          <a:p>
            <a:pPr>
              <a:lnSpc>
                <a:spcPct val="90000"/>
              </a:lnSpc>
              <a:buNone/>
            </a:pPr>
            <a:r>
              <a:rPr lang="zh-CN" altLang="en-US" sz="2800" dirty="0" smtClean="0">
                <a:latin typeface="楷体" panose="02010609060101010101" pitchFamily="49" charset="-122"/>
                <a:ea typeface="楷体" panose="02010609060101010101" pitchFamily="49" charset="-122"/>
              </a:rPr>
              <a:t>    下表列出了不同容量发电机的接地电流允许值</a:t>
            </a:r>
            <a:r>
              <a:rPr lang="en-US" altLang="zh-CN" sz="2800" dirty="0" smtClean="0">
                <a:latin typeface="楷体" panose="02010609060101010101" pitchFamily="49" charset="-122"/>
                <a:ea typeface="楷体" panose="02010609060101010101" pitchFamily="49" charset="-122"/>
              </a:rPr>
              <a:t>:</a:t>
            </a:r>
            <a:endParaRPr lang="en-US" altLang="zh-CN" sz="2800" dirty="0" smtClean="0">
              <a:latin typeface="楷体" panose="02010609060101010101" pitchFamily="49" charset="-122"/>
              <a:ea typeface="楷体" panose="02010609060101010101" pitchFamily="49" charset="-122"/>
            </a:endParaRPr>
          </a:p>
        </p:txBody>
      </p:sp>
      <p:sp>
        <p:nvSpPr>
          <p:cNvPr id="2" name="文本框 1"/>
          <p:cNvSpPr txBox="1"/>
          <p:nvPr/>
        </p:nvSpPr>
        <p:spPr>
          <a:xfrm>
            <a:off x="-3175" y="223520"/>
            <a:ext cx="4806315" cy="521970"/>
          </a:xfrm>
          <a:prstGeom prst="rect">
            <a:avLst/>
          </a:prstGeom>
          <a:noFill/>
        </p:spPr>
        <p:txBody>
          <a:bodyPr wrap="square" rtlCol="0">
            <a:spAutoFit/>
          </a:bodyPr>
          <a:p>
            <a:r>
              <a:rPr lang="zh-CN" altLang="en-US" sz="2800" dirty="0">
                <a:solidFill>
                  <a:srgbClr val="FF0000"/>
                </a:solidFill>
                <a:latin typeface="楷体" panose="02010609060101010101" pitchFamily="49" charset="-122"/>
                <a:ea typeface="楷体" panose="02010609060101010101" pitchFamily="49" charset="-122"/>
                <a:sym typeface="+mn-ea"/>
              </a:rPr>
              <a:t>发电机定子接地电流允许值</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graphicFrame>
        <p:nvGraphicFramePr>
          <p:cNvPr id="572450" name="内容占位符 572449"/>
          <p:cNvGraphicFramePr/>
          <p:nvPr>
            <p:ph idx="1"/>
          </p:nvPr>
        </p:nvGraphicFramePr>
        <p:xfrm>
          <a:off x="603885" y="4499610"/>
          <a:ext cx="10371455" cy="2011045"/>
        </p:xfrm>
        <a:graphic>
          <a:graphicData uri="http://schemas.openxmlformats.org/drawingml/2006/table">
            <a:tbl>
              <a:tblPr/>
              <a:tblGrid>
                <a:gridCol w="3456940"/>
                <a:gridCol w="3457575"/>
                <a:gridCol w="3456940"/>
              </a:tblGrid>
              <a:tr h="381000">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zh-CN" altLang="en-US" sz="1600" b="0" dirty="0">
                          <a:ea typeface="宋体" panose="02010600030101010101" pitchFamily="2" charset="-122"/>
                        </a:rPr>
                        <a:t>发电机额定电压（</a:t>
                      </a:r>
                      <a:r>
                        <a:rPr lang="en-US" altLang="zh-CN" sz="1600" b="0" dirty="0">
                          <a:ea typeface="宋体" panose="02010600030101010101" pitchFamily="2" charset="-122"/>
                        </a:rPr>
                        <a:t>KV</a:t>
                      </a:r>
                      <a:r>
                        <a:rPr lang="zh-CN" altLang="en-US" sz="1600" b="0" dirty="0">
                          <a:ea typeface="宋体" panose="02010600030101010101" pitchFamily="2" charset="-122"/>
                        </a:rPr>
                        <a:t>）</a:t>
                      </a:r>
                      <a:endParaRPr lang="zh-CN" altLang="en-US" sz="1600" b="0" dirty="0">
                        <a:ea typeface="宋体" panose="02010600030101010101"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zh-CN" altLang="en-US" sz="1600" b="0" dirty="0">
                          <a:ea typeface="宋体" panose="02010600030101010101" pitchFamily="2" charset="-122"/>
                        </a:rPr>
                        <a:t>发电机额定容量（</a:t>
                      </a:r>
                      <a:r>
                        <a:rPr lang="en-US" altLang="zh-CN" sz="1600" b="0" dirty="0">
                          <a:ea typeface="宋体" panose="02010600030101010101" pitchFamily="2" charset="-122"/>
                        </a:rPr>
                        <a:t>MW</a:t>
                      </a:r>
                      <a:r>
                        <a:rPr lang="zh-CN" altLang="en-US" sz="1600" b="0" dirty="0">
                          <a:ea typeface="宋体" panose="02010600030101010101" pitchFamily="2" charset="-122"/>
                        </a:rPr>
                        <a:t>）</a:t>
                      </a:r>
                      <a:endParaRPr lang="zh-CN" altLang="en-US" sz="1600" b="0" dirty="0">
                        <a:ea typeface="宋体" panose="02010600030101010101" pitchFamily="2"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zh-CN" altLang="en-US" sz="1600" b="0" dirty="0">
                          <a:ea typeface="宋体" panose="02010600030101010101" pitchFamily="2" charset="-122"/>
                        </a:rPr>
                        <a:t>单相接地电流允许值（</a:t>
                      </a:r>
                      <a:r>
                        <a:rPr lang="en-US" altLang="zh-CN" sz="1600" b="0" dirty="0">
                          <a:ea typeface="宋体" panose="02010600030101010101" pitchFamily="2" charset="-122"/>
                        </a:rPr>
                        <a:t>A</a:t>
                      </a:r>
                      <a:r>
                        <a:rPr lang="zh-CN" altLang="en-US" sz="1600" b="0" dirty="0">
                          <a:ea typeface="宋体" panose="02010600030101010101" pitchFamily="2" charset="-122"/>
                        </a:rPr>
                        <a:t>）</a:t>
                      </a:r>
                      <a:endParaRPr lang="zh-CN" altLang="en-US" sz="1600" b="0" dirty="0">
                        <a:ea typeface="宋体" panose="02010600030101010101" pitchFamily="2" charset="-122"/>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06400">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en-US" altLang="zh-CN" sz="1800" b="0" dirty="0">
                          <a:latin typeface="宋体" panose="02010600030101010101" pitchFamily="2" charset="-122"/>
                          <a:ea typeface="宋体" panose="02010600030101010101" pitchFamily="2" charset="-122"/>
                        </a:rPr>
                        <a:t>6.3</a:t>
                      </a:r>
                      <a:r>
                        <a:rPr lang="zh-CN" altLang="en-US" sz="1800" b="0" dirty="0">
                          <a:latin typeface="宋体" panose="02010600030101010101" pitchFamily="2" charset="-122"/>
                          <a:ea typeface="宋体" panose="02010600030101010101" pitchFamily="2" charset="-122"/>
                        </a:rPr>
                        <a:t>及以下</a:t>
                      </a:r>
                      <a:endParaRPr lang="zh-CN" altLang="en-US" sz="1800" b="0" dirty="0">
                        <a:latin typeface="宋体" panose="02010600030101010101" pitchFamily="2" charset="-122"/>
                        <a:ea typeface="宋体" panose="02010600030101010101"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zh-CN" altLang="en-US" sz="1800" b="0">
                          <a:latin typeface="宋体" panose="02010600030101010101" pitchFamily="2" charset="-122"/>
                          <a:ea typeface="宋体" panose="02010600030101010101" pitchFamily="2" charset="-122"/>
                        </a:rPr>
                        <a:t>≦</a:t>
                      </a:r>
                      <a:r>
                        <a:rPr lang="en-US" altLang="zh-CN" sz="1800" b="0">
                          <a:latin typeface="宋体" panose="02010600030101010101" pitchFamily="2" charset="-122"/>
                          <a:ea typeface="宋体" panose="02010600030101010101" pitchFamily="2" charset="-122"/>
                        </a:rPr>
                        <a:t>50</a:t>
                      </a:r>
                      <a:endParaRPr lang="en-US" altLang="zh-CN" sz="1800" b="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en-US" altLang="zh-CN" sz="1800" b="0">
                          <a:latin typeface="宋体" panose="02010600030101010101" pitchFamily="2" charset="-122"/>
                          <a:ea typeface="宋体" panose="02010600030101010101" pitchFamily="2" charset="-122"/>
                        </a:rPr>
                        <a:t>4</a:t>
                      </a:r>
                      <a:endParaRPr lang="en-US" altLang="zh-CN" sz="1800" b="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07670">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en-US" altLang="zh-CN" sz="1800" b="0">
                          <a:latin typeface="宋体" panose="02010600030101010101" pitchFamily="2" charset="-122"/>
                          <a:ea typeface="宋体" panose="02010600030101010101" pitchFamily="2" charset="-122"/>
                        </a:rPr>
                        <a:t>10.5</a:t>
                      </a:r>
                      <a:endParaRPr lang="en-US" altLang="zh-CN" sz="1800" b="0">
                        <a:latin typeface="宋体" panose="02010600030101010101" pitchFamily="2" charset="-122"/>
                        <a:ea typeface="宋体" panose="02010600030101010101"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en-US" altLang="zh-CN" sz="1800" b="0">
                          <a:latin typeface="宋体" panose="02010600030101010101" pitchFamily="2" charset="-122"/>
                          <a:ea typeface="宋体" panose="02010600030101010101" pitchFamily="2" charset="-122"/>
                          <a:sym typeface="+mn-ea"/>
                        </a:rPr>
                        <a:t>50</a:t>
                      </a:r>
                      <a:r>
                        <a:rPr lang="en-US" altLang="zh-CN" sz="1800" b="0">
                          <a:ea typeface="宋体" panose="02010600030101010101" pitchFamily="2" charset="-122"/>
                          <a:sym typeface="+mn-ea"/>
                        </a:rPr>
                        <a:t>~</a:t>
                      </a:r>
                      <a:r>
                        <a:rPr lang="en-US" altLang="zh-CN" sz="1800" b="0">
                          <a:latin typeface="宋体" panose="02010600030101010101" pitchFamily="2" charset="-122"/>
                          <a:ea typeface="宋体" panose="02010600030101010101" pitchFamily="2" charset="-122"/>
                          <a:sym typeface="+mn-ea"/>
                        </a:rPr>
                        <a:t>1</a:t>
                      </a:r>
                      <a:r>
                        <a:rPr lang="en-US" sz="1800" b="0">
                          <a:latin typeface="宋体" panose="02010600030101010101" pitchFamily="2" charset="-122"/>
                          <a:ea typeface="宋体" panose="02010600030101010101" pitchFamily="2" charset="-122"/>
                          <a:sym typeface="+mn-ea"/>
                        </a:rPr>
                        <a:t>00</a:t>
                      </a:r>
                      <a:endParaRPr lang="en-US" sz="1800" b="0" dirty="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100000"/>
                        </a:lnSpc>
                        <a:spcBef>
                          <a:spcPct val="20000"/>
                        </a:spcBef>
                        <a:spcAft>
                          <a:spcPct val="0"/>
                        </a:spcAft>
                        <a:buClr>
                          <a:schemeClr val="hlink"/>
                        </a:buClr>
                        <a:buSzPct val="60000"/>
                        <a:buFont typeface="Wingdings" panose="05000000000000000000" pitchFamily="2" charset="2"/>
                        <a:buChar char="n"/>
                        <a:defRPr sz="2400" b="0" i="0" u="none" kern="1200" baseline="0">
                          <a:solidFill>
                            <a:schemeClr val="tx1"/>
                          </a:solidFill>
                          <a:latin typeface="Arial" panose="020B0604020202020204" pitchFamily="34" charset="0"/>
                        </a:defRPr>
                      </a:lvl1pPr>
                      <a:lvl2pPr marL="742950" lvl="1" indent="-285750">
                        <a:buClr>
                          <a:schemeClr val="tx2"/>
                        </a:buClr>
                        <a:defRPr sz="2200" kern="1200">
                          <a:ea typeface="宋体" panose="02010600030101010101" pitchFamily="2" charset="-122"/>
                        </a:defRPr>
                      </a:lvl2pPr>
                      <a:lvl3pPr marL="1143000" lvl="2" indent="-228600">
                        <a:buClr>
                          <a:schemeClr val="hlink"/>
                        </a:buClr>
                        <a:defRPr sz="2000" kern="1200"/>
                      </a:lvl3pPr>
                      <a:lvl4pPr marL="1600200" lvl="3" indent="-228600">
                        <a:buClr>
                          <a:schemeClr val="tx2"/>
                        </a:buClr>
                        <a:defRPr sz="1800" kern="1200"/>
                      </a:lvl4pPr>
                      <a:lvl5pPr marL="2057400" lvl="4" indent="-228600">
                        <a:buClr>
                          <a:schemeClr val="hlink"/>
                        </a:buClr>
                        <a:defRPr sz="1800" kern="1200"/>
                      </a:lvl5pPr>
                    </a:lstStyle>
                    <a:p>
                      <a:pPr marL="0" lvl="0" indent="0" algn="ctr">
                        <a:buNone/>
                      </a:pPr>
                      <a:r>
                        <a:rPr lang="en-US" sz="1800" b="0">
                          <a:latin typeface="宋体" panose="02010600030101010101" pitchFamily="2" charset="-122"/>
                          <a:ea typeface="宋体" panose="02010600030101010101" pitchFamily="2" charset="-122"/>
                        </a:rPr>
                        <a:t>3</a:t>
                      </a:r>
                      <a:endParaRPr lang="en-US" sz="1800" b="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407987">
                <a:tc>
                  <a:txBody>
                    <a:bodyPr/>
                    <a:p>
                      <a:pPr marL="0" lvl="0" indent="0" algn="ctr">
                        <a:buNone/>
                      </a:pPr>
                      <a:r>
                        <a:rPr lang="en-US" altLang="zh-CN" sz="1800" b="0">
                          <a:latin typeface="宋体" panose="02010600030101010101" pitchFamily="2" charset="-122"/>
                          <a:ea typeface="宋体" panose="02010600030101010101" pitchFamily="2" charset="-122"/>
                          <a:sym typeface="+mn-ea"/>
                        </a:rPr>
                        <a:t>13.8</a:t>
                      </a:r>
                      <a:r>
                        <a:rPr lang="en-US" altLang="zh-CN" sz="1800" b="0">
                          <a:ea typeface="宋体" panose="02010600030101010101" pitchFamily="2" charset="-122"/>
                          <a:sym typeface="+mn-ea"/>
                        </a:rPr>
                        <a:t>~</a:t>
                      </a:r>
                      <a:r>
                        <a:rPr lang="en-US" altLang="zh-CN" sz="1800" b="0">
                          <a:latin typeface="宋体" panose="02010600030101010101" pitchFamily="2" charset="-122"/>
                          <a:ea typeface="宋体" panose="02010600030101010101" pitchFamily="2" charset="-122"/>
                          <a:sym typeface="+mn-ea"/>
                        </a:rPr>
                        <a:t>15.75</a:t>
                      </a:r>
                      <a:endParaRPr lang="zh-CN" altLang="en-US" sz="1800" b="0">
                        <a:latin typeface="宋体" panose="02010600030101010101" pitchFamily="2" charset="-122"/>
                        <a:ea typeface="宋体" panose="02010600030101010101"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p>
                      <a:pPr marL="0" lvl="0" indent="0" algn="ctr">
                        <a:buNone/>
                      </a:pPr>
                      <a:r>
                        <a:rPr lang="en-US" altLang="zh-CN" sz="1800" b="0">
                          <a:latin typeface="宋体" panose="02010600030101010101" pitchFamily="2" charset="-122"/>
                          <a:ea typeface="宋体" panose="02010600030101010101" pitchFamily="2" charset="-122"/>
                          <a:sym typeface="+mn-ea"/>
                        </a:rPr>
                        <a:t>125</a:t>
                      </a:r>
                      <a:r>
                        <a:rPr lang="en-US" altLang="zh-CN" sz="1800" b="0">
                          <a:ea typeface="宋体" panose="02010600030101010101" pitchFamily="2" charset="-122"/>
                          <a:sym typeface="+mn-ea"/>
                        </a:rPr>
                        <a:t>~2</a:t>
                      </a:r>
                      <a:r>
                        <a:rPr lang="en-US" sz="1800" b="0">
                          <a:latin typeface="宋体" panose="02010600030101010101" pitchFamily="2" charset="-122"/>
                          <a:ea typeface="宋体" panose="02010600030101010101" pitchFamily="2" charset="-122"/>
                          <a:sym typeface="+mn-ea"/>
                        </a:rPr>
                        <a:t>00</a:t>
                      </a:r>
                      <a:endParaRPr lang="zh-CN" altLang="en-US" sz="1800" b="0" dirty="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p>
                      <a:pPr marL="0" lvl="0" indent="0" algn="ctr">
                        <a:buNone/>
                      </a:pPr>
                      <a:r>
                        <a:rPr lang="en-US" altLang="zh-CN" sz="1800" b="0">
                          <a:latin typeface="宋体" panose="02010600030101010101" pitchFamily="2" charset="-122"/>
                          <a:ea typeface="宋体" panose="02010600030101010101" pitchFamily="2" charset="-122"/>
                          <a:sym typeface="+mn-ea"/>
                        </a:rPr>
                        <a:t>2</a:t>
                      </a:r>
                      <a:endParaRPr lang="en-US" altLang="zh-CN" sz="1800" b="0">
                        <a:latin typeface="宋体" panose="02010600030101010101" pitchFamily="2" charset="-122"/>
                        <a:ea typeface="宋体" panose="02010600030101010101" pitchFamily="2" charset="-122"/>
                        <a:sym typeface="+mn-ea"/>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r h="407987">
                <a:tc>
                  <a:txBody>
                    <a:bodyPr/>
                    <a:p>
                      <a:pPr marL="0" lvl="0" indent="0" algn="ctr">
                        <a:buNone/>
                      </a:pPr>
                      <a:r>
                        <a:rPr lang="en-US" altLang="zh-CN" sz="1800" b="0" dirty="0">
                          <a:latin typeface="宋体" panose="02010600030101010101" pitchFamily="2" charset="-122"/>
                          <a:ea typeface="宋体" panose="02010600030101010101" pitchFamily="2" charset="-122"/>
                          <a:sym typeface="+mn-ea"/>
                        </a:rPr>
                        <a:t>18</a:t>
                      </a:r>
                      <a:r>
                        <a:rPr lang="en-US" altLang="zh-CN" sz="1800" b="0">
                          <a:ea typeface="宋体" panose="02010600030101010101" pitchFamily="2" charset="-122"/>
                          <a:sym typeface="+mn-ea"/>
                        </a:rPr>
                        <a:t>~</a:t>
                      </a:r>
                      <a:r>
                        <a:rPr lang="en-US" sz="1800" b="0">
                          <a:latin typeface="宋体" panose="02010600030101010101" pitchFamily="2" charset="-122"/>
                          <a:ea typeface="宋体" panose="02010600030101010101" pitchFamily="2" charset="-122"/>
                          <a:sym typeface="+mn-ea"/>
                        </a:rPr>
                        <a:t>20</a:t>
                      </a:r>
                      <a:endParaRPr lang="en-US" sz="1800" b="0">
                        <a:latin typeface="宋体" panose="02010600030101010101" pitchFamily="2" charset="-122"/>
                        <a:ea typeface="宋体" panose="02010600030101010101" pitchFamily="2" charset="-122"/>
                      </a:endParaRPr>
                    </a:p>
                  </a:txBody>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p>
                      <a:pPr marL="0" lvl="0" indent="0" algn="ctr">
                        <a:buNone/>
                      </a:pPr>
                      <a:r>
                        <a:rPr lang="en-US" altLang="zh-CN" sz="1800" b="0" dirty="0">
                          <a:latin typeface="宋体" panose="02010600030101010101" pitchFamily="2" charset="-122"/>
                          <a:ea typeface="宋体" panose="02010600030101010101" pitchFamily="2" charset="-122"/>
                        </a:rPr>
                        <a:t>300</a:t>
                      </a:r>
                      <a:endParaRPr lang="en-US" altLang="zh-CN" sz="1800" b="0" dirty="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p>
                      <a:pPr marL="0" lvl="0" indent="0" algn="ctr">
                        <a:buNone/>
                      </a:pPr>
                      <a:r>
                        <a:rPr lang="en-US" altLang="zh-CN" sz="1800" b="0">
                          <a:latin typeface="宋体" panose="02010600030101010101" pitchFamily="2" charset="-122"/>
                          <a:ea typeface="宋体" panose="02010600030101010101" pitchFamily="2" charset="-122"/>
                        </a:rPr>
                        <a:t>1</a:t>
                      </a:r>
                      <a:endParaRPr lang="en-US" altLang="zh-CN" sz="1800" b="0">
                        <a:latin typeface="宋体" panose="02010600030101010101" pitchFamily="2" charset="-122"/>
                        <a:ea typeface="宋体" panose="02010600030101010101" pitchFamily="2" charset="-122"/>
                      </a:endParaRPr>
                    </a:p>
                  </a:txBody>
                  <a:tcP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3" name="文本框 2"/>
          <p:cNvSpPr txBox="1"/>
          <p:nvPr/>
        </p:nvSpPr>
        <p:spPr>
          <a:xfrm>
            <a:off x="133985" y="223520"/>
            <a:ext cx="6228080" cy="521970"/>
          </a:xfrm>
          <a:prstGeom prst="rect">
            <a:avLst/>
          </a:prstGeom>
          <a:noFill/>
        </p:spPr>
        <p:txBody>
          <a:bodyPr wrap="none" rtlCol="0" anchor="t">
            <a:spAutoFit/>
          </a:bodyPr>
          <a:p>
            <a:pPr algn="l"/>
            <a:r>
              <a:rPr lang="zh-CN" altLang="en-US" sz="2800" dirty="0">
                <a:solidFill>
                  <a:srgbClr val="FF0000"/>
                </a:solidFill>
                <a:latin typeface="楷体" panose="02010609060101010101" pitchFamily="49" charset="-122"/>
                <a:ea typeface="楷体" panose="02010609060101010101" pitchFamily="49" charset="-122"/>
                <a:sym typeface="+mn-ea"/>
              </a:rPr>
              <a:t>大中型发电机定子接地保护的基本要求</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5" name="文本框 4"/>
          <p:cNvSpPr txBox="1"/>
          <p:nvPr/>
        </p:nvSpPr>
        <p:spPr>
          <a:xfrm>
            <a:off x="562610" y="1270635"/>
            <a:ext cx="11306810" cy="3969385"/>
          </a:xfrm>
          <a:prstGeom prst="rect">
            <a:avLst/>
          </a:prstGeom>
          <a:noFill/>
        </p:spPr>
        <p:txBody>
          <a:bodyPr wrap="square" rtlCol="0" anchor="t">
            <a:spAutoFit/>
          </a:bodyPr>
          <a:p>
            <a:pPr>
              <a:lnSpc>
                <a:spcPct val="100000"/>
              </a:lnSpc>
              <a:buNone/>
            </a:pPr>
            <a:r>
              <a:rPr lang="en-US" altLang="zh-CN" sz="24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国内外运行经验证明，由于机械原因或水内冷机组的定子漏水，单相接地故障有可能首先在中性点附近发生（几率较小），也可能故障初始是由位于中性点附近的定子多匝线圈中发生部分匝间短路。由于短路匝数少，横差保护不能反应，故障继续发展，最终中性点附近绕组的绕组对铁芯击穿，形成单相接地故障。如果定子接地保护在中性点附近存在死区，则故障将进一步蔓延为相间或层间短路，使机组严重损坏。因此应强调大中型发电机装设无死区（</a:t>
            </a:r>
            <a:r>
              <a:rPr lang="en-US" altLang="zh-CN" sz="2800" dirty="0">
                <a:latin typeface="楷体" panose="02010609060101010101" pitchFamily="49" charset="-122"/>
                <a:ea typeface="楷体" panose="02010609060101010101" pitchFamily="49" charset="-122"/>
                <a:sym typeface="+mn-ea"/>
              </a:rPr>
              <a:t>100%</a:t>
            </a:r>
            <a:r>
              <a:rPr lang="zh-CN" altLang="en-US" sz="2800" dirty="0">
                <a:latin typeface="楷体" panose="02010609060101010101" pitchFamily="49" charset="-122"/>
                <a:ea typeface="楷体" panose="02010609060101010101" pitchFamily="49" charset="-122"/>
                <a:sym typeface="+mn-ea"/>
              </a:rPr>
              <a:t>保护区）定子接地保护的必要性。对于</a:t>
            </a:r>
            <a:r>
              <a:rPr lang="en-US" altLang="zh-CN" sz="2800" dirty="0">
                <a:latin typeface="楷体" panose="02010609060101010101" pitchFamily="49" charset="-122"/>
                <a:ea typeface="楷体" panose="02010609060101010101" pitchFamily="49" charset="-122"/>
                <a:sym typeface="+mn-ea"/>
              </a:rPr>
              <a:t>10</a:t>
            </a:r>
            <a:r>
              <a:rPr lang="zh-CN" altLang="en-US" sz="2800" dirty="0">
                <a:latin typeface="楷体" panose="02010609060101010101" pitchFamily="49" charset="-122"/>
                <a:ea typeface="楷体" panose="02010609060101010101" pitchFamily="49" charset="-122"/>
                <a:sym typeface="+mn-ea"/>
              </a:rPr>
              <a:t>万</a:t>
            </a:r>
            <a:r>
              <a:rPr lang="en-US" altLang="zh-CN" sz="2800" dirty="0">
                <a:latin typeface="楷体" panose="02010609060101010101" pitchFamily="49" charset="-122"/>
                <a:ea typeface="楷体" panose="02010609060101010101" pitchFamily="49" charset="-122"/>
                <a:sym typeface="+mn-ea"/>
              </a:rPr>
              <a:t>kW</a:t>
            </a:r>
            <a:r>
              <a:rPr lang="zh-CN" altLang="en-US" sz="2800" dirty="0">
                <a:latin typeface="楷体" panose="02010609060101010101" pitchFamily="49" charset="-122"/>
                <a:ea typeface="楷体" panose="02010609060101010101" pitchFamily="49" charset="-122"/>
                <a:sym typeface="+mn-ea"/>
              </a:rPr>
              <a:t>及以上的发电机组，除此以外，还要求在定子绕组任一点经过渡电阻接地时，保护能灵敏动作。</a:t>
            </a:r>
            <a:endParaRPr lang="zh-CN" altLang="en-US" sz="280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260600" y="3675380"/>
            <a:ext cx="6694170" cy="2413635"/>
            <a:chOff x="680" y="1548"/>
            <a:chExt cx="7763" cy="3286"/>
          </a:xfrm>
        </p:grpSpPr>
        <p:sp>
          <p:nvSpPr>
            <p:cNvPr id="662532" name="任意多边形 662531"/>
            <p:cNvSpPr/>
            <p:nvPr/>
          </p:nvSpPr>
          <p:spPr>
            <a:xfrm>
              <a:off x="1303" y="1548"/>
              <a:ext cx="907" cy="170"/>
            </a:xfrm>
            <a:custGeom>
              <a:avLst/>
              <a:gdLst/>
              <a:ahLst/>
              <a:cxnLst/>
              <a:pathLst>
                <a:path w="1361" h="503">
                  <a:moveTo>
                    <a:pt x="0" y="503"/>
                  </a:moveTo>
                  <a:cubicBezTo>
                    <a:pt x="15" y="323"/>
                    <a:pt x="31" y="144"/>
                    <a:pt x="91" y="72"/>
                  </a:cubicBezTo>
                  <a:cubicBezTo>
                    <a:pt x="151" y="0"/>
                    <a:pt x="299" y="0"/>
                    <a:pt x="363" y="72"/>
                  </a:cubicBezTo>
                  <a:cubicBezTo>
                    <a:pt x="427" y="144"/>
                    <a:pt x="443" y="503"/>
                    <a:pt x="477" y="503"/>
                  </a:cubicBezTo>
                  <a:cubicBezTo>
                    <a:pt x="511" y="503"/>
                    <a:pt x="510" y="144"/>
                    <a:pt x="567" y="72"/>
                  </a:cubicBezTo>
                  <a:cubicBezTo>
                    <a:pt x="624" y="0"/>
                    <a:pt x="760" y="0"/>
                    <a:pt x="817" y="72"/>
                  </a:cubicBezTo>
                  <a:cubicBezTo>
                    <a:pt x="874" y="144"/>
                    <a:pt x="873" y="503"/>
                    <a:pt x="907" y="503"/>
                  </a:cubicBezTo>
                  <a:cubicBezTo>
                    <a:pt x="941" y="503"/>
                    <a:pt x="957" y="144"/>
                    <a:pt x="1021" y="72"/>
                  </a:cubicBezTo>
                  <a:cubicBezTo>
                    <a:pt x="1085" y="0"/>
                    <a:pt x="1236" y="4"/>
                    <a:pt x="1293" y="72"/>
                  </a:cubicBezTo>
                  <a:cubicBezTo>
                    <a:pt x="1350" y="140"/>
                    <a:pt x="1350" y="408"/>
                    <a:pt x="1361" y="480"/>
                  </a:cubicBezTo>
                </a:path>
              </a:pathLst>
            </a:custGeom>
            <a:noFill/>
            <a:ln w="9525" cap="flat" cmpd="sng">
              <a:solidFill>
                <a:schemeClr val="tx1"/>
              </a:solidFill>
              <a:prstDash val="solid"/>
              <a:headEnd type="none" w="med" len="med"/>
              <a:tailEnd type="none" w="med" len="med"/>
            </a:ln>
          </p:spPr>
          <p:txBody>
            <a:bodyPr/>
            <a:p>
              <a:endParaRPr lang="zh-CN" altLang="en-US"/>
            </a:p>
          </p:txBody>
        </p:sp>
        <p:sp>
          <p:nvSpPr>
            <p:cNvPr id="662534" name="直接连接符 662533"/>
            <p:cNvSpPr/>
            <p:nvPr/>
          </p:nvSpPr>
          <p:spPr>
            <a:xfrm>
              <a:off x="1755" y="1548"/>
              <a:ext cx="0" cy="282"/>
            </a:xfrm>
            <a:prstGeom prst="line">
              <a:avLst/>
            </a:prstGeom>
            <a:ln w="9525" cap="flat" cmpd="sng">
              <a:solidFill>
                <a:schemeClr val="tx1"/>
              </a:solidFill>
              <a:prstDash val="solid"/>
              <a:headEnd type="none" w="med" len="med"/>
              <a:tailEnd type="none" w="med" len="med"/>
            </a:ln>
          </p:spPr>
        </p:sp>
        <p:sp>
          <p:nvSpPr>
            <p:cNvPr id="662535" name="直接连接符 662534"/>
            <p:cNvSpPr/>
            <p:nvPr/>
          </p:nvSpPr>
          <p:spPr>
            <a:xfrm>
              <a:off x="1585" y="1833"/>
              <a:ext cx="340" cy="0"/>
            </a:xfrm>
            <a:prstGeom prst="line">
              <a:avLst/>
            </a:prstGeom>
            <a:ln w="9525" cap="flat" cmpd="sng">
              <a:solidFill>
                <a:schemeClr val="tx1"/>
              </a:solidFill>
              <a:prstDash val="solid"/>
              <a:headEnd type="none" w="med" len="med"/>
              <a:tailEnd type="none" w="med" len="med"/>
            </a:ln>
          </p:spPr>
        </p:sp>
        <p:sp>
          <p:nvSpPr>
            <p:cNvPr id="662536" name="直接连接符 662535"/>
            <p:cNvSpPr/>
            <p:nvPr/>
          </p:nvSpPr>
          <p:spPr>
            <a:xfrm>
              <a:off x="1585" y="1888"/>
              <a:ext cx="340" cy="0"/>
            </a:xfrm>
            <a:prstGeom prst="line">
              <a:avLst/>
            </a:prstGeom>
            <a:ln w="9525" cap="flat" cmpd="sng">
              <a:solidFill>
                <a:schemeClr val="tx1"/>
              </a:solidFill>
              <a:prstDash val="solid"/>
              <a:headEnd type="none" w="med" len="med"/>
              <a:tailEnd type="none" w="med" len="med"/>
            </a:ln>
          </p:spPr>
        </p:sp>
        <p:sp>
          <p:nvSpPr>
            <p:cNvPr id="662537" name="直接连接符 662536"/>
            <p:cNvSpPr/>
            <p:nvPr/>
          </p:nvSpPr>
          <p:spPr>
            <a:xfrm>
              <a:off x="1755" y="1888"/>
              <a:ext cx="0" cy="282"/>
            </a:xfrm>
            <a:prstGeom prst="line">
              <a:avLst/>
            </a:prstGeom>
            <a:ln w="9525" cap="flat" cmpd="sng">
              <a:solidFill>
                <a:schemeClr val="tx1"/>
              </a:solidFill>
              <a:prstDash val="solid"/>
              <a:headEnd type="none" w="med" len="med"/>
              <a:tailEnd type="none" w="med" len="med"/>
            </a:ln>
          </p:spPr>
        </p:sp>
        <p:sp>
          <p:nvSpPr>
            <p:cNvPr id="662538" name="直接连接符 662537"/>
            <p:cNvSpPr/>
            <p:nvPr/>
          </p:nvSpPr>
          <p:spPr>
            <a:xfrm>
              <a:off x="1643" y="2238"/>
              <a:ext cx="227" cy="0"/>
            </a:xfrm>
            <a:prstGeom prst="line">
              <a:avLst/>
            </a:prstGeom>
            <a:ln w="9525" cap="flat" cmpd="sng">
              <a:solidFill>
                <a:schemeClr val="tx1"/>
              </a:solidFill>
              <a:prstDash val="solid"/>
              <a:headEnd type="none" w="med" len="med"/>
              <a:tailEnd type="none" w="med" len="med"/>
            </a:ln>
          </p:spPr>
        </p:sp>
        <p:sp>
          <p:nvSpPr>
            <p:cNvPr id="662539" name="直接连接符 662538"/>
            <p:cNvSpPr/>
            <p:nvPr/>
          </p:nvSpPr>
          <p:spPr>
            <a:xfrm>
              <a:off x="1700" y="2283"/>
              <a:ext cx="113" cy="0"/>
            </a:xfrm>
            <a:prstGeom prst="line">
              <a:avLst/>
            </a:prstGeom>
            <a:ln w="9525" cap="flat" cmpd="sng">
              <a:solidFill>
                <a:schemeClr val="tx1"/>
              </a:solidFill>
              <a:prstDash val="solid"/>
              <a:headEnd type="none" w="med" len="med"/>
              <a:tailEnd type="none" w="med" len="med"/>
            </a:ln>
          </p:spPr>
        </p:sp>
        <p:sp>
          <p:nvSpPr>
            <p:cNvPr id="662541" name="直接连接符 662540"/>
            <p:cNvSpPr/>
            <p:nvPr/>
          </p:nvSpPr>
          <p:spPr>
            <a:xfrm>
              <a:off x="1585" y="2170"/>
              <a:ext cx="340" cy="0"/>
            </a:xfrm>
            <a:prstGeom prst="line">
              <a:avLst/>
            </a:prstGeom>
            <a:ln w="9525" cap="flat" cmpd="sng">
              <a:solidFill>
                <a:schemeClr val="tx1"/>
              </a:solidFill>
              <a:prstDash val="solid"/>
              <a:headEnd type="none" w="med" len="med"/>
              <a:tailEnd type="none" w="med" len="med"/>
            </a:ln>
          </p:spPr>
        </p:sp>
        <p:sp>
          <p:nvSpPr>
            <p:cNvPr id="662542" name="直接连接符 662541"/>
            <p:cNvSpPr/>
            <p:nvPr/>
          </p:nvSpPr>
          <p:spPr>
            <a:xfrm flipH="1">
              <a:off x="793" y="1718"/>
              <a:ext cx="510" cy="0"/>
            </a:xfrm>
            <a:prstGeom prst="line">
              <a:avLst/>
            </a:prstGeom>
            <a:ln w="9525" cap="flat" cmpd="sng">
              <a:solidFill>
                <a:schemeClr val="tx1"/>
              </a:solidFill>
              <a:prstDash val="solid"/>
              <a:headEnd type="none" w="med" len="med"/>
              <a:tailEnd type="none" w="med" len="med"/>
            </a:ln>
          </p:spPr>
        </p:sp>
        <p:sp>
          <p:nvSpPr>
            <p:cNvPr id="662543" name="直接连接符 662542"/>
            <p:cNvSpPr/>
            <p:nvPr/>
          </p:nvSpPr>
          <p:spPr>
            <a:xfrm flipH="1">
              <a:off x="2210" y="1718"/>
              <a:ext cx="738" cy="0"/>
            </a:xfrm>
            <a:prstGeom prst="line">
              <a:avLst/>
            </a:prstGeom>
            <a:ln w="9525" cap="flat" cmpd="sng">
              <a:solidFill>
                <a:schemeClr val="tx1"/>
              </a:solidFill>
              <a:prstDash val="solid"/>
              <a:headEnd type="none" w="med" len="med"/>
              <a:tailEnd type="none" w="med" len="med"/>
            </a:ln>
          </p:spPr>
        </p:sp>
        <p:sp>
          <p:nvSpPr>
            <p:cNvPr id="662544" name="任意多边形 662543"/>
            <p:cNvSpPr/>
            <p:nvPr/>
          </p:nvSpPr>
          <p:spPr>
            <a:xfrm>
              <a:off x="1303" y="2510"/>
              <a:ext cx="907" cy="170"/>
            </a:xfrm>
            <a:custGeom>
              <a:avLst/>
              <a:gdLst/>
              <a:ahLst/>
              <a:cxnLst/>
              <a:pathLst>
                <a:path w="1361" h="503">
                  <a:moveTo>
                    <a:pt x="0" y="503"/>
                  </a:moveTo>
                  <a:cubicBezTo>
                    <a:pt x="15" y="323"/>
                    <a:pt x="31" y="144"/>
                    <a:pt x="91" y="72"/>
                  </a:cubicBezTo>
                  <a:cubicBezTo>
                    <a:pt x="151" y="0"/>
                    <a:pt x="299" y="0"/>
                    <a:pt x="363" y="72"/>
                  </a:cubicBezTo>
                  <a:cubicBezTo>
                    <a:pt x="427" y="144"/>
                    <a:pt x="443" y="503"/>
                    <a:pt x="477" y="503"/>
                  </a:cubicBezTo>
                  <a:cubicBezTo>
                    <a:pt x="511" y="503"/>
                    <a:pt x="510" y="144"/>
                    <a:pt x="567" y="72"/>
                  </a:cubicBezTo>
                  <a:cubicBezTo>
                    <a:pt x="624" y="0"/>
                    <a:pt x="760" y="0"/>
                    <a:pt x="817" y="72"/>
                  </a:cubicBezTo>
                  <a:cubicBezTo>
                    <a:pt x="874" y="144"/>
                    <a:pt x="873" y="503"/>
                    <a:pt x="907" y="503"/>
                  </a:cubicBezTo>
                  <a:cubicBezTo>
                    <a:pt x="941" y="503"/>
                    <a:pt x="957" y="144"/>
                    <a:pt x="1021" y="72"/>
                  </a:cubicBezTo>
                  <a:cubicBezTo>
                    <a:pt x="1085" y="0"/>
                    <a:pt x="1236" y="4"/>
                    <a:pt x="1293" y="72"/>
                  </a:cubicBezTo>
                  <a:cubicBezTo>
                    <a:pt x="1350" y="140"/>
                    <a:pt x="1350" y="408"/>
                    <a:pt x="1361" y="480"/>
                  </a:cubicBezTo>
                </a:path>
              </a:pathLst>
            </a:custGeom>
            <a:noFill/>
            <a:ln w="9525" cap="flat" cmpd="sng">
              <a:solidFill>
                <a:schemeClr val="tx1"/>
              </a:solidFill>
              <a:prstDash val="solid"/>
              <a:headEnd type="none" w="med" len="med"/>
              <a:tailEnd type="none" w="med" len="med"/>
            </a:ln>
          </p:spPr>
          <p:txBody>
            <a:bodyPr/>
            <a:p>
              <a:endParaRPr lang="zh-CN" altLang="en-US"/>
            </a:p>
          </p:txBody>
        </p:sp>
        <p:sp>
          <p:nvSpPr>
            <p:cNvPr id="662545" name="直接连接符 662544"/>
            <p:cNvSpPr/>
            <p:nvPr/>
          </p:nvSpPr>
          <p:spPr>
            <a:xfrm>
              <a:off x="1755" y="2510"/>
              <a:ext cx="0" cy="283"/>
            </a:xfrm>
            <a:prstGeom prst="line">
              <a:avLst/>
            </a:prstGeom>
            <a:ln w="9525" cap="flat" cmpd="sng">
              <a:solidFill>
                <a:schemeClr val="tx1"/>
              </a:solidFill>
              <a:prstDash val="solid"/>
              <a:headEnd type="none" w="med" len="med"/>
              <a:tailEnd type="none" w="med" len="med"/>
            </a:ln>
          </p:spPr>
        </p:sp>
        <p:sp>
          <p:nvSpPr>
            <p:cNvPr id="662546" name="直接连接符 662545"/>
            <p:cNvSpPr/>
            <p:nvPr/>
          </p:nvSpPr>
          <p:spPr>
            <a:xfrm>
              <a:off x="1585" y="2795"/>
              <a:ext cx="340" cy="0"/>
            </a:xfrm>
            <a:prstGeom prst="line">
              <a:avLst/>
            </a:prstGeom>
            <a:ln w="9525" cap="flat" cmpd="sng">
              <a:solidFill>
                <a:schemeClr val="tx1"/>
              </a:solidFill>
              <a:prstDash val="solid"/>
              <a:headEnd type="none" w="med" len="med"/>
              <a:tailEnd type="none" w="med" len="med"/>
            </a:ln>
          </p:spPr>
        </p:sp>
        <p:sp>
          <p:nvSpPr>
            <p:cNvPr id="662547" name="直接连接符 662546"/>
            <p:cNvSpPr/>
            <p:nvPr/>
          </p:nvSpPr>
          <p:spPr>
            <a:xfrm>
              <a:off x="1585" y="2850"/>
              <a:ext cx="340" cy="0"/>
            </a:xfrm>
            <a:prstGeom prst="line">
              <a:avLst/>
            </a:prstGeom>
            <a:ln w="9525" cap="flat" cmpd="sng">
              <a:solidFill>
                <a:schemeClr val="tx1"/>
              </a:solidFill>
              <a:prstDash val="solid"/>
              <a:headEnd type="none" w="med" len="med"/>
              <a:tailEnd type="none" w="med" len="med"/>
            </a:ln>
          </p:spPr>
        </p:sp>
        <p:sp>
          <p:nvSpPr>
            <p:cNvPr id="662548" name="直接连接符 662547"/>
            <p:cNvSpPr/>
            <p:nvPr/>
          </p:nvSpPr>
          <p:spPr>
            <a:xfrm>
              <a:off x="1755" y="2850"/>
              <a:ext cx="0" cy="283"/>
            </a:xfrm>
            <a:prstGeom prst="line">
              <a:avLst/>
            </a:prstGeom>
            <a:ln w="9525" cap="flat" cmpd="sng">
              <a:solidFill>
                <a:schemeClr val="tx1"/>
              </a:solidFill>
              <a:prstDash val="solid"/>
              <a:headEnd type="none" w="med" len="med"/>
              <a:tailEnd type="none" w="med" len="med"/>
            </a:ln>
          </p:spPr>
        </p:sp>
        <p:sp>
          <p:nvSpPr>
            <p:cNvPr id="662549" name="直接连接符 662548"/>
            <p:cNvSpPr/>
            <p:nvPr/>
          </p:nvSpPr>
          <p:spPr>
            <a:xfrm>
              <a:off x="1643" y="3188"/>
              <a:ext cx="227" cy="0"/>
            </a:xfrm>
            <a:prstGeom prst="line">
              <a:avLst/>
            </a:prstGeom>
            <a:ln w="9525" cap="flat" cmpd="sng">
              <a:solidFill>
                <a:schemeClr val="tx1"/>
              </a:solidFill>
              <a:prstDash val="solid"/>
              <a:headEnd type="none" w="med" len="med"/>
              <a:tailEnd type="none" w="med" len="med"/>
            </a:ln>
          </p:spPr>
        </p:sp>
        <p:sp>
          <p:nvSpPr>
            <p:cNvPr id="662550" name="直接连接符 662549"/>
            <p:cNvSpPr/>
            <p:nvPr/>
          </p:nvSpPr>
          <p:spPr>
            <a:xfrm>
              <a:off x="1700" y="3245"/>
              <a:ext cx="113" cy="0"/>
            </a:xfrm>
            <a:prstGeom prst="line">
              <a:avLst/>
            </a:prstGeom>
            <a:ln w="9525" cap="flat" cmpd="sng">
              <a:solidFill>
                <a:schemeClr val="tx1"/>
              </a:solidFill>
              <a:prstDash val="solid"/>
              <a:headEnd type="none" w="med" len="med"/>
              <a:tailEnd type="none" w="med" len="med"/>
            </a:ln>
          </p:spPr>
        </p:sp>
        <p:sp>
          <p:nvSpPr>
            <p:cNvPr id="662551" name="直接连接符 662550"/>
            <p:cNvSpPr/>
            <p:nvPr/>
          </p:nvSpPr>
          <p:spPr>
            <a:xfrm>
              <a:off x="1585" y="3133"/>
              <a:ext cx="340" cy="0"/>
            </a:xfrm>
            <a:prstGeom prst="line">
              <a:avLst/>
            </a:prstGeom>
            <a:ln w="9525" cap="flat" cmpd="sng">
              <a:solidFill>
                <a:schemeClr val="tx1"/>
              </a:solidFill>
              <a:prstDash val="solid"/>
              <a:headEnd type="none" w="med" len="med"/>
              <a:tailEnd type="none" w="med" len="med"/>
            </a:ln>
          </p:spPr>
        </p:sp>
        <p:sp>
          <p:nvSpPr>
            <p:cNvPr id="662552" name="直接连接符 662551"/>
            <p:cNvSpPr/>
            <p:nvPr/>
          </p:nvSpPr>
          <p:spPr>
            <a:xfrm flipH="1">
              <a:off x="793" y="2680"/>
              <a:ext cx="510" cy="0"/>
            </a:xfrm>
            <a:prstGeom prst="line">
              <a:avLst/>
            </a:prstGeom>
            <a:ln w="9525" cap="flat" cmpd="sng">
              <a:solidFill>
                <a:schemeClr val="tx1"/>
              </a:solidFill>
              <a:prstDash val="solid"/>
              <a:headEnd type="none" w="med" len="med"/>
              <a:tailEnd type="none" w="med" len="med"/>
            </a:ln>
          </p:spPr>
        </p:sp>
        <p:sp>
          <p:nvSpPr>
            <p:cNvPr id="662553" name="直接连接符 662552"/>
            <p:cNvSpPr/>
            <p:nvPr/>
          </p:nvSpPr>
          <p:spPr>
            <a:xfrm flipH="1">
              <a:off x="2210" y="2680"/>
              <a:ext cx="6068" cy="0"/>
            </a:xfrm>
            <a:prstGeom prst="line">
              <a:avLst/>
            </a:prstGeom>
            <a:ln w="9525" cap="flat" cmpd="sng">
              <a:solidFill>
                <a:schemeClr val="tx1"/>
              </a:solidFill>
              <a:prstDash val="solid"/>
              <a:headEnd type="none" w="med" len="med"/>
              <a:tailEnd type="none" w="med" len="med"/>
            </a:ln>
          </p:spPr>
        </p:sp>
        <p:sp>
          <p:nvSpPr>
            <p:cNvPr id="662554" name="任意多边形 662553"/>
            <p:cNvSpPr/>
            <p:nvPr/>
          </p:nvSpPr>
          <p:spPr>
            <a:xfrm>
              <a:off x="1303" y="3475"/>
              <a:ext cx="907" cy="170"/>
            </a:xfrm>
            <a:custGeom>
              <a:avLst/>
              <a:gdLst/>
              <a:ahLst/>
              <a:cxnLst/>
              <a:pathLst>
                <a:path w="1361" h="503">
                  <a:moveTo>
                    <a:pt x="0" y="503"/>
                  </a:moveTo>
                  <a:cubicBezTo>
                    <a:pt x="15" y="323"/>
                    <a:pt x="31" y="144"/>
                    <a:pt x="91" y="72"/>
                  </a:cubicBezTo>
                  <a:cubicBezTo>
                    <a:pt x="151" y="0"/>
                    <a:pt x="299" y="0"/>
                    <a:pt x="363" y="72"/>
                  </a:cubicBezTo>
                  <a:cubicBezTo>
                    <a:pt x="427" y="144"/>
                    <a:pt x="443" y="503"/>
                    <a:pt x="477" y="503"/>
                  </a:cubicBezTo>
                  <a:cubicBezTo>
                    <a:pt x="511" y="503"/>
                    <a:pt x="510" y="144"/>
                    <a:pt x="567" y="72"/>
                  </a:cubicBezTo>
                  <a:cubicBezTo>
                    <a:pt x="624" y="0"/>
                    <a:pt x="760" y="0"/>
                    <a:pt x="817" y="72"/>
                  </a:cubicBezTo>
                  <a:cubicBezTo>
                    <a:pt x="874" y="144"/>
                    <a:pt x="873" y="503"/>
                    <a:pt x="907" y="503"/>
                  </a:cubicBezTo>
                  <a:cubicBezTo>
                    <a:pt x="941" y="503"/>
                    <a:pt x="957" y="144"/>
                    <a:pt x="1021" y="72"/>
                  </a:cubicBezTo>
                  <a:cubicBezTo>
                    <a:pt x="1085" y="0"/>
                    <a:pt x="1236" y="4"/>
                    <a:pt x="1293" y="72"/>
                  </a:cubicBezTo>
                  <a:cubicBezTo>
                    <a:pt x="1350" y="140"/>
                    <a:pt x="1350" y="408"/>
                    <a:pt x="1361" y="480"/>
                  </a:cubicBezTo>
                </a:path>
              </a:pathLst>
            </a:custGeom>
            <a:noFill/>
            <a:ln w="9525" cap="flat" cmpd="sng">
              <a:solidFill>
                <a:schemeClr val="tx1"/>
              </a:solidFill>
              <a:prstDash val="solid"/>
              <a:headEnd type="none" w="med" len="med"/>
              <a:tailEnd type="none" w="med" len="med"/>
            </a:ln>
          </p:spPr>
          <p:txBody>
            <a:bodyPr/>
            <a:p>
              <a:endParaRPr lang="zh-CN" altLang="en-US"/>
            </a:p>
          </p:txBody>
        </p:sp>
        <p:sp>
          <p:nvSpPr>
            <p:cNvPr id="662555" name="直接连接符 662554"/>
            <p:cNvSpPr/>
            <p:nvPr/>
          </p:nvSpPr>
          <p:spPr>
            <a:xfrm>
              <a:off x="1755" y="3475"/>
              <a:ext cx="3" cy="735"/>
            </a:xfrm>
            <a:prstGeom prst="line">
              <a:avLst/>
            </a:prstGeom>
            <a:ln w="9525" cap="flat" cmpd="sng">
              <a:solidFill>
                <a:schemeClr val="tx1"/>
              </a:solidFill>
              <a:prstDash val="solid"/>
              <a:headEnd type="none" w="med" len="med"/>
              <a:tailEnd type="none" w="med" len="med"/>
            </a:ln>
          </p:spPr>
        </p:sp>
        <p:sp>
          <p:nvSpPr>
            <p:cNvPr id="662556" name="直接连接符 662555"/>
            <p:cNvSpPr/>
            <p:nvPr/>
          </p:nvSpPr>
          <p:spPr>
            <a:xfrm>
              <a:off x="1588" y="4213"/>
              <a:ext cx="340" cy="0"/>
            </a:xfrm>
            <a:prstGeom prst="line">
              <a:avLst/>
            </a:prstGeom>
            <a:ln w="9525" cap="flat" cmpd="sng">
              <a:solidFill>
                <a:schemeClr val="tx1"/>
              </a:solidFill>
              <a:prstDash val="solid"/>
              <a:headEnd type="none" w="med" len="med"/>
              <a:tailEnd type="none" w="med" len="med"/>
            </a:ln>
          </p:spPr>
        </p:sp>
        <p:sp>
          <p:nvSpPr>
            <p:cNvPr id="662557" name="直接连接符 662556"/>
            <p:cNvSpPr/>
            <p:nvPr/>
          </p:nvSpPr>
          <p:spPr>
            <a:xfrm>
              <a:off x="1588" y="4268"/>
              <a:ext cx="340" cy="0"/>
            </a:xfrm>
            <a:prstGeom prst="line">
              <a:avLst/>
            </a:prstGeom>
            <a:ln w="9525" cap="flat" cmpd="sng">
              <a:solidFill>
                <a:schemeClr val="tx1"/>
              </a:solidFill>
              <a:prstDash val="solid"/>
              <a:headEnd type="none" w="med" len="med"/>
              <a:tailEnd type="none" w="med" len="med"/>
            </a:ln>
          </p:spPr>
        </p:sp>
        <p:sp>
          <p:nvSpPr>
            <p:cNvPr id="662558" name="直接连接符 662557"/>
            <p:cNvSpPr/>
            <p:nvPr/>
          </p:nvSpPr>
          <p:spPr>
            <a:xfrm>
              <a:off x="1758" y="4268"/>
              <a:ext cx="0" cy="282"/>
            </a:xfrm>
            <a:prstGeom prst="line">
              <a:avLst/>
            </a:prstGeom>
            <a:ln w="9525" cap="flat" cmpd="sng">
              <a:solidFill>
                <a:schemeClr val="tx1"/>
              </a:solidFill>
              <a:prstDash val="solid"/>
              <a:headEnd type="none" w="med" len="med"/>
              <a:tailEnd type="none" w="med" len="med"/>
            </a:ln>
          </p:spPr>
        </p:sp>
        <p:sp>
          <p:nvSpPr>
            <p:cNvPr id="662559" name="直接连接符 662558"/>
            <p:cNvSpPr/>
            <p:nvPr/>
          </p:nvSpPr>
          <p:spPr>
            <a:xfrm>
              <a:off x="1645" y="4605"/>
              <a:ext cx="228" cy="0"/>
            </a:xfrm>
            <a:prstGeom prst="line">
              <a:avLst/>
            </a:prstGeom>
            <a:ln w="9525" cap="flat" cmpd="sng">
              <a:solidFill>
                <a:schemeClr val="tx1"/>
              </a:solidFill>
              <a:prstDash val="solid"/>
              <a:headEnd type="none" w="med" len="med"/>
              <a:tailEnd type="none" w="med" len="med"/>
            </a:ln>
          </p:spPr>
        </p:sp>
        <p:sp>
          <p:nvSpPr>
            <p:cNvPr id="662560" name="直接连接符 662559"/>
            <p:cNvSpPr/>
            <p:nvPr/>
          </p:nvSpPr>
          <p:spPr>
            <a:xfrm>
              <a:off x="1703" y="4663"/>
              <a:ext cx="112" cy="0"/>
            </a:xfrm>
            <a:prstGeom prst="line">
              <a:avLst/>
            </a:prstGeom>
            <a:ln w="9525" cap="flat" cmpd="sng">
              <a:solidFill>
                <a:schemeClr val="tx1"/>
              </a:solidFill>
              <a:prstDash val="solid"/>
              <a:headEnd type="none" w="med" len="med"/>
              <a:tailEnd type="none" w="med" len="med"/>
            </a:ln>
          </p:spPr>
        </p:sp>
        <p:sp>
          <p:nvSpPr>
            <p:cNvPr id="662561" name="直接连接符 662560"/>
            <p:cNvSpPr/>
            <p:nvPr/>
          </p:nvSpPr>
          <p:spPr>
            <a:xfrm>
              <a:off x="1588" y="4550"/>
              <a:ext cx="340" cy="0"/>
            </a:xfrm>
            <a:prstGeom prst="line">
              <a:avLst/>
            </a:prstGeom>
            <a:ln w="9525" cap="flat" cmpd="sng">
              <a:solidFill>
                <a:schemeClr val="tx1"/>
              </a:solidFill>
              <a:prstDash val="solid"/>
              <a:headEnd type="none" w="med" len="med"/>
              <a:tailEnd type="none" w="med" len="med"/>
            </a:ln>
          </p:spPr>
        </p:sp>
        <p:sp>
          <p:nvSpPr>
            <p:cNvPr id="662562" name="直接连接符 662561"/>
            <p:cNvSpPr/>
            <p:nvPr/>
          </p:nvSpPr>
          <p:spPr>
            <a:xfrm flipH="1">
              <a:off x="793" y="3645"/>
              <a:ext cx="510" cy="0"/>
            </a:xfrm>
            <a:prstGeom prst="line">
              <a:avLst/>
            </a:prstGeom>
            <a:ln w="9525" cap="flat" cmpd="sng">
              <a:solidFill>
                <a:schemeClr val="tx1"/>
              </a:solidFill>
              <a:prstDash val="solid"/>
              <a:headEnd type="none" w="med" len="med"/>
              <a:tailEnd type="none" w="med" len="med"/>
            </a:ln>
          </p:spPr>
        </p:sp>
        <p:sp>
          <p:nvSpPr>
            <p:cNvPr id="662563" name="直接连接符 662562"/>
            <p:cNvSpPr/>
            <p:nvPr/>
          </p:nvSpPr>
          <p:spPr>
            <a:xfrm flipH="1">
              <a:off x="2210" y="3645"/>
              <a:ext cx="738" cy="0"/>
            </a:xfrm>
            <a:prstGeom prst="line">
              <a:avLst/>
            </a:prstGeom>
            <a:ln w="9525" cap="flat" cmpd="sng">
              <a:solidFill>
                <a:schemeClr val="tx1"/>
              </a:solidFill>
              <a:prstDash val="solid"/>
              <a:headEnd type="none" w="med" len="med"/>
              <a:tailEnd type="none" w="med" len="med"/>
            </a:ln>
          </p:spPr>
        </p:sp>
        <p:sp>
          <p:nvSpPr>
            <p:cNvPr id="662564" name="直接连接符 662563"/>
            <p:cNvSpPr/>
            <p:nvPr/>
          </p:nvSpPr>
          <p:spPr>
            <a:xfrm>
              <a:off x="2948" y="1718"/>
              <a:ext cx="282" cy="395"/>
            </a:xfrm>
            <a:prstGeom prst="line">
              <a:avLst/>
            </a:prstGeom>
            <a:ln w="9525" cap="flat" cmpd="sng">
              <a:solidFill>
                <a:schemeClr val="tx1"/>
              </a:solidFill>
              <a:prstDash val="solid"/>
              <a:headEnd type="none" w="med" len="med"/>
              <a:tailEnd type="none" w="med" len="med"/>
            </a:ln>
          </p:spPr>
        </p:sp>
        <p:sp>
          <p:nvSpPr>
            <p:cNvPr id="662565" name="直接连接符 662564"/>
            <p:cNvSpPr/>
            <p:nvPr/>
          </p:nvSpPr>
          <p:spPr>
            <a:xfrm flipV="1">
              <a:off x="2948" y="3190"/>
              <a:ext cx="282" cy="455"/>
            </a:xfrm>
            <a:prstGeom prst="line">
              <a:avLst/>
            </a:prstGeom>
            <a:ln w="9525" cap="flat" cmpd="sng">
              <a:solidFill>
                <a:schemeClr val="tx1"/>
              </a:solidFill>
              <a:prstDash val="solid"/>
              <a:headEnd type="none" w="med" len="med"/>
              <a:tailEnd type="none" w="med" len="med"/>
            </a:ln>
          </p:spPr>
        </p:sp>
        <p:sp>
          <p:nvSpPr>
            <p:cNvPr id="662566" name="直接连接符 662565"/>
            <p:cNvSpPr/>
            <p:nvPr/>
          </p:nvSpPr>
          <p:spPr>
            <a:xfrm>
              <a:off x="3230" y="2113"/>
              <a:ext cx="5048" cy="0"/>
            </a:xfrm>
            <a:prstGeom prst="line">
              <a:avLst/>
            </a:prstGeom>
            <a:ln w="9525" cap="flat" cmpd="sng">
              <a:solidFill>
                <a:schemeClr val="tx1"/>
              </a:solidFill>
              <a:prstDash val="solid"/>
              <a:headEnd type="none" w="med" len="med"/>
              <a:tailEnd type="none" w="med" len="med"/>
            </a:ln>
          </p:spPr>
        </p:sp>
        <p:sp>
          <p:nvSpPr>
            <p:cNvPr id="662567" name="直接连接符 662566"/>
            <p:cNvSpPr/>
            <p:nvPr/>
          </p:nvSpPr>
          <p:spPr>
            <a:xfrm>
              <a:off x="3230" y="3190"/>
              <a:ext cx="5048" cy="0"/>
            </a:xfrm>
            <a:prstGeom prst="line">
              <a:avLst/>
            </a:prstGeom>
            <a:ln w="9525" cap="flat" cmpd="sng">
              <a:solidFill>
                <a:schemeClr val="tx1"/>
              </a:solidFill>
              <a:prstDash val="solid"/>
              <a:headEnd type="none" w="med" len="med"/>
              <a:tailEnd type="none" w="med" len="med"/>
            </a:ln>
          </p:spPr>
        </p:sp>
        <p:sp>
          <p:nvSpPr>
            <p:cNvPr id="662568" name="任意多边形 662567"/>
            <p:cNvSpPr/>
            <p:nvPr/>
          </p:nvSpPr>
          <p:spPr>
            <a:xfrm>
              <a:off x="3628" y="1773"/>
              <a:ext cx="737" cy="340"/>
            </a:xfrm>
            <a:custGeom>
              <a:avLst/>
              <a:gdLst/>
              <a:ahLst/>
              <a:cxnLst/>
              <a:pathLst>
                <a:path w="597" h="349">
                  <a:moveTo>
                    <a:pt x="0" y="345"/>
                  </a:moveTo>
                  <a:cubicBezTo>
                    <a:pt x="7" y="296"/>
                    <a:pt x="6" y="99"/>
                    <a:pt x="44" y="50"/>
                  </a:cubicBezTo>
                  <a:cubicBezTo>
                    <a:pt x="82" y="1"/>
                    <a:pt x="185" y="1"/>
                    <a:pt x="227" y="50"/>
                  </a:cubicBezTo>
                  <a:cubicBezTo>
                    <a:pt x="269" y="99"/>
                    <a:pt x="271" y="345"/>
                    <a:pt x="295" y="345"/>
                  </a:cubicBezTo>
                  <a:cubicBezTo>
                    <a:pt x="319" y="345"/>
                    <a:pt x="331" y="99"/>
                    <a:pt x="373" y="50"/>
                  </a:cubicBezTo>
                  <a:cubicBezTo>
                    <a:pt x="415" y="1"/>
                    <a:pt x="508" y="0"/>
                    <a:pt x="545" y="50"/>
                  </a:cubicBezTo>
                  <a:cubicBezTo>
                    <a:pt x="582" y="100"/>
                    <a:pt x="586" y="287"/>
                    <a:pt x="597" y="349"/>
                  </a:cubicBezTo>
                </a:path>
              </a:pathLst>
            </a:custGeom>
            <a:noFill/>
            <a:ln w="9525" cap="flat" cmpd="sng">
              <a:solidFill>
                <a:schemeClr val="tx1"/>
              </a:solidFill>
              <a:prstDash val="solid"/>
              <a:headEnd type="none" w="med" len="med"/>
              <a:tailEnd type="none" w="med" len="med"/>
            </a:ln>
          </p:spPr>
          <p:txBody>
            <a:bodyPr/>
            <a:p>
              <a:endParaRPr lang="zh-CN" altLang="en-US"/>
            </a:p>
          </p:txBody>
        </p:sp>
        <p:sp>
          <p:nvSpPr>
            <p:cNvPr id="662569" name="直接连接符 662568"/>
            <p:cNvSpPr/>
            <p:nvPr/>
          </p:nvSpPr>
          <p:spPr>
            <a:xfrm>
              <a:off x="3628" y="2113"/>
              <a:ext cx="0" cy="1532"/>
            </a:xfrm>
            <a:prstGeom prst="line">
              <a:avLst/>
            </a:prstGeom>
            <a:ln w="9525" cap="flat" cmpd="sng">
              <a:solidFill>
                <a:schemeClr val="tx1"/>
              </a:solidFill>
              <a:prstDash val="solid"/>
              <a:headEnd type="none" w="med" len="med"/>
              <a:tailEnd type="none" w="med" len="med"/>
            </a:ln>
          </p:spPr>
        </p:sp>
        <p:sp>
          <p:nvSpPr>
            <p:cNvPr id="662570" name="直接连接符 662569"/>
            <p:cNvSpPr/>
            <p:nvPr/>
          </p:nvSpPr>
          <p:spPr>
            <a:xfrm>
              <a:off x="4365" y="2113"/>
              <a:ext cx="0" cy="1532"/>
            </a:xfrm>
            <a:prstGeom prst="line">
              <a:avLst/>
            </a:prstGeom>
            <a:ln w="9525" cap="flat" cmpd="sng">
              <a:solidFill>
                <a:schemeClr val="tx1"/>
              </a:solidFill>
              <a:prstDash val="solid"/>
              <a:headEnd type="none" w="med" len="med"/>
              <a:tailEnd type="none" w="med" len="med"/>
            </a:ln>
          </p:spPr>
        </p:sp>
        <p:sp>
          <p:nvSpPr>
            <p:cNvPr id="662571" name="椭圆 662570"/>
            <p:cNvSpPr/>
            <p:nvPr/>
          </p:nvSpPr>
          <p:spPr>
            <a:xfrm>
              <a:off x="3570" y="3645"/>
              <a:ext cx="113" cy="113"/>
            </a:xfrm>
            <a:prstGeom prst="ellipse">
              <a:avLst/>
            </a:prstGeom>
            <a:noFill/>
            <a:ln w="9525" cap="flat" cmpd="sng">
              <a:solidFill>
                <a:schemeClr val="tx1"/>
              </a:solidFill>
              <a:prstDash val="solid"/>
              <a:headEnd type="none" w="med" len="med"/>
              <a:tailEnd type="none" w="med" len="med"/>
            </a:ln>
          </p:spPr>
          <p:txBody>
            <a:bodyPr/>
            <a:p>
              <a:endParaRPr lang="zh-CN" altLang="en-US"/>
            </a:p>
          </p:txBody>
        </p:sp>
        <p:sp>
          <p:nvSpPr>
            <p:cNvPr id="662572" name="椭圆 662571"/>
            <p:cNvSpPr/>
            <p:nvPr/>
          </p:nvSpPr>
          <p:spPr>
            <a:xfrm>
              <a:off x="4308" y="3645"/>
              <a:ext cx="112" cy="113"/>
            </a:xfrm>
            <a:prstGeom prst="ellipse">
              <a:avLst/>
            </a:prstGeom>
            <a:noFill/>
            <a:ln w="9525" cap="flat" cmpd="sng">
              <a:solidFill>
                <a:schemeClr val="tx1"/>
              </a:solidFill>
              <a:prstDash val="solid"/>
              <a:headEnd type="none" w="med" len="med"/>
              <a:tailEnd type="none" w="med" len="med"/>
            </a:ln>
          </p:spPr>
          <p:txBody>
            <a:bodyPr/>
            <a:p>
              <a:endParaRPr lang="zh-CN" altLang="en-US"/>
            </a:p>
          </p:txBody>
        </p:sp>
        <p:sp>
          <p:nvSpPr>
            <p:cNvPr id="662573" name="直接连接符 662572"/>
            <p:cNvSpPr/>
            <p:nvPr/>
          </p:nvSpPr>
          <p:spPr>
            <a:xfrm>
              <a:off x="5100" y="1603"/>
              <a:ext cx="0" cy="2155"/>
            </a:xfrm>
            <a:prstGeom prst="line">
              <a:avLst/>
            </a:prstGeom>
            <a:ln w="9525" cap="flat" cmpd="sng">
              <a:solidFill>
                <a:schemeClr val="tx1"/>
              </a:solidFill>
              <a:prstDash val="solid"/>
              <a:headEnd type="none" w="med" len="med"/>
              <a:tailEnd type="none" w="med" len="med"/>
            </a:ln>
          </p:spPr>
        </p:sp>
        <p:sp>
          <p:nvSpPr>
            <p:cNvPr id="662574" name="直接连接符 662573"/>
            <p:cNvSpPr/>
            <p:nvPr/>
          </p:nvSpPr>
          <p:spPr>
            <a:xfrm>
              <a:off x="5443" y="1603"/>
              <a:ext cx="0" cy="2155"/>
            </a:xfrm>
            <a:prstGeom prst="line">
              <a:avLst/>
            </a:prstGeom>
            <a:ln w="9525" cap="flat" cmpd="sng">
              <a:solidFill>
                <a:schemeClr val="tx1"/>
              </a:solidFill>
              <a:prstDash val="solid"/>
              <a:headEnd type="none" w="med" len="med"/>
              <a:tailEnd type="none" w="med" len="med"/>
            </a:ln>
          </p:spPr>
        </p:sp>
        <p:sp>
          <p:nvSpPr>
            <p:cNvPr id="662575" name="直接连接符 662574"/>
            <p:cNvSpPr/>
            <p:nvPr/>
          </p:nvSpPr>
          <p:spPr>
            <a:xfrm>
              <a:off x="5783" y="1603"/>
              <a:ext cx="0" cy="2155"/>
            </a:xfrm>
            <a:prstGeom prst="line">
              <a:avLst/>
            </a:prstGeom>
            <a:ln w="9525" cap="flat" cmpd="sng">
              <a:solidFill>
                <a:schemeClr val="tx1"/>
              </a:solidFill>
              <a:prstDash val="solid"/>
              <a:headEnd type="none" w="med" len="med"/>
              <a:tailEnd type="none" w="med" len="med"/>
            </a:ln>
          </p:spPr>
        </p:sp>
        <p:sp>
          <p:nvSpPr>
            <p:cNvPr id="662576" name="直接连接符 662575"/>
            <p:cNvSpPr/>
            <p:nvPr/>
          </p:nvSpPr>
          <p:spPr>
            <a:xfrm>
              <a:off x="6518" y="3190"/>
              <a:ext cx="0" cy="510"/>
            </a:xfrm>
            <a:prstGeom prst="line">
              <a:avLst/>
            </a:prstGeom>
            <a:ln w="9525" cap="flat" cmpd="sng">
              <a:solidFill>
                <a:schemeClr val="tx1"/>
              </a:solidFill>
              <a:prstDash val="solid"/>
              <a:headEnd type="none" w="med" len="med"/>
              <a:tailEnd type="none" w="med" len="med"/>
            </a:ln>
          </p:spPr>
        </p:sp>
        <p:sp>
          <p:nvSpPr>
            <p:cNvPr id="662577" name="直接连接符 662576"/>
            <p:cNvSpPr/>
            <p:nvPr/>
          </p:nvSpPr>
          <p:spPr>
            <a:xfrm>
              <a:off x="6348" y="3703"/>
              <a:ext cx="340" cy="0"/>
            </a:xfrm>
            <a:prstGeom prst="line">
              <a:avLst/>
            </a:prstGeom>
            <a:ln w="9525" cap="flat" cmpd="sng">
              <a:solidFill>
                <a:schemeClr val="tx1"/>
              </a:solidFill>
              <a:prstDash val="solid"/>
              <a:headEnd type="none" w="med" len="med"/>
              <a:tailEnd type="none" w="med" len="med"/>
            </a:ln>
          </p:spPr>
        </p:sp>
        <p:sp>
          <p:nvSpPr>
            <p:cNvPr id="662578" name="直接连接符 662577"/>
            <p:cNvSpPr/>
            <p:nvPr/>
          </p:nvSpPr>
          <p:spPr>
            <a:xfrm>
              <a:off x="6348" y="3758"/>
              <a:ext cx="340" cy="0"/>
            </a:xfrm>
            <a:prstGeom prst="line">
              <a:avLst/>
            </a:prstGeom>
            <a:ln w="9525" cap="flat" cmpd="sng">
              <a:solidFill>
                <a:schemeClr val="tx1"/>
              </a:solidFill>
              <a:prstDash val="solid"/>
              <a:headEnd type="none" w="med" len="med"/>
              <a:tailEnd type="none" w="med" len="med"/>
            </a:ln>
          </p:spPr>
        </p:sp>
        <p:sp>
          <p:nvSpPr>
            <p:cNvPr id="662579" name="直接连接符 662578"/>
            <p:cNvSpPr/>
            <p:nvPr/>
          </p:nvSpPr>
          <p:spPr>
            <a:xfrm>
              <a:off x="6518" y="3758"/>
              <a:ext cx="0" cy="282"/>
            </a:xfrm>
            <a:prstGeom prst="line">
              <a:avLst/>
            </a:prstGeom>
            <a:ln w="9525" cap="flat" cmpd="sng">
              <a:solidFill>
                <a:schemeClr val="tx1"/>
              </a:solidFill>
              <a:prstDash val="solid"/>
              <a:headEnd type="none" w="med" len="med"/>
              <a:tailEnd type="none" w="med" len="med"/>
            </a:ln>
          </p:spPr>
        </p:sp>
        <p:sp>
          <p:nvSpPr>
            <p:cNvPr id="662580" name="直接连接符 662579"/>
            <p:cNvSpPr/>
            <p:nvPr/>
          </p:nvSpPr>
          <p:spPr>
            <a:xfrm>
              <a:off x="6405" y="4108"/>
              <a:ext cx="228" cy="0"/>
            </a:xfrm>
            <a:prstGeom prst="line">
              <a:avLst/>
            </a:prstGeom>
            <a:ln w="9525" cap="flat" cmpd="sng">
              <a:solidFill>
                <a:schemeClr val="tx1"/>
              </a:solidFill>
              <a:prstDash val="solid"/>
              <a:headEnd type="none" w="med" len="med"/>
              <a:tailEnd type="none" w="med" len="med"/>
            </a:ln>
          </p:spPr>
        </p:sp>
        <p:sp>
          <p:nvSpPr>
            <p:cNvPr id="662581" name="直接连接符 662580"/>
            <p:cNvSpPr/>
            <p:nvPr/>
          </p:nvSpPr>
          <p:spPr>
            <a:xfrm>
              <a:off x="6463" y="4153"/>
              <a:ext cx="112" cy="0"/>
            </a:xfrm>
            <a:prstGeom prst="line">
              <a:avLst/>
            </a:prstGeom>
            <a:ln w="9525" cap="flat" cmpd="sng">
              <a:solidFill>
                <a:schemeClr val="tx1"/>
              </a:solidFill>
              <a:prstDash val="solid"/>
              <a:headEnd type="none" w="med" len="med"/>
              <a:tailEnd type="none" w="med" len="med"/>
            </a:ln>
          </p:spPr>
        </p:sp>
        <p:sp>
          <p:nvSpPr>
            <p:cNvPr id="662582" name="直接连接符 662581"/>
            <p:cNvSpPr/>
            <p:nvPr/>
          </p:nvSpPr>
          <p:spPr>
            <a:xfrm>
              <a:off x="6348" y="4040"/>
              <a:ext cx="340" cy="0"/>
            </a:xfrm>
            <a:prstGeom prst="line">
              <a:avLst/>
            </a:prstGeom>
            <a:ln w="9525" cap="flat" cmpd="sng">
              <a:solidFill>
                <a:schemeClr val="tx1"/>
              </a:solidFill>
              <a:prstDash val="solid"/>
              <a:headEnd type="none" w="med" len="med"/>
              <a:tailEnd type="none" w="med" len="med"/>
            </a:ln>
          </p:spPr>
        </p:sp>
        <p:sp>
          <p:nvSpPr>
            <p:cNvPr id="662583" name="直接连接符 662582"/>
            <p:cNvSpPr/>
            <p:nvPr/>
          </p:nvSpPr>
          <p:spPr>
            <a:xfrm>
              <a:off x="6973" y="3703"/>
              <a:ext cx="340" cy="0"/>
            </a:xfrm>
            <a:prstGeom prst="line">
              <a:avLst/>
            </a:prstGeom>
            <a:ln w="9525" cap="flat" cmpd="sng">
              <a:solidFill>
                <a:schemeClr val="tx1"/>
              </a:solidFill>
              <a:prstDash val="solid"/>
              <a:headEnd type="none" w="med" len="med"/>
              <a:tailEnd type="none" w="med" len="med"/>
            </a:ln>
          </p:spPr>
        </p:sp>
        <p:sp>
          <p:nvSpPr>
            <p:cNvPr id="662584" name="直接连接符 662583"/>
            <p:cNvSpPr/>
            <p:nvPr/>
          </p:nvSpPr>
          <p:spPr>
            <a:xfrm>
              <a:off x="6973" y="3758"/>
              <a:ext cx="340" cy="0"/>
            </a:xfrm>
            <a:prstGeom prst="line">
              <a:avLst/>
            </a:prstGeom>
            <a:ln w="9525" cap="flat" cmpd="sng">
              <a:solidFill>
                <a:schemeClr val="tx1"/>
              </a:solidFill>
              <a:prstDash val="solid"/>
              <a:headEnd type="none" w="med" len="med"/>
              <a:tailEnd type="none" w="med" len="med"/>
            </a:ln>
          </p:spPr>
        </p:sp>
        <p:sp>
          <p:nvSpPr>
            <p:cNvPr id="662585" name="直接连接符 662584"/>
            <p:cNvSpPr/>
            <p:nvPr/>
          </p:nvSpPr>
          <p:spPr>
            <a:xfrm>
              <a:off x="7143" y="3758"/>
              <a:ext cx="0" cy="282"/>
            </a:xfrm>
            <a:prstGeom prst="line">
              <a:avLst/>
            </a:prstGeom>
            <a:ln w="9525" cap="flat" cmpd="sng">
              <a:solidFill>
                <a:schemeClr val="tx1"/>
              </a:solidFill>
              <a:prstDash val="solid"/>
              <a:headEnd type="none" w="med" len="med"/>
              <a:tailEnd type="none" w="med" len="med"/>
            </a:ln>
          </p:spPr>
        </p:sp>
        <p:sp>
          <p:nvSpPr>
            <p:cNvPr id="662586" name="直接连接符 662585"/>
            <p:cNvSpPr/>
            <p:nvPr/>
          </p:nvSpPr>
          <p:spPr>
            <a:xfrm>
              <a:off x="7030" y="4108"/>
              <a:ext cx="228" cy="0"/>
            </a:xfrm>
            <a:prstGeom prst="line">
              <a:avLst/>
            </a:prstGeom>
            <a:ln w="9525" cap="flat" cmpd="sng">
              <a:solidFill>
                <a:schemeClr val="tx1"/>
              </a:solidFill>
              <a:prstDash val="solid"/>
              <a:headEnd type="none" w="med" len="med"/>
              <a:tailEnd type="none" w="med" len="med"/>
            </a:ln>
          </p:spPr>
        </p:sp>
        <p:sp>
          <p:nvSpPr>
            <p:cNvPr id="662587" name="直接连接符 662586"/>
            <p:cNvSpPr/>
            <p:nvPr/>
          </p:nvSpPr>
          <p:spPr>
            <a:xfrm>
              <a:off x="7088" y="4153"/>
              <a:ext cx="112" cy="0"/>
            </a:xfrm>
            <a:prstGeom prst="line">
              <a:avLst/>
            </a:prstGeom>
            <a:ln w="9525" cap="flat" cmpd="sng">
              <a:solidFill>
                <a:schemeClr val="tx1"/>
              </a:solidFill>
              <a:prstDash val="solid"/>
              <a:headEnd type="none" w="med" len="med"/>
              <a:tailEnd type="none" w="med" len="med"/>
            </a:ln>
          </p:spPr>
        </p:sp>
        <p:sp>
          <p:nvSpPr>
            <p:cNvPr id="662588" name="直接连接符 662587"/>
            <p:cNvSpPr/>
            <p:nvPr/>
          </p:nvSpPr>
          <p:spPr>
            <a:xfrm>
              <a:off x="6973" y="4040"/>
              <a:ext cx="340" cy="0"/>
            </a:xfrm>
            <a:prstGeom prst="line">
              <a:avLst/>
            </a:prstGeom>
            <a:ln w="9525" cap="flat" cmpd="sng">
              <a:solidFill>
                <a:schemeClr val="tx1"/>
              </a:solidFill>
              <a:prstDash val="solid"/>
              <a:headEnd type="none" w="med" len="med"/>
              <a:tailEnd type="none" w="med" len="med"/>
            </a:ln>
          </p:spPr>
        </p:sp>
        <p:sp>
          <p:nvSpPr>
            <p:cNvPr id="662589" name="直接连接符 662588"/>
            <p:cNvSpPr/>
            <p:nvPr/>
          </p:nvSpPr>
          <p:spPr>
            <a:xfrm>
              <a:off x="7143" y="2680"/>
              <a:ext cx="0" cy="1020"/>
            </a:xfrm>
            <a:prstGeom prst="line">
              <a:avLst/>
            </a:prstGeom>
            <a:ln w="9525" cap="flat" cmpd="sng">
              <a:solidFill>
                <a:schemeClr val="tx1"/>
              </a:solidFill>
              <a:prstDash val="solid"/>
              <a:headEnd type="none" w="med" len="med"/>
              <a:tailEnd type="none" w="med" len="med"/>
            </a:ln>
          </p:spPr>
        </p:sp>
        <p:sp>
          <p:nvSpPr>
            <p:cNvPr id="662590" name="直接连接符 662589"/>
            <p:cNvSpPr/>
            <p:nvPr/>
          </p:nvSpPr>
          <p:spPr>
            <a:xfrm>
              <a:off x="7595" y="3703"/>
              <a:ext cx="340" cy="0"/>
            </a:xfrm>
            <a:prstGeom prst="line">
              <a:avLst/>
            </a:prstGeom>
            <a:ln w="9525" cap="flat" cmpd="sng">
              <a:solidFill>
                <a:schemeClr val="tx1"/>
              </a:solidFill>
              <a:prstDash val="solid"/>
              <a:headEnd type="none" w="med" len="med"/>
              <a:tailEnd type="none" w="med" len="med"/>
            </a:ln>
          </p:spPr>
        </p:sp>
        <p:sp>
          <p:nvSpPr>
            <p:cNvPr id="662591" name="直接连接符 662590"/>
            <p:cNvSpPr/>
            <p:nvPr/>
          </p:nvSpPr>
          <p:spPr>
            <a:xfrm>
              <a:off x="7595" y="3758"/>
              <a:ext cx="340" cy="0"/>
            </a:xfrm>
            <a:prstGeom prst="line">
              <a:avLst/>
            </a:prstGeom>
            <a:ln w="9525" cap="flat" cmpd="sng">
              <a:solidFill>
                <a:schemeClr val="tx1"/>
              </a:solidFill>
              <a:prstDash val="solid"/>
              <a:headEnd type="none" w="med" len="med"/>
              <a:tailEnd type="none" w="med" len="med"/>
            </a:ln>
          </p:spPr>
        </p:sp>
        <p:sp>
          <p:nvSpPr>
            <p:cNvPr id="662592" name="直接连接符 662591"/>
            <p:cNvSpPr/>
            <p:nvPr/>
          </p:nvSpPr>
          <p:spPr>
            <a:xfrm>
              <a:off x="7765" y="3758"/>
              <a:ext cx="0" cy="282"/>
            </a:xfrm>
            <a:prstGeom prst="line">
              <a:avLst/>
            </a:prstGeom>
            <a:ln w="9525" cap="flat" cmpd="sng">
              <a:solidFill>
                <a:schemeClr val="tx1"/>
              </a:solidFill>
              <a:prstDash val="solid"/>
              <a:headEnd type="none" w="med" len="med"/>
              <a:tailEnd type="none" w="med" len="med"/>
            </a:ln>
          </p:spPr>
        </p:sp>
        <p:sp>
          <p:nvSpPr>
            <p:cNvPr id="662593" name="直接连接符 662592"/>
            <p:cNvSpPr/>
            <p:nvPr/>
          </p:nvSpPr>
          <p:spPr>
            <a:xfrm>
              <a:off x="7653" y="4108"/>
              <a:ext cx="227" cy="0"/>
            </a:xfrm>
            <a:prstGeom prst="line">
              <a:avLst/>
            </a:prstGeom>
            <a:ln w="9525" cap="flat" cmpd="sng">
              <a:solidFill>
                <a:schemeClr val="tx1"/>
              </a:solidFill>
              <a:prstDash val="solid"/>
              <a:headEnd type="none" w="med" len="med"/>
              <a:tailEnd type="none" w="med" len="med"/>
            </a:ln>
          </p:spPr>
        </p:sp>
        <p:sp>
          <p:nvSpPr>
            <p:cNvPr id="662594" name="直接连接符 662593"/>
            <p:cNvSpPr/>
            <p:nvPr/>
          </p:nvSpPr>
          <p:spPr>
            <a:xfrm>
              <a:off x="7710" y="4153"/>
              <a:ext cx="113" cy="0"/>
            </a:xfrm>
            <a:prstGeom prst="line">
              <a:avLst/>
            </a:prstGeom>
            <a:ln w="9525" cap="flat" cmpd="sng">
              <a:solidFill>
                <a:schemeClr val="tx1"/>
              </a:solidFill>
              <a:prstDash val="solid"/>
              <a:headEnd type="none" w="med" len="med"/>
              <a:tailEnd type="none" w="med" len="med"/>
            </a:ln>
          </p:spPr>
        </p:sp>
        <p:sp>
          <p:nvSpPr>
            <p:cNvPr id="662595" name="直接连接符 662594"/>
            <p:cNvSpPr/>
            <p:nvPr/>
          </p:nvSpPr>
          <p:spPr>
            <a:xfrm>
              <a:off x="7595" y="4040"/>
              <a:ext cx="340" cy="0"/>
            </a:xfrm>
            <a:prstGeom prst="line">
              <a:avLst/>
            </a:prstGeom>
            <a:ln w="9525" cap="flat" cmpd="sng">
              <a:solidFill>
                <a:schemeClr val="tx1"/>
              </a:solidFill>
              <a:prstDash val="solid"/>
              <a:headEnd type="none" w="med" len="med"/>
              <a:tailEnd type="none" w="med" len="med"/>
            </a:ln>
          </p:spPr>
        </p:sp>
        <p:sp>
          <p:nvSpPr>
            <p:cNvPr id="662596" name="直接连接符 662595"/>
            <p:cNvSpPr/>
            <p:nvPr/>
          </p:nvSpPr>
          <p:spPr>
            <a:xfrm>
              <a:off x="7765" y="2113"/>
              <a:ext cx="0" cy="1587"/>
            </a:xfrm>
            <a:prstGeom prst="line">
              <a:avLst/>
            </a:prstGeom>
            <a:ln w="9525" cap="flat" cmpd="sng">
              <a:solidFill>
                <a:schemeClr val="tx1"/>
              </a:solidFill>
              <a:prstDash val="solid"/>
              <a:headEnd type="none" w="med" len="med"/>
              <a:tailEnd type="none" w="med" len="med"/>
            </a:ln>
          </p:spPr>
        </p:sp>
        <p:sp>
          <p:nvSpPr>
            <p:cNvPr id="662597" name="直接连接符 662596"/>
            <p:cNvSpPr/>
            <p:nvPr/>
          </p:nvSpPr>
          <p:spPr>
            <a:xfrm>
              <a:off x="793" y="1715"/>
              <a:ext cx="0" cy="1930"/>
            </a:xfrm>
            <a:prstGeom prst="line">
              <a:avLst/>
            </a:prstGeom>
            <a:ln w="9525" cap="flat" cmpd="sng">
              <a:solidFill>
                <a:schemeClr val="tx1"/>
              </a:solidFill>
              <a:prstDash val="solid"/>
              <a:headEnd type="none" w="med" len="med"/>
              <a:tailEnd type="none" w="med" len="med"/>
            </a:ln>
          </p:spPr>
        </p:sp>
        <p:sp>
          <p:nvSpPr>
            <p:cNvPr id="662631" name="直接连接符 662630"/>
            <p:cNvSpPr/>
            <p:nvPr/>
          </p:nvSpPr>
          <p:spPr>
            <a:xfrm>
              <a:off x="2098" y="1715"/>
              <a:ext cx="0" cy="398"/>
            </a:xfrm>
            <a:prstGeom prst="line">
              <a:avLst/>
            </a:prstGeom>
            <a:ln w="9525" cap="flat" cmpd="sng">
              <a:solidFill>
                <a:schemeClr val="tx1"/>
              </a:solidFill>
              <a:prstDash val="solid"/>
              <a:headEnd type="none" w="med" len="med"/>
              <a:tailEnd type="triangle" w="sm" len="lg"/>
            </a:ln>
          </p:spPr>
        </p:sp>
        <p:sp>
          <p:nvSpPr>
            <p:cNvPr id="662633" name="直接连接符 662632"/>
            <p:cNvSpPr/>
            <p:nvPr/>
          </p:nvSpPr>
          <p:spPr>
            <a:xfrm>
              <a:off x="2098" y="2678"/>
              <a:ext cx="0" cy="455"/>
            </a:xfrm>
            <a:prstGeom prst="line">
              <a:avLst/>
            </a:prstGeom>
            <a:ln w="9525" cap="flat" cmpd="sng">
              <a:solidFill>
                <a:schemeClr val="tx1"/>
              </a:solidFill>
              <a:prstDash val="solid"/>
              <a:headEnd type="none" w="med" len="med"/>
              <a:tailEnd type="triangle" w="sm" len="lg"/>
            </a:ln>
          </p:spPr>
        </p:sp>
        <p:sp>
          <p:nvSpPr>
            <p:cNvPr id="662634" name="直接连接符 662633"/>
            <p:cNvSpPr/>
            <p:nvPr/>
          </p:nvSpPr>
          <p:spPr>
            <a:xfrm>
              <a:off x="2098" y="3643"/>
              <a:ext cx="0" cy="397"/>
            </a:xfrm>
            <a:prstGeom prst="line">
              <a:avLst/>
            </a:prstGeom>
            <a:ln w="9525" cap="flat" cmpd="sng">
              <a:solidFill>
                <a:schemeClr val="tx1"/>
              </a:solidFill>
              <a:prstDash val="solid"/>
              <a:headEnd type="none" w="med" len="med"/>
              <a:tailEnd type="triangle" w="sm" len="lg"/>
            </a:ln>
          </p:spPr>
        </p:sp>
        <p:sp>
          <p:nvSpPr>
            <p:cNvPr id="662635" name="直接连接符 662634"/>
            <p:cNvSpPr/>
            <p:nvPr/>
          </p:nvSpPr>
          <p:spPr>
            <a:xfrm>
              <a:off x="6180" y="3360"/>
              <a:ext cx="0" cy="453"/>
            </a:xfrm>
            <a:prstGeom prst="line">
              <a:avLst/>
            </a:prstGeom>
            <a:ln w="9525" cap="flat" cmpd="sng">
              <a:solidFill>
                <a:schemeClr val="tx1"/>
              </a:solidFill>
              <a:prstDash val="solid"/>
              <a:headEnd type="none" w="med" len="med"/>
              <a:tailEnd type="triangle" w="sm" len="lg"/>
            </a:ln>
          </p:spPr>
        </p:sp>
        <p:sp>
          <p:nvSpPr>
            <p:cNvPr id="662636" name="直接连接符 662635"/>
            <p:cNvSpPr/>
            <p:nvPr/>
          </p:nvSpPr>
          <p:spPr>
            <a:xfrm>
              <a:off x="6860" y="3360"/>
              <a:ext cx="0" cy="455"/>
            </a:xfrm>
            <a:prstGeom prst="line">
              <a:avLst/>
            </a:prstGeom>
            <a:ln w="9525" cap="flat" cmpd="sng">
              <a:solidFill>
                <a:schemeClr val="tx1"/>
              </a:solidFill>
              <a:prstDash val="solid"/>
              <a:headEnd type="none" w="med" len="med"/>
              <a:tailEnd type="triangle" w="sm" len="lg"/>
            </a:ln>
          </p:spPr>
        </p:sp>
        <p:sp>
          <p:nvSpPr>
            <p:cNvPr id="662637" name="直接连接符 662636"/>
            <p:cNvSpPr/>
            <p:nvPr/>
          </p:nvSpPr>
          <p:spPr>
            <a:xfrm>
              <a:off x="7483" y="3360"/>
              <a:ext cx="0" cy="453"/>
            </a:xfrm>
            <a:prstGeom prst="line">
              <a:avLst/>
            </a:prstGeom>
            <a:ln w="9525" cap="flat" cmpd="sng">
              <a:solidFill>
                <a:schemeClr val="tx1"/>
              </a:solidFill>
              <a:prstDash val="solid"/>
              <a:headEnd type="none" w="med" len="med"/>
              <a:tailEnd type="triangle" w="sm" len="lg"/>
            </a:ln>
          </p:spPr>
        </p:sp>
        <p:sp>
          <p:nvSpPr>
            <p:cNvPr id="662639" name="直接连接符 662638"/>
            <p:cNvSpPr/>
            <p:nvPr/>
          </p:nvSpPr>
          <p:spPr>
            <a:xfrm>
              <a:off x="2438" y="2453"/>
              <a:ext cx="397" cy="0"/>
            </a:xfrm>
            <a:prstGeom prst="line">
              <a:avLst/>
            </a:prstGeom>
            <a:ln w="9525" cap="flat" cmpd="sng">
              <a:solidFill>
                <a:schemeClr val="tx1"/>
              </a:solidFill>
              <a:prstDash val="solid"/>
              <a:headEnd type="none" w="med" len="med"/>
              <a:tailEnd type="triangle" w="sm" len="lg"/>
            </a:ln>
          </p:spPr>
        </p:sp>
        <p:sp>
          <p:nvSpPr>
            <p:cNvPr id="662640" name="直接连接符 662639"/>
            <p:cNvSpPr/>
            <p:nvPr/>
          </p:nvSpPr>
          <p:spPr>
            <a:xfrm>
              <a:off x="2438" y="3418"/>
              <a:ext cx="397" cy="0"/>
            </a:xfrm>
            <a:prstGeom prst="line">
              <a:avLst/>
            </a:prstGeom>
            <a:ln w="9525" cap="flat" cmpd="sng">
              <a:solidFill>
                <a:schemeClr val="tx1"/>
              </a:solidFill>
              <a:prstDash val="solid"/>
              <a:headEnd type="none" w="med" len="med"/>
              <a:tailEnd type="triangle" w="sm" len="lg"/>
            </a:ln>
          </p:spPr>
        </p:sp>
        <p:sp>
          <p:nvSpPr>
            <p:cNvPr id="662641" name="直接连接符 662640"/>
            <p:cNvSpPr/>
            <p:nvPr/>
          </p:nvSpPr>
          <p:spPr>
            <a:xfrm flipV="1">
              <a:off x="1473" y="3248"/>
              <a:ext cx="0" cy="227"/>
            </a:xfrm>
            <a:prstGeom prst="line">
              <a:avLst/>
            </a:prstGeom>
            <a:ln w="9525" cap="flat" cmpd="sng">
              <a:solidFill>
                <a:schemeClr val="tx1"/>
              </a:solidFill>
              <a:prstDash val="solid"/>
              <a:headEnd type="none" w="med" len="med"/>
              <a:tailEnd type="none" w="med" len="med"/>
            </a:ln>
          </p:spPr>
        </p:sp>
        <p:sp>
          <p:nvSpPr>
            <p:cNvPr id="662642" name="直接连接符 662641"/>
            <p:cNvSpPr/>
            <p:nvPr/>
          </p:nvSpPr>
          <p:spPr>
            <a:xfrm>
              <a:off x="793" y="3360"/>
              <a:ext cx="680" cy="0"/>
            </a:xfrm>
            <a:prstGeom prst="line">
              <a:avLst/>
            </a:prstGeom>
            <a:ln w="9525" cap="flat" cmpd="sng">
              <a:solidFill>
                <a:schemeClr val="tx1"/>
              </a:solidFill>
              <a:prstDash val="solid"/>
              <a:headEnd type="triangle" w="sm" len="med"/>
              <a:tailEnd type="triangle" w="sm" len="med"/>
            </a:ln>
          </p:spPr>
        </p:sp>
        <p:sp>
          <p:nvSpPr>
            <p:cNvPr id="662643" name="直接连接符 662642"/>
            <p:cNvSpPr/>
            <p:nvPr/>
          </p:nvSpPr>
          <p:spPr>
            <a:xfrm flipH="1">
              <a:off x="1248" y="3475"/>
              <a:ext cx="225" cy="340"/>
            </a:xfrm>
            <a:prstGeom prst="line">
              <a:avLst/>
            </a:prstGeom>
            <a:ln w="9525" cap="flat" cmpd="sng">
              <a:solidFill>
                <a:schemeClr val="tx1"/>
              </a:solidFill>
              <a:prstDash val="solid"/>
              <a:headEnd type="none" w="med" len="med"/>
              <a:tailEnd type="none" w="med" len="med"/>
            </a:ln>
          </p:spPr>
        </p:sp>
        <p:sp>
          <p:nvSpPr>
            <p:cNvPr id="662644" name="直接连接符 662643"/>
            <p:cNvSpPr/>
            <p:nvPr/>
          </p:nvSpPr>
          <p:spPr>
            <a:xfrm flipV="1">
              <a:off x="1248" y="3758"/>
              <a:ext cx="227" cy="57"/>
            </a:xfrm>
            <a:prstGeom prst="line">
              <a:avLst/>
            </a:prstGeom>
            <a:ln w="9525" cap="flat" cmpd="sng">
              <a:solidFill>
                <a:schemeClr val="tx1"/>
              </a:solidFill>
              <a:prstDash val="solid"/>
              <a:headEnd type="none" w="med" len="med"/>
              <a:tailEnd type="none" w="med" len="med"/>
            </a:ln>
          </p:spPr>
        </p:sp>
        <p:sp>
          <p:nvSpPr>
            <p:cNvPr id="662645" name="直接连接符 662644"/>
            <p:cNvSpPr/>
            <p:nvPr/>
          </p:nvSpPr>
          <p:spPr>
            <a:xfrm flipH="1">
              <a:off x="1248" y="3758"/>
              <a:ext cx="225" cy="340"/>
            </a:xfrm>
            <a:prstGeom prst="line">
              <a:avLst/>
            </a:prstGeom>
            <a:ln w="9525" cap="flat" cmpd="sng">
              <a:solidFill>
                <a:schemeClr val="tx1"/>
              </a:solidFill>
              <a:prstDash val="solid"/>
              <a:headEnd type="none" w="med" len="med"/>
              <a:tailEnd type="triangle" w="sm" len="med"/>
            </a:ln>
          </p:spPr>
        </p:sp>
        <p:sp>
          <p:nvSpPr>
            <p:cNvPr id="662646" name="直接连接符 662645"/>
            <p:cNvSpPr/>
            <p:nvPr/>
          </p:nvSpPr>
          <p:spPr>
            <a:xfrm>
              <a:off x="1135" y="4153"/>
              <a:ext cx="228" cy="0"/>
            </a:xfrm>
            <a:prstGeom prst="line">
              <a:avLst/>
            </a:prstGeom>
            <a:ln w="9525" cap="flat" cmpd="sng">
              <a:solidFill>
                <a:schemeClr val="tx1"/>
              </a:solidFill>
              <a:prstDash val="solid"/>
              <a:headEnd type="none" w="med" len="med"/>
              <a:tailEnd type="none" w="med" len="med"/>
            </a:ln>
          </p:spPr>
        </p:sp>
        <p:sp>
          <p:nvSpPr>
            <p:cNvPr id="662647" name="直接连接符 662646"/>
            <p:cNvSpPr/>
            <p:nvPr/>
          </p:nvSpPr>
          <p:spPr>
            <a:xfrm>
              <a:off x="1193" y="4210"/>
              <a:ext cx="112" cy="0"/>
            </a:xfrm>
            <a:prstGeom prst="line">
              <a:avLst/>
            </a:prstGeom>
            <a:ln w="9525" cap="flat" cmpd="sng">
              <a:solidFill>
                <a:schemeClr val="tx1"/>
              </a:solidFill>
              <a:prstDash val="solid"/>
              <a:headEnd type="none" w="med" len="med"/>
              <a:tailEnd type="none" w="med" len="med"/>
            </a:ln>
          </p:spPr>
        </p:sp>
        <p:sp>
          <p:nvSpPr>
            <p:cNvPr id="662648" name="直接连接符 662647"/>
            <p:cNvSpPr/>
            <p:nvPr/>
          </p:nvSpPr>
          <p:spPr>
            <a:xfrm>
              <a:off x="1078" y="4098"/>
              <a:ext cx="340" cy="0"/>
            </a:xfrm>
            <a:prstGeom prst="line">
              <a:avLst/>
            </a:prstGeom>
            <a:ln w="9525" cap="flat" cmpd="sng">
              <a:solidFill>
                <a:schemeClr val="tx1"/>
              </a:solidFill>
              <a:prstDash val="solid"/>
              <a:headEnd type="none" w="med" len="med"/>
              <a:tailEnd type="none" w="med" len="med"/>
            </a:ln>
          </p:spPr>
        </p:sp>
        <p:sp>
          <p:nvSpPr>
            <p:cNvPr id="662649" name="直接连接符 662648"/>
            <p:cNvSpPr/>
            <p:nvPr/>
          </p:nvSpPr>
          <p:spPr>
            <a:xfrm>
              <a:off x="4535" y="1943"/>
              <a:ext cx="398" cy="0"/>
            </a:xfrm>
            <a:prstGeom prst="line">
              <a:avLst/>
            </a:prstGeom>
            <a:ln w="9525" cap="flat" cmpd="sng">
              <a:solidFill>
                <a:schemeClr val="tx1"/>
              </a:solidFill>
              <a:prstDash val="solid"/>
              <a:headEnd type="none" w="med" len="med"/>
              <a:tailEnd type="triangle" w="sm" len="lg"/>
            </a:ln>
          </p:spPr>
        </p:sp>
        <p:sp>
          <p:nvSpPr>
            <p:cNvPr id="662650" name="直接连接符 662649"/>
            <p:cNvSpPr/>
            <p:nvPr/>
          </p:nvSpPr>
          <p:spPr>
            <a:xfrm>
              <a:off x="4535" y="2510"/>
              <a:ext cx="398" cy="0"/>
            </a:xfrm>
            <a:prstGeom prst="line">
              <a:avLst/>
            </a:prstGeom>
            <a:ln w="9525" cap="flat" cmpd="sng">
              <a:solidFill>
                <a:schemeClr val="tx1"/>
              </a:solidFill>
              <a:prstDash val="solid"/>
              <a:headEnd type="none" w="med" len="med"/>
              <a:tailEnd type="triangle" w="sm" len="lg"/>
            </a:ln>
          </p:spPr>
        </p:sp>
        <p:sp>
          <p:nvSpPr>
            <p:cNvPr id="662651" name="直接连接符 662650"/>
            <p:cNvSpPr/>
            <p:nvPr/>
          </p:nvSpPr>
          <p:spPr>
            <a:xfrm>
              <a:off x="4535" y="3020"/>
              <a:ext cx="398" cy="0"/>
            </a:xfrm>
            <a:prstGeom prst="line">
              <a:avLst/>
            </a:prstGeom>
            <a:ln w="9525" cap="flat" cmpd="sng">
              <a:solidFill>
                <a:schemeClr val="tx1"/>
              </a:solidFill>
              <a:prstDash val="solid"/>
              <a:headEnd type="none" w="med" len="med"/>
              <a:tailEnd type="triangle" w="sm" len="lg"/>
            </a:ln>
          </p:spPr>
        </p:sp>
        <p:sp>
          <p:nvSpPr>
            <p:cNvPr id="662652" name="直接连接符 662651"/>
            <p:cNvSpPr/>
            <p:nvPr/>
          </p:nvSpPr>
          <p:spPr>
            <a:xfrm>
              <a:off x="5953" y="1943"/>
              <a:ext cx="397" cy="0"/>
            </a:xfrm>
            <a:prstGeom prst="line">
              <a:avLst/>
            </a:prstGeom>
            <a:ln w="9525" cap="flat" cmpd="sng">
              <a:solidFill>
                <a:schemeClr val="tx1"/>
              </a:solidFill>
              <a:prstDash val="solid"/>
              <a:headEnd type="none" w="med" len="med"/>
              <a:tailEnd type="triangle" w="sm" len="lg"/>
            </a:ln>
          </p:spPr>
        </p:sp>
        <p:sp>
          <p:nvSpPr>
            <p:cNvPr id="662653" name="直接连接符 662652"/>
            <p:cNvSpPr/>
            <p:nvPr/>
          </p:nvSpPr>
          <p:spPr>
            <a:xfrm>
              <a:off x="5953" y="2510"/>
              <a:ext cx="397" cy="0"/>
            </a:xfrm>
            <a:prstGeom prst="line">
              <a:avLst/>
            </a:prstGeom>
            <a:ln w="9525" cap="flat" cmpd="sng">
              <a:solidFill>
                <a:schemeClr val="tx1"/>
              </a:solidFill>
              <a:prstDash val="solid"/>
              <a:headEnd type="none" w="med" len="med"/>
              <a:tailEnd type="triangle" w="sm" len="lg"/>
            </a:ln>
          </p:spPr>
        </p:sp>
        <p:sp>
          <p:nvSpPr>
            <p:cNvPr id="662654" name="直接连接符 662653"/>
            <p:cNvSpPr/>
            <p:nvPr/>
          </p:nvSpPr>
          <p:spPr>
            <a:xfrm>
              <a:off x="5953" y="3020"/>
              <a:ext cx="397" cy="0"/>
            </a:xfrm>
            <a:prstGeom prst="line">
              <a:avLst/>
            </a:prstGeom>
            <a:ln w="9525" cap="flat" cmpd="sng">
              <a:solidFill>
                <a:schemeClr val="tx1"/>
              </a:solidFill>
              <a:prstDash val="solid"/>
              <a:headEnd type="none" w="med" len="med"/>
              <a:tailEnd type="triangle" w="sm" len="lg"/>
            </a:ln>
          </p:spPr>
        </p:sp>
        <p:sp>
          <p:nvSpPr>
            <p:cNvPr id="662657" name="流程图: 联系 662656"/>
            <p:cNvSpPr/>
            <p:nvPr/>
          </p:nvSpPr>
          <p:spPr>
            <a:xfrm>
              <a:off x="738" y="2623"/>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sp>
          <p:nvSpPr>
            <p:cNvPr id="662658" name="流程图: 联系 662657"/>
            <p:cNvSpPr/>
            <p:nvPr/>
          </p:nvSpPr>
          <p:spPr>
            <a:xfrm>
              <a:off x="5045" y="2058"/>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sp>
          <p:nvSpPr>
            <p:cNvPr id="662659" name="流程图: 联系 662658"/>
            <p:cNvSpPr/>
            <p:nvPr/>
          </p:nvSpPr>
          <p:spPr>
            <a:xfrm>
              <a:off x="5385" y="2623"/>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sp>
          <p:nvSpPr>
            <p:cNvPr id="662660" name="流程图: 联系 662659"/>
            <p:cNvSpPr/>
            <p:nvPr/>
          </p:nvSpPr>
          <p:spPr>
            <a:xfrm>
              <a:off x="5725" y="3133"/>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sp>
          <p:nvSpPr>
            <p:cNvPr id="662661" name="流程图: 联系 662660"/>
            <p:cNvSpPr/>
            <p:nvPr/>
          </p:nvSpPr>
          <p:spPr>
            <a:xfrm>
              <a:off x="6463" y="3133"/>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sp>
          <p:nvSpPr>
            <p:cNvPr id="662662" name="流程图: 联系 662661"/>
            <p:cNvSpPr/>
            <p:nvPr/>
          </p:nvSpPr>
          <p:spPr>
            <a:xfrm>
              <a:off x="7088" y="2623"/>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sp>
          <p:nvSpPr>
            <p:cNvPr id="662663" name="流程图: 联系 662662"/>
            <p:cNvSpPr/>
            <p:nvPr/>
          </p:nvSpPr>
          <p:spPr>
            <a:xfrm>
              <a:off x="7710" y="2058"/>
              <a:ext cx="115" cy="112"/>
            </a:xfrm>
            <a:prstGeom prst="flowChartConnector">
              <a:avLst/>
            </a:prstGeom>
            <a:solidFill>
              <a:schemeClr val="tx1"/>
            </a:solidFill>
            <a:ln w="9525" cap="flat" cmpd="sng">
              <a:solidFill>
                <a:schemeClr val="tx1"/>
              </a:solidFill>
              <a:prstDash val="solid"/>
              <a:headEnd type="none" w="med" len="med"/>
              <a:tailEnd type="none" w="med" len="med"/>
            </a:ln>
          </p:spPr>
          <p:txBody>
            <a:bodyPr/>
            <a:p>
              <a:endParaRPr lang="zh-CN" altLang="en-US"/>
            </a:p>
          </p:txBody>
        </p:sp>
        <p:graphicFrame>
          <p:nvGraphicFramePr>
            <p:cNvPr id="662670" name="对象 662669"/>
            <p:cNvGraphicFramePr/>
            <p:nvPr/>
          </p:nvGraphicFramePr>
          <p:xfrm>
            <a:off x="1020" y="3078"/>
            <a:ext cx="298" cy="270"/>
          </p:xfrm>
          <a:graphic>
            <a:graphicData uri="http://schemas.openxmlformats.org/presentationml/2006/ole">
              <mc:AlternateContent xmlns:mc="http://schemas.openxmlformats.org/markup-compatibility/2006">
                <mc:Choice xmlns:v="urn:schemas-microsoft-com:vml" Requires="v">
                  <p:oleObj spid="_x0000_s3116" name="" r:id="rId1" imgW="152400" imgH="139700" progId="Equation.DSMT4">
                    <p:embed/>
                  </p:oleObj>
                </mc:Choice>
                <mc:Fallback>
                  <p:oleObj name="" r:id="rId1" imgW="152400" imgH="139700" progId="Equation.DSMT4">
                    <p:embed/>
                    <p:pic>
                      <p:nvPicPr>
                        <p:cNvPr id="0" name="图片 3115"/>
                        <p:cNvPicPr/>
                        <p:nvPr/>
                      </p:nvPicPr>
                      <p:blipFill>
                        <a:blip r:embed="rId2">
                          <a:clrChange>
                            <a:clrFrom>
                              <a:srgbClr val="000000"/>
                            </a:clrFrom>
                            <a:clrTo>
                              <a:srgbClr val="FFFFFF"/>
                            </a:clrTo>
                          </a:clrChange>
                        </a:blip>
                        <a:stretch>
                          <a:fillRect/>
                        </a:stretch>
                      </p:blipFill>
                      <p:spPr>
                        <a:xfrm>
                          <a:off x="1020" y="3078"/>
                          <a:ext cx="298" cy="270"/>
                        </a:xfrm>
                        <a:prstGeom prst="rect">
                          <a:avLst/>
                        </a:prstGeom>
                        <a:noFill/>
                        <a:ln w="38100">
                          <a:noFill/>
                          <a:miter/>
                        </a:ln>
                      </p:spPr>
                    </p:pic>
                  </p:oleObj>
                </mc:Fallback>
              </mc:AlternateContent>
            </a:graphicData>
          </a:graphic>
        </p:graphicFrame>
        <p:graphicFrame>
          <p:nvGraphicFramePr>
            <p:cNvPr id="662672" name="对象 662671"/>
            <p:cNvGraphicFramePr/>
            <p:nvPr/>
          </p:nvGraphicFramePr>
          <p:xfrm>
            <a:off x="1473" y="3645"/>
            <a:ext cx="272" cy="343"/>
          </p:xfrm>
          <a:graphic>
            <a:graphicData uri="http://schemas.openxmlformats.org/presentationml/2006/ole">
              <mc:AlternateContent xmlns:mc="http://schemas.openxmlformats.org/markup-compatibility/2006">
                <mc:Choice xmlns:v="urn:schemas-microsoft-com:vml" Requires="v">
                  <p:oleObj spid="_x0000_s3115" name="" r:id="rId3" imgW="139700" imgH="177800" progId="Equation.DSMT4">
                    <p:embed/>
                  </p:oleObj>
                </mc:Choice>
                <mc:Fallback>
                  <p:oleObj name="" r:id="rId3" imgW="139700" imgH="177800" progId="Equation.DSMT4">
                    <p:embed/>
                    <p:pic>
                      <p:nvPicPr>
                        <p:cNvPr id="0" name="图片 3114"/>
                        <p:cNvPicPr/>
                        <p:nvPr/>
                      </p:nvPicPr>
                      <p:blipFill>
                        <a:blip r:embed="rId4">
                          <a:clrChange>
                            <a:clrFrom>
                              <a:srgbClr val="000000"/>
                            </a:clrFrom>
                            <a:clrTo>
                              <a:srgbClr val="FFFFFF"/>
                            </a:clrTo>
                          </a:clrChange>
                        </a:blip>
                        <a:stretch>
                          <a:fillRect/>
                        </a:stretch>
                      </p:blipFill>
                      <p:spPr>
                        <a:xfrm>
                          <a:off x="1473" y="3645"/>
                          <a:ext cx="272" cy="343"/>
                        </a:xfrm>
                        <a:prstGeom prst="rect">
                          <a:avLst/>
                        </a:prstGeom>
                        <a:noFill/>
                        <a:ln w="38100">
                          <a:noFill/>
                          <a:miter/>
                        </a:ln>
                      </p:spPr>
                    </p:pic>
                  </p:oleObj>
                </mc:Fallback>
              </mc:AlternateContent>
            </a:graphicData>
          </a:graphic>
        </p:graphicFrame>
        <p:sp>
          <p:nvSpPr>
            <p:cNvPr id="662673" name="直接连接符 662672"/>
            <p:cNvSpPr/>
            <p:nvPr/>
          </p:nvSpPr>
          <p:spPr>
            <a:xfrm flipV="1">
              <a:off x="1133" y="4268"/>
              <a:ext cx="0" cy="282"/>
            </a:xfrm>
            <a:prstGeom prst="line">
              <a:avLst/>
            </a:prstGeom>
            <a:ln w="9525" cap="flat" cmpd="sng">
              <a:solidFill>
                <a:schemeClr val="tx1"/>
              </a:solidFill>
              <a:prstDash val="solid"/>
              <a:headEnd type="none" w="med" len="med"/>
              <a:tailEnd type="triangle" w="sm" len="lg"/>
            </a:ln>
          </p:spPr>
        </p:sp>
        <p:sp>
          <p:nvSpPr>
            <p:cNvPr id="662674" name="直接连接符 662673"/>
            <p:cNvSpPr/>
            <p:nvPr/>
          </p:nvSpPr>
          <p:spPr>
            <a:xfrm flipV="1">
              <a:off x="1248" y="4268"/>
              <a:ext cx="0" cy="282"/>
            </a:xfrm>
            <a:prstGeom prst="line">
              <a:avLst/>
            </a:prstGeom>
            <a:ln w="9525" cap="flat" cmpd="sng">
              <a:solidFill>
                <a:schemeClr val="tx1"/>
              </a:solidFill>
              <a:prstDash val="solid"/>
              <a:headEnd type="none" w="med" len="med"/>
              <a:tailEnd type="triangle" w="sm" len="lg"/>
            </a:ln>
          </p:spPr>
        </p:sp>
        <p:sp>
          <p:nvSpPr>
            <p:cNvPr id="662675" name="直接连接符 662674"/>
            <p:cNvSpPr/>
            <p:nvPr/>
          </p:nvSpPr>
          <p:spPr>
            <a:xfrm flipV="1">
              <a:off x="1360" y="4268"/>
              <a:ext cx="0" cy="282"/>
            </a:xfrm>
            <a:prstGeom prst="line">
              <a:avLst/>
            </a:prstGeom>
            <a:ln w="9525" cap="flat" cmpd="sng">
              <a:solidFill>
                <a:schemeClr val="tx1"/>
              </a:solidFill>
              <a:prstDash val="solid"/>
              <a:headEnd type="none" w="med" len="med"/>
              <a:tailEnd type="triangle" w="sm" len="lg"/>
            </a:ln>
          </p:spPr>
        </p:sp>
        <p:sp>
          <p:nvSpPr>
            <p:cNvPr id="662676" name="直接连接符 662675"/>
            <p:cNvSpPr/>
            <p:nvPr/>
          </p:nvSpPr>
          <p:spPr>
            <a:xfrm flipV="1">
              <a:off x="1133" y="4550"/>
              <a:ext cx="0" cy="283"/>
            </a:xfrm>
            <a:prstGeom prst="line">
              <a:avLst/>
            </a:prstGeom>
            <a:ln w="9525" cap="flat" cmpd="sng">
              <a:solidFill>
                <a:schemeClr val="tx1"/>
              </a:solidFill>
              <a:prstDash val="solid"/>
              <a:headEnd type="none" w="med" len="med"/>
              <a:tailEnd type="triangle" w="sm" len="lg"/>
            </a:ln>
          </p:spPr>
        </p:sp>
        <p:sp>
          <p:nvSpPr>
            <p:cNvPr id="662677" name="直接连接符 662676"/>
            <p:cNvSpPr/>
            <p:nvPr/>
          </p:nvSpPr>
          <p:spPr>
            <a:xfrm flipV="1">
              <a:off x="1248" y="4550"/>
              <a:ext cx="0" cy="285"/>
            </a:xfrm>
            <a:prstGeom prst="line">
              <a:avLst/>
            </a:prstGeom>
            <a:ln w="9525" cap="flat" cmpd="sng">
              <a:solidFill>
                <a:schemeClr val="tx1"/>
              </a:solidFill>
              <a:prstDash val="solid"/>
              <a:headEnd type="none" w="med" len="med"/>
              <a:tailEnd type="triangle" w="sm" len="lg"/>
            </a:ln>
          </p:spPr>
        </p:sp>
        <p:sp>
          <p:nvSpPr>
            <p:cNvPr id="662678" name="直接连接符 662677"/>
            <p:cNvSpPr/>
            <p:nvPr/>
          </p:nvSpPr>
          <p:spPr>
            <a:xfrm flipV="1">
              <a:off x="1360" y="4550"/>
              <a:ext cx="0" cy="283"/>
            </a:xfrm>
            <a:prstGeom prst="line">
              <a:avLst/>
            </a:prstGeom>
            <a:ln w="9525" cap="flat" cmpd="sng">
              <a:solidFill>
                <a:schemeClr val="tx1"/>
              </a:solidFill>
              <a:prstDash val="solid"/>
              <a:headEnd type="none" w="med" len="med"/>
              <a:tailEnd type="triangle" w="sm" len="lg"/>
            </a:ln>
          </p:spPr>
        </p:sp>
        <p:graphicFrame>
          <p:nvGraphicFramePr>
            <p:cNvPr id="662679" name="对象 662678"/>
            <p:cNvGraphicFramePr/>
            <p:nvPr/>
          </p:nvGraphicFramePr>
          <p:xfrm>
            <a:off x="680" y="3928"/>
            <a:ext cx="323" cy="320"/>
          </p:xfrm>
          <a:graphic>
            <a:graphicData uri="http://schemas.openxmlformats.org/presentationml/2006/ole">
              <mc:AlternateContent xmlns:mc="http://schemas.openxmlformats.org/markup-compatibility/2006">
                <mc:Choice xmlns:v="urn:schemas-microsoft-com:vml" Requires="v">
                  <p:oleObj spid="_x0000_s3122" name="" r:id="rId5" imgW="165100" imgH="165100" progId="Equation.DSMT4">
                    <p:embed/>
                  </p:oleObj>
                </mc:Choice>
                <mc:Fallback>
                  <p:oleObj name="" r:id="rId5" imgW="165100" imgH="165100" progId="Equation.DSMT4">
                    <p:embed/>
                    <p:pic>
                      <p:nvPicPr>
                        <p:cNvPr id="0" name="图片 3121"/>
                        <p:cNvPicPr/>
                        <p:nvPr/>
                      </p:nvPicPr>
                      <p:blipFill>
                        <a:blip r:embed="rId6">
                          <a:clrChange>
                            <a:clrFrom>
                              <a:srgbClr val="000000"/>
                            </a:clrFrom>
                            <a:clrTo>
                              <a:srgbClr val="FFFFFF"/>
                            </a:clrTo>
                          </a:clrChange>
                        </a:blip>
                        <a:stretch>
                          <a:fillRect/>
                        </a:stretch>
                      </p:blipFill>
                      <p:spPr>
                        <a:xfrm>
                          <a:off x="680" y="3928"/>
                          <a:ext cx="323" cy="320"/>
                        </a:xfrm>
                        <a:prstGeom prst="rect">
                          <a:avLst/>
                        </a:prstGeom>
                        <a:noFill/>
                        <a:ln w="38100">
                          <a:noFill/>
                          <a:miter/>
                        </a:ln>
                      </p:spPr>
                    </p:pic>
                  </p:oleObj>
                </mc:Fallback>
              </mc:AlternateContent>
            </a:graphicData>
          </a:graphic>
        </p:graphicFrame>
        <p:graphicFrame>
          <p:nvGraphicFramePr>
            <p:cNvPr id="662680" name="对象 662679"/>
            <p:cNvGraphicFramePr/>
            <p:nvPr/>
          </p:nvGraphicFramePr>
          <p:xfrm>
            <a:off x="1995" y="4110"/>
            <a:ext cx="470" cy="440"/>
          </p:xfrm>
          <a:graphic>
            <a:graphicData uri="http://schemas.openxmlformats.org/presentationml/2006/ole">
              <mc:AlternateContent xmlns:mc="http://schemas.openxmlformats.org/markup-compatibility/2006">
                <mc:Choice xmlns:v="urn:schemas-microsoft-com:vml" Requires="v">
                  <p:oleObj spid="_x0000_s3117" name="" r:id="rId7" imgW="241300" imgH="228600" progId="Equation.DSMT4">
                    <p:embed/>
                  </p:oleObj>
                </mc:Choice>
                <mc:Fallback>
                  <p:oleObj name="" r:id="rId7" imgW="241300" imgH="228600" progId="Equation.DSMT4">
                    <p:embed/>
                    <p:pic>
                      <p:nvPicPr>
                        <p:cNvPr id="0" name="图片 3116"/>
                        <p:cNvPicPr/>
                        <p:nvPr/>
                      </p:nvPicPr>
                      <p:blipFill>
                        <a:blip r:embed="rId8">
                          <a:clrChange>
                            <a:clrFrom>
                              <a:srgbClr val="000000"/>
                            </a:clrFrom>
                            <a:clrTo>
                              <a:srgbClr val="FFFFFF"/>
                            </a:clrTo>
                          </a:clrChange>
                        </a:blip>
                        <a:stretch>
                          <a:fillRect/>
                        </a:stretch>
                      </p:blipFill>
                      <p:spPr>
                        <a:xfrm>
                          <a:off x="1995" y="4110"/>
                          <a:ext cx="470" cy="440"/>
                        </a:xfrm>
                        <a:prstGeom prst="rect">
                          <a:avLst/>
                        </a:prstGeom>
                        <a:noFill/>
                        <a:ln w="38100">
                          <a:noFill/>
                          <a:miter/>
                        </a:ln>
                      </p:spPr>
                    </p:pic>
                  </p:oleObj>
                </mc:Fallback>
              </mc:AlternateContent>
            </a:graphicData>
          </a:graphic>
        </p:graphicFrame>
        <p:graphicFrame>
          <p:nvGraphicFramePr>
            <p:cNvPr id="662682" name="对象 662681"/>
            <p:cNvGraphicFramePr/>
            <p:nvPr/>
          </p:nvGraphicFramePr>
          <p:xfrm>
            <a:off x="7995" y="3530"/>
            <a:ext cx="448" cy="440"/>
          </p:xfrm>
          <a:graphic>
            <a:graphicData uri="http://schemas.openxmlformats.org/presentationml/2006/ole">
              <mc:AlternateContent xmlns:mc="http://schemas.openxmlformats.org/markup-compatibility/2006">
                <mc:Choice xmlns:v="urn:schemas-microsoft-com:vml" Requires="v">
                  <p:oleObj spid="_x0000_s3114" name="" r:id="rId9" imgW="228600" imgH="228600" progId="Equation.DSMT4">
                    <p:embed/>
                  </p:oleObj>
                </mc:Choice>
                <mc:Fallback>
                  <p:oleObj name="" r:id="rId9" imgW="228600" imgH="228600" progId="Equation.DSMT4">
                    <p:embed/>
                    <p:pic>
                      <p:nvPicPr>
                        <p:cNvPr id="0" name="图片 3113"/>
                        <p:cNvPicPr/>
                        <p:nvPr/>
                      </p:nvPicPr>
                      <p:blipFill>
                        <a:blip r:embed="rId10">
                          <a:clrChange>
                            <a:clrFrom>
                              <a:srgbClr val="000000"/>
                            </a:clrFrom>
                            <a:clrTo>
                              <a:srgbClr val="FFFFFF"/>
                            </a:clrTo>
                          </a:clrChange>
                        </a:blip>
                        <a:stretch>
                          <a:fillRect/>
                        </a:stretch>
                      </p:blipFill>
                      <p:spPr>
                        <a:xfrm>
                          <a:off x="7995" y="3530"/>
                          <a:ext cx="448" cy="440"/>
                        </a:xfrm>
                        <a:prstGeom prst="rect">
                          <a:avLst/>
                        </a:prstGeom>
                        <a:noFill/>
                        <a:ln w="38100">
                          <a:noFill/>
                          <a:miter/>
                        </a:ln>
                      </p:spPr>
                    </p:pic>
                  </p:oleObj>
                </mc:Fallback>
              </mc:AlternateContent>
            </a:graphicData>
          </a:graphic>
        </p:graphicFrame>
      </p:grpSp>
      <p:sp>
        <p:nvSpPr>
          <p:cNvPr id="5" name="文本框 4"/>
          <p:cNvSpPr txBox="1"/>
          <p:nvPr/>
        </p:nvSpPr>
        <p:spPr>
          <a:xfrm>
            <a:off x="337185" y="1010920"/>
            <a:ext cx="11216005" cy="2245360"/>
          </a:xfrm>
          <a:prstGeom prst="rect">
            <a:avLst/>
          </a:prstGeom>
          <a:noFill/>
        </p:spPr>
        <p:txBody>
          <a:bodyPr wrap="square" rtlCol="0" anchor="t">
            <a:spAutoFit/>
          </a:bodyPr>
          <a:p>
            <a:pPr>
              <a:buNone/>
            </a:pPr>
            <a:r>
              <a:rPr lang="en-US" altLang="zh-CN" sz="24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现代的发电机，其中性点都是不接地或经消弧线圈接地的。因此，当发电机内部单相接地时，流经接地点的电流仍为发电机所在电压网络（即与发电机有直接电联系的各元件）对地电容电流之总和，而不同之处在于故障点的零序电压将随发电机内部接地点的位置而改变。下图为发电机内部单相接地时的电流分布网络接线图。</a:t>
            </a:r>
            <a:endParaRPr lang="zh-CN" altLang="en-US" sz="2800" dirty="0">
              <a:latin typeface="楷体" panose="02010609060101010101" pitchFamily="49" charset="-122"/>
              <a:ea typeface="楷体" panose="02010609060101010101" pitchFamily="49" charset="-122"/>
              <a:sym typeface="+mn-ea"/>
            </a:endParaRPr>
          </a:p>
        </p:txBody>
      </p:sp>
      <p:sp>
        <p:nvSpPr>
          <p:cNvPr id="6" name="文本框 5"/>
          <p:cNvSpPr txBox="1"/>
          <p:nvPr/>
        </p:nvSpPr>
        <p:spPr>
          <a:xfrm>
            <a:off x="280670" y="223520"/>
            <a:ext cx="5161280" cy="521970"/>
          </a:xfrm>
          <a:prstGeom prst="rect">
            <a:avLst/>
          </a:prstGeom>
          <a:noFill/>
        </p:spPr>
        <p:txBody>
          <a:bodyPr wrap="none" rtlCol="0" anchor="t">
            <a:spAutoFit/>
          </a:bodyPr>
          <a:p>
            <a:pPr algn="ctr"/>
            <a:r>
              <a:rPr lang="zh-CN" altLang="en-US" sz="2800" dirty="0">
                <a:solidFill>
                  <a:srgbClr val="FF0000"/>
                </a:solidFill>
                <a:latin typeface="楷体" panose="02010609060101010101" pitchFamily="49" charset="-122"/>
                <a:ea typeface="楷体" panose="02010609060101010101" pitchFamily="49" charset="-122"/>
                <a:sym typeface="+mn-ea"/>
              </a:rPr>
              <a:t>发电机定子绕组单相接地的特点</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4" name="矩形 13"/>
          <p:cNvSpPr/>
          <p:nvPr/>
        </p:nvSpPr>
        <p:spPr>
          <a:xfrm>
            <a:off x="344170" y="893445"/>
            <a:ext cx="11501755" cy="5262245"/>
          </a:xfrm>
          <a:prstGeom prst="rect">
            <a:avLst/>
          </a:prstGeom>
        </p:spPr>
        <p:txBody>
          <a:bodyPr wrap="square">
            <a:spAutoFit/>
          </a:bodyPr>
          <a:lstStyle/>
          <a:p>
            <a:pPr>
              <a:lnSpc>
                <a:spcPct val="150000"/>
              </a:lnSpc>
            </a:pPr>
            <a:r>
              <a:rPr lang="zh-CN" altLang="en-US" sz="2800">
                <a:latin typeface="楷体" panose="02010609060101010101" pitchFamily="49" charset="-122"/>
                <a:ea typeface="楷体" panose="02010609060101010101" pitchFamily="49" charset="-122"/>
                <a:sym typeface="+mn-ea"/>
              </a:rPr>
              <a:t>发电机定子的短路性故障归纳起来主要有五种情况：</a:t>
            </a:r>
            <a:endParaRPr lang="zh-CN" altLang="en-US" sz="2800">
              <a:latin typeface="楷体" panose="02010609060101010101" pitchFamily="49" charset="-122"/>
              <a:ea typeface="楷体" panose="02010609060101010101" pitchFamily="49" charset="-122"/>
              <a:sym typeface="+mn-ea"/>
            </a:endParaRPr>
          </a:p>
          <a:p>
            <a:pPr>
              <a:lnSpc>
                <a:spcPct val="150000"/>
              </a:lnSpc>
            </a:pPr>
            <a:r>
              <a:rPr lang="en-US" altLang="zh-CN" sz="2800">
                <a:latin typeface="楷体" panose="02010609060101010101" pitchFamily="49" charset="-122"/>
                <a:ea typeface="楷体" panose="02010609060101010101" pitchFamily="49" charset="-122"/>
                <a:sym typeface="Arial" panose="020B0604020202020204" pitchFamily="34" charset="0"/>
              </a:rPr>
              <a:t>   1.</a:t>
            </a:r>
            <a:r>
              <a:rPr lang="zh-CN" altLang="en-US" sz="2800">
                <a:latin typeface="楷体" panose="02010609060101010101" pitchFamily="49" charset="-122"/>
                <a:ea typeface="楷体" panose="02010609060101010101" pitchFamily="49" charset="-122"/>
                <a:sym typeface="Arial" panose="020B0604020202020204" pitchFamily="34" charset="0"/>
              </a:rPr>
              <a:t>单相接地，再由电弧引发故障点处相间短路；</a:t>
            </a:r>
            <a:endParaRPr lang="zh-CN" altLang="en-US" sz="2800">
              <a:latin typeface="楷体" panose="02010609060101010101" pitchFamily="49" charset="-122"/>
              <a:ea typeface="楷体" panose="02010609060101010101" pitchFamily="49" charset="-122"/>
            </a:endParaRPr>
          </a:p>
          <a:p>
            <a:pPr>
              <a:lnSpc>
                <a:spcPct val="150000"/>
              </a:lnSpc>
            </a:pPr>
            <a:r>
              <a:rPr lang="en-US" altLang="zh-CN" sz="2800">
                <a:latin typeface="楷体" panose="02010609060101010101" pitchFamily="49" charset="-122"/>
                <a:ea typeface="楷体" panose="02010609060101010101" pitchFamily="49" charset="-122"/>
                <a:sym typeface="Arial" panose="020B0604020202020204" pitchFamily="34" charset="0"/>
              </a:rPr>
              <a:t>   2.</a:t>
            </a:r>
            <a:r>
              <a:rPr lang="zh-CN" altLang="en-US" sz="2800">
                <a:latin typeface="楷体" panose="02010609060101010101" pitchFamily="49" charset="-122"/>
                <a:ea typeface="楷体" panose="02010609060101010101" pitchFamily="49" charset="-122"/>
                <a:sym typeface="Arial" panose="020B0604020202020204" pitchFamily="34" charset="0"/>
              </a:rPr>
              <a:t>直接发生线棒间绝缘击穿形成相间短路；</a:t>
            </a:r>
            <a:endParaRPr lang="zh-CN" altLang="en-US" sz="2800">
              <a:latin typeface="楷体" panose="02010609060101010101" pitchFamily="49" charset="-122"/>
              <a:ea typeface="楷体" panose="02010609060101010101" pitchFamily="49" charset="-122"/>
            </a:endParaRPr>
          </a:p>
          <a:p>
            <a:pPr>
              <a:lnSpc>
                <a:spcPct val="150000"/>
              </a:lnSpc>
            </a:pPr>
            <a:r>
              <a:rPr lang="en-US" altLang="zh-CN" sz="2800">
                <a:latin typeface="楷体" panose="02010609060101010101" pitchFamily="49" charset="-122"/>
                <a:ea typeface="楷体" panose="02010609060101010101" pitchFamily="49" charset="-122"/>
                <a:sym typeface="Arial" panose="020B0604020202020204" pitchFamily="34" charset="0"/>
              </a:rPr>
              <a:t>   3.</a:t>
            </a:r>
            <a:r>
              <a:rPr lang="zh-CN" altLang="en-US" sz="2800">
                <a:latin typeface="楷体" panose="02010609060101010101" pitchFamily="49" charset="-122"/>
                <a:ea typeface="楷体" panose="02010609060101010101" pitchFamily="49" charset="-122"/>
                <a:sym typeface="Arial" panose="020B0604020202020204" pitchFamily="34" charset="0"/>
              </a:rPr>
              <a:t>发生单相接地，再由于电位变化引发其他地点发生另一点的接地，从而构成两点接地短路；</a:t>
            </a:r>
            <a:endParaRPr lang="zh-CN" altLang="en-US" sz="2800">
              <a:latin typeface="楷体" panose="02010609060101010101" pitchFamily="49" charset="-122"/>
              <a:ea typeface="楷体" panose="02010609060101010101" pitchFamily="49" charset="-122"/>
            </a:endParaRPr>
          </a:p>
          <a:p>
            <a:pPr>
              <a:lnSpc>
                <a:spcPct val="150000"/>
              </a:lnSpc>
            </a:pPr>
            <a:r>
              <a:rPr lang="en-US" altLang="zh-CN" sz="2800">
                <a:latin typeface="楷体" panose="02010609060101010101" pitchFamily="49" charset="-122"/>
                <a:ea typeface="楷体" panose="02010609060101010101" pitchFamily="49" charset="-122"/>
                <a:sym typeface="Arial" panose="020B0604020202020204" pitchFamily="34" charset="0"/>
              </a:rPr>
              <a:t>   4.</a:t>
            </a:r>
            <a:r>
              <a:rPr lang="zh-CN" altLang="en-US" sz="2800">
                <a:latin typeface="楷体" panose="02010609060101010101" pitchFamily="49" charset="-122"/>
                <a:ea typeface="楷体" panose="02010609060101010101" pitchFamily="49" charset="-122"/>
                <a:sym typeface="Arial" panose="020B0604020202020204" pitchFamily="34" charset="0"/>
              </a:rPr>
              <a:t>发电机端部放电构成相间短路；</a:t>
            </a:r>
            <a:endParaRPr lang="zh-CN" altLang="en-US" sz="2800">
              <a:latin typeface="楷体" panose="02010609060101010101" pitchFamily="49" charset="-122"/>
              <a:ea typeface="楷体" panose="02010609060101010101" pitchFamily="49" charset="-122"/>
            </a:endParaRPr>
          </a:p>
          <a:p>
            <a:pPr>
              <a:lnSpc>
                <a:spcPct val="150000"/>
              </a:lnSpc>
            </a:pPr>
            <a:r>
              <a:rPr lang="en-US" altLang="zh-CN" sz="2800">
                <a:latin typeface="楷体" panose="02010609060101010101" pitchFamily="49" charset="-122"/>
                <a:ea typeface="楷体" panose="02010609060101010101" pitchFamily="49" charset="-122"/>
                <a:sym typeface="Arial" panose="020B0604020202020204" pitchFamily="34" charset="0"/>
              </a:rPr>
              <a:t>   5.</a:t>
            </a:r>
            <a:r>
              <a:rPr lang="zh-CN" altLang="en-US" sz="2800">
                <a:latin typeface="楷体" panose="02010609060101010101" pitchFamily="49" charset="-122"/>
                <a:ea typeface="楷体" panose="02010609060101010101" pitchFamily="49" charset="-122"/>
                <a:sym typeface="Arial" panose="020B0604020202020204" pitchFamily="34" charset="0"/>
              </a:rPr>
              <a:t>定子绕组同一相的匝间短路故障。</a:t>
            </a:r>
            <a:endParaRPr lang="zh-CN" altLang="en-US" sz="2800">
              <a:latin typeface="楷体" panose="02010609060101010101" pitchFamily="49" charset="-122"/>
              <a:ea typeface="楷体" panose="02010609060101010101" pitchFamily="49" charset="-122"/>
            </a:endParaRPr>
          </a:p>
          <a:p>
            <a:pPr>
              <a:lnSpc>
                <a:spcPct val="150000"/>
              </a:lnSpc>
            </a:pPr>
            <a:endParaRPr lang="zh-CN" altLang="en-US" sz="2800" dirty="0" smtClean="0">
              <a:latin typeface="楷体" panose="02010609060101010101" pitchFamily="49" charset="-122"/>
              <a:ea typeface="楷体" panose="02010609060101010101" pitchFamily="49" charset="-122"/>
              <a:sym typeface="+mn-ea"/>
            </a:endParaRPr>
          </a:p>
        </p:txBody>
      </p:sp>
      <p:sp>
        <p:nvSpPr>
          <p:cNvPr id="8" name="文本框 7"/>
          <p:cNvSpPr txBox="1"/>
          <p:nvPr/>
        </p:nvSpPr>
        <p:spPr>
          <a:xfrm>
            <a:off x="-3175" y="223520"/>
            <a:ext cx="4653280" cy="521970"/>
          </a:xfrm>
          <a:prstGeom prst="rect">
            <a:avLst/>
          </a:prstGeom>
          <a:noFill/>
        </p:spPr>
        <p:txBody>
          <a:bodyPr wrap="square" rtlCol="0">
            <a:spAutoFit/>
          </a:bodyPr>
          <a:p>
            <a:r>
              <a:rPr lang="zh-CN" altLang="en-US" sz="2800" dirty="0">
                <a:solidFill>
                  <a:srgbClr val="FF0000"/>
                </a:solidFill>
                <a:latin typeface="楷体" panose="02010609060101010101" pitchFamily="49" charset="-122"/>
                <a:ea typeface="楷体" panose="02010609060101010101" pitchFamily="49" charset="-122"/>
                <a:sym typeface="+mn-ea"/>
              </a:rPr>
              <a:t>发电机定子短路性故障</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108094" y="367060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3" name="文本框 2"/>
          <p:cNvSpPr txBox="1"/>
          <p:nvPr/>
        </p:nvSpPr>
        <p:spPr>
          <a:xfrm>
            <a:off x="-3175" y="223520"/>
            <a:ext cx="4653280" cy="521970"/>
          </a:xfrm>
          <a:prstGeom prst="rect">
            <a:avLst/>
          </a:prstGeom>
          <a:noFill/>
        </p:spPr>
        <p:txBody>
          <a:bodyPr wrap="square" rtlCol="0">
            <a:spAutoFit/>
          </a:bodyPr>
          <a:p>
            <a:r>
              <a:rPr lang="zh-CN" altLang="en-US" sz="2800" dirty="0">
                <a:solidFill>
                  <a:srgbClr val="FF0000"/>
                </a:solidFill>
                <a:latin typeface="楷体" panose="02010609060101010101" pitchFamily="49" charset="-122"/>
                <a:ea typeface="楷体" panose="02010609060101010101" pitchFamily="49" charset="-122"/>
                <a:sym typeface="+mn-ea"/>
              </a:rPr>
              <a:t>发电机相间短路的后备保护</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14" name="矩形 13"/>
          <p:cNvSpPr/>
          <p:nvPr/>
        </p:nvSpPr>
        <p:spPr>
          <a:xfrm>
            <a:off x="344170" y="893445"/>
            <a:ext cx="11501755" cy="5262245"/>
          </a:xfrm>
          <a:prstGeom prst="rect">
            <a:avLst/>
          </a:prstGeom>
        </p:spPr>
        <p:txBody>
          <a:bodyPr wrap="square">
            <a:spAutoFit/>
          </a:bodyPr>
          <a:p>
            <a:pPr>
              <a:lnSpc>
                <a:spcPct val="150000"/>
              </a:lnSpc>
            </a:pPr>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发电机相间短路的后备保护主要采用复合电压启动的过电流保护和负序电流保护，以提高保护的灵敏度。复合电压启动的过电流保护的工作原理在变压器保护中已介绍过，不再赘述。下面介绍负序过电流保护。 </a:t>
            </a:r>
            <a:endParaRPr lang="zh-CN" altLang="en-US" sz="2800">
              <a:latin typeface="楷体" panose="02010609060101010101" pitchFamily="49" charset="-122"/>
              <a:ea typeface="楷体" panose="02010609060101010101" pitchFamily="49" charset="-122"/>
              <a:sym typeface="+mn-ea"/>
            </a:endParaRPr>
          </a:p>
          <a:p>
            <a:pPr>
              <a:lnSpc>
                <a:spcPct val="150000"/>
              </a:lnSpc>
            </a:pPr>
            <a:r>
              <a:rPr lang="zh-CN" altLang="en-US" sz="2800">
                <a:latin typeface="楷体" panose="02010609060101010101" pitchFamily="49" charset="-122"/>
                <a:ea typeface="楷体" panose="02010609060101010101" pitchFamily="49" charset="-122"/>
                <a:sym typeface="+mn-ea"/>
              </a:rPr>
              <a:t>    当发电机三相负荷不对称或系统发生不对称短路时，定子绕组中的负序分量电流产生反向旋转磁场，将在转子中感应出</a:t>
            </a:r>
            <a:r>
              <a:rPr lang="en-US" altLang="zh-CN" sz="2800">
                <a:latin typeface="楷体" panose="02010609060101010101" pitchFamily="49" charset="-122"/>
                <a:ea typeface="楷体" panose="02010609060101010101" pitchFamily="49" charset="-122"/>
                <a:sym typeface="+mn-ea"/>
              </a:rPr>
              <a:t>100Hz</a:t>
            </a:r>
            <a:r>
              <a:rPr lang="zh-CN" altLang="en-US" sz="2800">
                <a:latin typeface="楷体" panose="02010609060101010101" pitchFamily="49" charset="-122"/>
                <a:ea typeface="楷体" panose="02010609060101010101" pitchFamily="49" charset="-122"/>
                <a:sym typeface="+mn-ea"/>
              </a:rPr>
              <a:t>交变电流，该电流使得转子端部，护环内表面等处因电流过大而过热灼伤，甚至引起护环松脱导致发生重大事故。另外，在定子转子间产生的</a:t>
            </a:r>
            <a:r>
              <a:rPr lang="en-US" altLang="zh-CN" sz="2800">
                <a:latin typeface="楷体" panose="02010609060101010101" pitchFamily="49" charset="-122"/>
                <a:ea typeface="楷体" panose="02010609060101010101" pitchFamily="49" charset="-122"/>
                <a:sym typeface="+mn-ea"/>
              </a:rPr>
              <a:t>100Hz</a:t>
            </a:r>
            <a:r>
              <a:rPr lang="zh-CN" altLang="en-US" sz="2800">
                <a:latin typeface="楷体" panose="02010609060101010101" pitchFamily="49" charset="-122"/>
                <a:ea typeface="楷体" panose="02010609060101010101" pitchFamily="49" charset="-122"/>
                <a:sym typeface="+mn-ea"/>
              </a:rPr>
              <a:t>交变电磁力矩的作用下，机组会发生振动。</a:t>
            </a:r>
            <a:endParaRPr lang="zh-CN" altLang="en-US" sz="2800" dirty="0" smtClean="0">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5" name="文本框 4"/>
          <p:cNvSpPr txBox="1"/>
          <p:nvPr/>
        </p:nvSpPr>
        <p:spPr>
          <a:xfrm>
            <a:off x="104140" y="223520"/>
            <a:ext cx="4653280" cy="521970"/>
          </a:xfrm>
          <a:prstGeom prst="rect">
            <a:avLst/>
          </a:prstGeom>
          <a:noFill/>
        </p:spPr>
        <p:txBody>
          <a:bodyPr wrap="square" rtlCol="0">
            <a:spAutoFit/>
          </a:bodyPr>
          <a:p>
            <a:r>
              <a:rPr lang="zh-CN" altLang="en-US" sz="2800" dirty="0">
                <a:solidFill>
                  <a:srgbClr val="FF0000"/>
                </a:solidFill>
                <a:latin typeface="楷体" panose="02010609060101010101" pitchFamily="49" charset="-122"/>
                <a:ea typeface="楷体" panose="02010609060101010101" pitchFamily="49" charset="-122"/>
                <a:sym typeface="+mn-ea"/>
              </a:rPr>
              <a:t>负序定时限过电流保护原理</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14" name="矩形 13"/>
          <p:cNvSpPr/>
          <p:nvPr/>
        </p:nvSpPr>
        <p:spPr>
          <a:xfrm>
            <a:off x="203835" y="655955"/>
            <a:ext cx="11501755" cy="1383665"/>
          </a:xfrm>
          <a:prstGeom prst="rect">
            <a:avLst/>
          </a:prstGeom>
        </p:spPr>
        <p:txBody>
          <a:bodyPr wrap="square">
            <a:spAutoFit/>
          </a:bodyPr>
          <a:p>
            <a:pPr>
              <a:lnSpc>
                <a:spcPct val="150000"/>
              </a:lnSpc>
            </a:pPr>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负序电流引起的发热与负序电流的大小和持续时间有关。可用下列发热过程特性方程来表示，即</a:t>
            </a:r>
            <a:r>
              <a:rPr lang="en-US" altLang="zh-CN" sz="2800">
                <a:latin typeface="楷体" panose="02010609060101010101" pitchFamily="49" charset="-122"/>
                <a:ea typeface="楷体" panose="02010609060101010101" pitchFamily="49" charset="-122"/>
                <a:sym typeface="+mn-ea"/>
              </a:rPr>
              <a:t>(I</a:t>
            </a:r>
            <a:r>
              <a:rPr lang="en-US" altLang="zh-CN" sz="2800" baseline="-25000">
                <a:latin typeface="楷体" panose="02010609060101010101" pitchFamily="49" charset="-122"/>
                <a:ea typeface="楷体" panose="02010609060101010101" pitchFamily="49" charset="-122"/>
                <a:sym typeface="+mn-ea"/>
              </a:rPr>
              <a:t>2</a:t>
            </a:r>
            <a:r>
              <a:rPr lang="zh-CN" altLang="en-US" sz="2800">
                <a:latin typeface="楷体" panose="02010609060101010101" pitchFamily="49" charset="-122"/>
                <a:ea typeface="楷体" panose="02010609060101010101" pitchFamily="49" charset="-122"/>
                <a:sym typeface="+mn-ea"/>
              </a:rPr>
              <a:t>)</a:t>
            </a:r>
            <a:r>
              <a:rPr lang="en-US" altLang="zh-CN" sz="2800" baseline="30000">
                <a:latin typeface="楷体" panose="02010609060101010101" pitchFamily="49" charset="-122"/>
                <a:ea typeface="楷体" panose="02010609060101010101" pitchFamily="49" charset="-122"/>
                <a:sym typeface="+mn-ea"/>
              </a:rPr>
              <a:t>2</a:t>
            </a:r>
            <a:r>
              <a:rPr lang="zh-CN" altLang="en-US" sz="2800">
                <a:latin typeface="楷体" panose="02010609060101010101" pitchFamily="49" charset="-122"/>
                <a:ea typeface="楷体" panose="02010609060101010101" pitchFamily="49" charset="-122"/>
                <a:sym typeface="+mn-ea"/>
              </a:rPr>
              <a:t>×</a:t>
            </a:r>
            <a:r>
              <a:rPr lang="en-US" altLang="zh-CN" sz="2800">
                <a:latin typeface="楷体" panose="02010609060101010101" pitchFamily="49" charset="-122"/>
                <a:ea typeface="楷体" panose="02010609060101010101" pitchFamily="49" charset="-122"/>
                <a:sym typeface="+mn-ea"/>
              </a:rPr>
              <a:t>t=A</a:t>
            </a:r>
            <a:endParaRPr lang="en-US" altLang="zh-CN" sz="2800">
              <a:latin typeface="楷体" panose="02010609060101010101" pitchFamily="49" charset="-122"/>
              <a:ea typeface="楷体" panose="02010609060101010101" pitchFamily="49" charset="-122"/>
              <a:sym typeface="+mn-ea"/>
            </a:endParaRPr>
          </a:p>
        </p:txBody>
      </p:sp>
      <p:grpSp>
        <p:nvGrpSpPr>
          <p:cNvPr id="19" name="组合 18"/>
          <p:cNvGrpSpPr/>
          <p:nvPr/>
        </p:nvGrpSpPr>
        <p:grpSpPr>
          <a:xfrm>
            <a:off x="295275" y="1948815"/>
            <a:ext cx="11136630" cy="4674290"/>
            <a:chOff x="417" y="816"/>
            <a:chExt cx="12906" cy="9268"/>
          </a:xfrm>
        </p:grpSpPr>
        <p:grpSp>
          <p:nvGrpSpPr>
            <p:cNvPr id="20" name="组合 19"/>
            <p:cNvGrpSpPr/>
            <p:nvPr/>
          </p:nvGrpSpPr>
          <p:grpSpPr>
            <a:xfrm>
              <a:off x="2969" y="8786"/>
              <a:ext cx="472" cy="236"/>
              <a:chOff x="1331640" y="4509120"/>
              <a:chExt cx="432048" cy="144016"/>
            </a:xfrm>
          </p:grpSpPr>
          <p:cxnSp>
            <p:nvCxnSpPr>
              <p:cNvPr id="21" name="直接连接符 20"/>
              <p:cNvCxnSpPr/>
              <p:nvPr/>
            </p:nvCxnSpPr>
            <p:spPr>
              <a:xfrm>
                <a:off x="1331640" y="4509120"/>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22" name="直接连接符 21"/>
              <p:cNvCxnSpPr/>
              <p:nvPr/>
            </p:nvCxnSpPr>
            <p:spPr>
              <a:xfrm>
                <a:off x="1421650" y="4581128"/>
                <a:ext cx="252028" cy="0"/>
              </a:xfrm>
              <a:prstGeom prst="line">
                <a:avLst/>
              </a:prstGeom>
            </p:spPr>
            <p:style>
              <a:lnRef idx="2">
                <a:schemeClr val="dk1"/>
              </a:lnRef>
              <a:fillRef idx="0">
                <a:schemeClr val="dk1"/>
              </a:fillRef>
              <a:effectRef idx="1">
                <a:schemeClr val="dk1"/>
              </a:effectRef>
              <a:fontRef idx="minor">
                <a:schemeClr val="tx1"/>
              </a:fontRef>
            </p:style>
          </p:cxnSp>
          <p:cxnSp>
            <p:nvCxnSpPr>
              <p:cNvPr id="27" name="直接连接符 26"/>
              <p:cNvCxnSpPr/>
              <p:nvPr/>
            </p:nvCxnSpPr>
            <p:spPr>
              <a:xfrm>
                <a:off x="1485747" y="4653136"/>
                <a:ext cx="126014" cy="0"/>
              </a:xfrm>
              <a:prstGeom prst="line">
                <a:avLst/>
              </a:prstGeom>
            </p:spPr>
            <p:style>
              <a:lnRef idx="2">
                <a:schemeClr val="dk1"/>
              </a:lnRef>
              <a:fillRef idx="0">
                <a:schemeClr val="dk1"/>
              </a:fillRef>
              <a:effectRef idx="1">
                <a:schemeClr val="dk1"/>
              </a:effectRef>
              <a:fontRef idx="minor">
                <a:schemeClr val="tx1"/>
              </a:fontRef>
            </p:style>
          </p:cxnSp>
        </p:grpSp>
        <p:cxnSp>
          <p:nvCxnSpPr>
            <p:cNvPr id="28" name="直接连接符 27"/>
            <p:cNvCxnSpPr/>
            <p:nvPr/>
          </p:nvCxnSpPr>
          <p:spPr>
            <a:xfrm flipH="1">
              <a:off x="1810" y="977"/>
              <a:ext cx="0" cy="1598"/>
            </a:xfrm>
            <a:prstGeom prst="line">
              <a:avLst/>
            </a:prstGeom>
          </p:spPr>
          <p:style>
            <a:lnRef idx="2">
              <a:schemeClr val="dk1"/>
            </a:lnRef>
            <a:fillRef idx="0">
              <a:schemeClr val="dk1"/>
            </a:fillRef>
            <a:effectRef idx="1">
              <a:schemeClr val="dk1"/>
            </a:effectRef>
            <a:fontRef idx="minor">
              <a:schemeClr val="tx1"/>
            </a:fontRef>
          </p:style>
        </p:cxnSp>
        <p:grpSp>
          <p:nvGrpSpPr>
            <p:cNvPr id="29" name="组合 53"/>
            <p:cNvGrpSpPr/>
            <p:nvPr/>
          </p:nvGrpSpPr>
          <p:grpSpPr bwMode="auto">
            <a:xfrm rot="2700000">
              <a:off x="1711" y="2471"/>
              <a:ext cx="197" cy="209"/>
              <a:chOff x="3275856" y="3429000"/>
              <a:chExt cx="180000" cy="180000"/>
            </a:xfrm>
          </p:grpSpPr>
          <p:cxnSp>
            <p:nvCxnSpPr>
              <p:cNvPr id="30" name="直接连接符 29"/>
              <p:cNvCxnSpPr/>
              <p:nvPr/>
            </p:nvCxnSpPr>
            <p:spPr>
              <a:xfrm>
                <a:off x="3365856" y="3428999"/>
                <a:ext cx="0" cy="180000"/>
              </a:xfrm>
              <a:prstGeom prst="line">
                <a:avLst/>
              </a:prstGeom>
            </p:spPr>
            <p:style>
              <a:lnRef idx="2">
                <a:schemeClr val="dk1"/>
              </a:lnRef>
              <a:fillRef idx="0">
                <a:schemeClr val="dk1"/>
              </a:fillRef>
              <a:effectRef idx="1">
                <a:schemeClr val="dk1"/>
              </a:effectRef>
              <a:fontRef idx="minor">
                <a:schemeClr val="tx1"/>
              </a:fontRef>
            </p:style>
          </p:cxnSp>
          <p:cxnSp>
            <p:nvCxnSpPr>
              <p:cNvPr id="31" name="直接连接符 30"/>
              <p:cNvCxnSpPr/>
              <p:nvPr/>
            </p:nvCxnSpPr>
            <p:spPr>
              <a:xfrm>
                <a:off x="3275856" y="3519001"/>
                <a:ext cx="180000" cy="0"/>
              </a:xfrm>
              <a:prstGeom prst="line">
                <a:avLst/>
              </a:prstGeom>
            </p:spPr>
            <p:style>
              <a:lnRef idx="2">
                <a:schemeClr val="dk1"/>
              </a:lnRef>
              <a:fillRef idx="0">
                <a:schemeClr val="dk1"/>
              </a:fillRef>
              <a:effectRef idx="1">
                <a:schemeClr val="dk1"/>
              </a:effectRef>
              <a:fontRef idx="minor">
                <a:schemeClr val="tx1"/>
              </a:fontRef>
            </p:style>
          </p:cxnSp>
        </p:grpSp>
        <p:cxnSp>
          <p:nvCxnSpPr>
            <p:cNvPr id="33" name="直接连接符 32"/>
            <p:cNvCxnSpPr>
              <a:endCxn id="88" idx="0"/>
            </p:cNvCxnSpPr>
            <p:nvPr/>
          </p:nvCxnSpPr>
          <p:spPr>
            <a:xfrm>
              <a:off x="1793" y="3048"/>
              <a:ext cx="25" cy="1647"/>
            </a:xfrm>
            <a:prstGeom prst="line">
              <a:avLst/>
            </a:prstGeom>
          </p:spPr>
          <p:style>
            <a:lnRef idx="2">
              <a:schemeClr val="dk1"/>
            </a:lnRef>
            <a:fillRef idx="0">
              <a:schemeClr val="dk1"/>
            </a:fillRef>
            <a:effectRef idx="1">
              <a:schemeClr val="dk1"/>
            </a:effectRef>
            <a:fontRef idx="minor">
              <a:schemeClr val="tx1"/>
            </a:fontRef>
          </p:style>
        </p:cxnSp>
        <p:cxnSp>
          <p:nvCxnSpPr>
            <p:cNvPr id="34" name="直接连接符 33"/>
            <p:cNvCxnSpPr/>
            <p:nvPr/>
          </p:nvCxnSpPr>
          <p:spPr>
            <a:xfrm flipH="1" flipV="1">
              <a:off x="1574" y="2702"/>
              <a:ext cx="236" cy="347"/>
            </a:xfrm>
            <a:prstGeom prst="line">
              <a:avLst/>
            </a:prstGeom>
          </p:spPr>
          <p:style>
            <a:lnRef idx="2">
              <a:schemeClr val="dk1"/>
            </a:lnRef>
            <a:fillRef idx="0">
              <a:schemeClr val="dk1"/>
            </a:fillRef>
            <a:effectRef idx="1">
              <a:schemeClr val="dk1"/>
            </a:effectRef>
            <a:fontRef idx="minor">
              <a:schemeClr val="tx1"/>
            </a:fontRef>
          </p:style>
        </p:cxnSp>
        <p:cxnSp>
          <p:nvCxnSpPr>
            <p:cNvPr id="35" name="直接连接符 34"/>
            <p:cNvCxnSpPr/>
            <p:nvPr/>
          </p:nvCxnSpPr>
          <p:spPr>
            <a:xfrm>
              <a:off x="1111" y="977"/>
              <a:ext cx="1415" cy="0"/>
            </a:xfrm>
            <a:prstGeom prst="line">
              <a:avLst/>
            </a:prstGeom>
          </p:spPr>
          <p:style>
            <a:lnRef idx="2">
              <a:schemeClr val="dk1"/>
            </a:lnRef>
            <a:fillRef idx="0">
              <a:schemeClr val="dk1"/>
            </a:fillRef>
            <a:effectRef idx="1">
              <a:schemeClr val="dk1"/>
            </a:effectRef>
            <a:fontRef idx="minor">
              <a:schemeClr val="tx1"/>
            </a:fontRef>
          </p:style>
        </p:cxnSp>
        <p:cxnSp>
          <p:nvCxnSpPr>
            <p:cNvPr id="37" name="直接连接符 36"/>
            <p:cNvCxnSpPr>
              <a:stCxn id="88" idx="4"/>
            </p:cNvCxnSpPr>
            <p:nvPr/>
          </p:nvCxnSpPr>
          <p:spPr>
            <a:xfrm flipH="1">
              <a:off x="1793" y="5623"/>
              <a:ext cx="25" cy="3859"/>
            </a:xfrm>
            <a:prstGeom prst="line">
              <a:avLst/>
            </a:prstGeom>
          </p:spPr>
          <p:style>
            <a:lnRef idx="2">
              <a:schemeClr val="dk1"/>
            </a:lnRef>
            <a:fillRef idx="0">
              <a:schemeClr val="dk1"/>
            </a:fillRef>
            <a:effectRef idx="1">
              <a:schemeClr val="dk1"/>
            </a:effectRef>
            <a:fontRef idx="minor">
              <a:schemeClr val="tx1"/>
            </a:fontRef>
          </p:style>
        </p:cxnSp>
        <p:grpSp>
          <p:nvGrpSpPr>
            <p:cNvPr id="40" name="组合 39"/>
            <p:cNvGrpSpPr/>
            <p:nvPr/>
          </p:nvGrpSpPr>
          <p:grpSpPr>
            <a:xfrm>
              <a:off x="1520" y="7541"/>
              <a:ext cx="256" cy="664"/>
              <a:chOff x="971599" y="4869160"/>
              <a:chExt cx="156438" cy="430106"/>
            </a:xfrm>
          </p:grpSpPr>
          <p:sp>
            <p:nvSpPr>
              <p:cNvPr id="42" name="任意多边形 41"/>
              <p:cNvSpPr/>
              <p:nvPr/>
            </p:nvSpPr>
            <p:spPr>
              <a:xfrm rot="16200000">
                <a:off x="940826" y="5112055"/>
                <a:ext cx="217984" cy="156438"/>
              </a:xfrm>
              <a:custGeom>
                <a:avLst/>
                <a:gdLst>
                  <a:gd name="connsiteX0" fmla="*/ 1107 w 217984"/>
                  <a:gd name="connsiteY0" fmla="*/ 249932 h 249932"/>
                  <a:gd name="connsiteX1" fmla="*/ 6969 w 217984"/>
                  <a:gd name="connsiteY1" fmla="*/ 79947 h 249932"/>
                  <a:gd name="connsiteX2" fmla="*/ 53861 w 217984"/>
                  <a:gd name="connsiteY2" fmla="*/ 9608 h 249932"/>
                  <a:gd name="connsiteX3" fmla="*/ 147646 w 217984"/>
                  <a:gd name="connsiteY3" fmla="*/ 3747 h 249932"/>
                  <a:gd name="connsiteX4" fmla="*/ 188676 w 217984"/>
                  <a:gd name="connsiteY4" fmla="*/ 38916 h 249932"/>
                  <a:gd name="connsiteX5" fmla="*/ 212122 w 217984"/>
                  <a:gd name="connsiteY5" fmla="*/ 115116 h 249932"/>
                  <a:gd name="connsiteX6" fmla="*/ 217984 w 217984"/>
                  <a:gd name="connsiteY6" fmla="*/ 249932 h 2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4" h="249932">
                    <a:moveTo>
                      <a:pt x="1107" y="249932"/>
                    </a:moveTo>
                    <a:cubicBezTo>
                      <a:pt x="-358" y="184966"/>
                      <a:pt x="-1823" y="120001"/>
                      <a:pt x="6969" y="79947"/>
                    </a:cubicBezTo>
                    <a:cubicBezTo>
                      <a:pt x="15761" y="39893"/>
                      <a:pt x="30415" y="22308"/>
                      <a:pt x="53861" y="9608"/>
                    </a:cubicBezTo>
                    <a:cubicBezTo>
                      <a:pt x="77307" y="-3092"/>
                      <a:pt x="125177" y="-1138"/>
                      <a:pt x="147646" y="3747"/>
                    </a:cubicBezTo>
                    <a:cubicBezTo>
                      <a:pt x="170115" y="8632"/>
                      <a:pt x="177930" y="20355"/>
                      <a:pt x="188676" y="38916"/>
                    </a:cubicBezTo>
                    <a:cubicBezTo>
                      <a:pt x="199422" y="57477"/>
                      <a:pt x="207237" y="79947"/>
                      <a:pt x="212122" y="115116"/>
                    </a:cubicBezTo>
                    <a:cubicBezTo>
                      <a:pt x="217007" y="150285"/>
                      <a:pt x="217007" y="247978"/>
                      <a:pt x="217984" y="249932"/>
                    </a:cubicBezTo>
                  </a:path>
                </a:pathLst>
              </a:cu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49" name="任意多边形 48"/>
              <p:cNvSpPr/>
              <p:nvPr/>
            </p:nvSpPr>
            <p:spPr>
              <a:xfrm rot="16200000">
                <a:off x="940826" y="4899933"/>
                <a:ext cx="217984" cy="156438"/>
              </a:xfrm>
              <a:custGeom>
                <a:avLst/>
                <a:gdLst>
                  <a:gd name="connsiteX0" fmla="*/ 1107 w 217984"/>
                  <a:gd name="connsiteY0" fmla="*/ 249932 h 249932"/>
                  <a:gd name="connsiteX1" fmla="*/ 6969 w 217984"/>
                  <a:gd name="connsiteY1" fmla="*/ 79947 h 249932"/>
                  <a:gd name="connsiteX2" fmla="*/ 53861 w 217984"/>
                  <a:gd name="connsiteY2" fmla="*/ 9608 h 249932"/>
                  <a:gd name="connsiteX3" fmla="*/ 147646 w 217984"/>
                  <a:gd name="connsiteY3" fmla="*/ 3747 h 249932"/>
                  <a:gd name="connsiteX4" fmla="*/ 188676 w 217984"/>
                  <a:gd name="connsiteY4" fmla="*/ 38916 h 249932"/>
                  <a:gd name="connsiteX5" fmla="*/ 212122 w 217984"/>
                  <a:gd name="connsiteY5" fmla="*/ 115116 h 249932"/>
                  <a:gd name="connsiteX6" fmla="*/ 217984 w 217984"/>
                  <a:gd name="connsiteY6" fmla="*/ 249932 h 2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4" h="249932">
                    <a:moveTo>
                      <a:pt x="1107" y="249932"/>
                    </a:moveTo>
                    <a:cubicBezTo>
                      <a:pt x="-358" y="184966"/>
                      <a:pt x="-1823" y="120001"/>
                      <a:pt x="6969" y="79947"/>
                    </a:cubicBezTo>
                    <a:cubicBezTo>
                      <a:pt x="15761" y="39893"/>
                      <a:pt x="30415" y="22308"/>
                      <a:pt x="53861" y="9608"/>
                    </a:cubicBezTo>
                    <a:cubicBezTo>
                      <a:pt x="77307" y="-3092"/>
                      <a:pt x="125177" y="-1138"/>
                      <a:pt x="147646" y="3747"/>
                    </a:cubicBezTo>
                    <a:cubicBezTo>
                      <a:pt x="170115" y="8632"/>
                      <a:pt x="177930" y="20355"/>
                      <a:pt x="188676" y="38916"/>
                    </a:cubicBezTo>
                    <a:cubicBezTo>
                      <a:pt x="199422" y="57477"/>
                      <a:pt x="207237" y="79947"/>
                      <a:pt x="212122" y="115116"/>
                    </a:cubicBezTo>
                    <a:cubicBezTo>
                      <a:pt x="217007" y="150285"/>
                      <a:pt x="217007" y="247978"/>
                      <a:pt x="217984" y="249932"/>
                    </a:cubicBezTo>
                  </a:path>
                </a:pathLst>
              </a:cu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grpSp>
        <p:cxnSp>
          <p:nvCxnSpPr>
            <p:cNvPr id="56" name="直接连接符 55"/>
            <p:cNvCxnSpPr/>
            <p:nvPr/>
          </p:nvCxnSpPr>
          <p:spPr>
            <a:xfrm>
              <a:off x="673" y="9106"/>
              <a:ext cx="2239" cy="0"/>
            </a:xfrm>
            <a:prstGeom prst="line">
              <a:avLst/>
            </a:prstGeom>
          </p:spPr>
          <p:style>
            <a:lnRef idx="2">
              <a:schemeClr val="dk1"/>
            </a:lnRef>
            <a:fillRef idx="0">
              <a:schemeClr val="dk1"/>
            </a:fillRef>
            <a:effectRef idx="1">
              <a:schemeClr val="dk1"/>
            </a:effectRef>
            <a:fontRef idx="minor">
              <a:schemeClr val="tx1"/>
            </a:fontRef>
          </p:style>
        </p:cxnSp>
        <p:cxnSp>
          <p:nvCxnSpPr>
            <p:cNvPr id="57" name="直接连接符 56"/>
            <p:cNvCxnSpPr>
              <a:stCxn id="49" idx="6"/>
            </p:cNvCxnSpPr>
            <p:nvPr/>
          </p:nvCxnSpPr>
          <p:spPr>
            <a:xfrm>
              <a:off x="1776" y="7541"/>
              <a:ext cx="334" cy="0"/>
            </a:xfrm>
            <a:prstGeom prst="line">
              <a:avLst/>
            </a:prstGeom>
          </p:spPr>
          <p:style>
            <a:lnRef idx="2">
              <a:schemeClr val="dk1"/>
            </a:lnRef>
            <a:fillRef idx="0">
              <a:schemeClr val="dk1"/>
            </a:fillRef>
            <a:effectRef idx="1">
              <a:schemeClr val="dk1"/>
            </a:effectRef>
            <a:fontRef idx="minor">
              <a:schemeClr val="tx1"/>
            </a:fontRef>
          </p:style>
        </p:cxnSp>
        <p:cxnSp>
          <p:nvCxnSpPr>
            <p:cNvPr id="58" name="直接连接符 57"/>
            <p:cNvCxnSpPr/>
            <p:nvPr/>
          </p:nvCxnSpPr>
          <p:spPr>
            <a:xfrm flipV="1">
              <a:off x="1793" y="8205"/>
              <a:ext cx="354" cy="5"/>
            </a:xfrm>
            <a:prstGeom prst="line">
              <a:avLst/>
            </a:prstGeom>
          </p:spPr>
          <p:style>
            <a:lnRef idx="2">
              <a:schemeClr val="dk1"/>
            </a:lnRef>
            <a:fillRef idx="0">
              <a:schemeClr val="dk1"/>
            </a:fillRef>
            <a:effectRef idx="1">
              <a:schemeClr val="dk1"/>
            </a:effectRef>
            <a:fontRef idx="minor">
              <a:schemeClr val="tx1"/>
            </a:fontRef>
          </p:style>
        </p:cxnSp>
        <p:cxnSp>
          <p:nvCxnSpPr>
            <p:cNvPr id="59" name="直接连接符 58"/>
            <p:cNvCxnSpPr/>
            <p:nvPr/>
          </p:nvCxnSpPr>
          <p:spPr>
            <a:xfrm flipV="1">
              <a:off x="673" y="7327"/>
              <a:ext cx="0" cy="1778"/>
            </a:xfrm>
            <a:prstGeom prst="line">
              <a:avLst/>
            </a:prstGeom>
          </p:spPr>
          <p:style>
            <a:lnRef idx="2">
              <a:schemeClr val="dk1"/>
            </a:lnRef>
            <a:fillRef idx="0">
              <a:schemeClr val="dk1"/>
            </a:fillRef>
            <a:effectRef idx="1">
              <a:schemeClr val="dk1"/>
            </a:effectRef>
            <a:fontRef idx="minor">
              <a:schemeClr val="tx1"/>
            </a:fontRef>
          </p:style>
        </p:cxnSp>
        <p:grpSp>
          <p:nvGrpSpPr>
            <p:cNvPr id="60" name="组合 59"/>
            <p:cNvGrpSpPr/>
            <p:nvPr/>
          </p:nvGrpSpPr>
          <p:grpSpPr>
            <a:xfrm>
              <a:off x="2656" y="7545"/>
              <a:ext cx="256" cy="664"/>
              <a:chOff x="971599" y="4869160"/>
              <a:chExt cx="156438" cy="430106"/>
            </a:xfrm>
          </p:grpSpPr>
          <p:sp>
            <p:nvSpPr>
              <p:cNvPr id="62" name="任意多边形 61"/>
              <p:cNvSpPr/>
              <p:nvPr/>
            </p:nvSpPr>
            <p:spPr>
              <a:xfrm rot="16200000">
                <a:off x="940826" y="5112055"/>
                <a:ext cx="217984" cy="156438"/>
              </a:xfrm>
              <a:custGeom>
                <a:avLst/>
                <a:gdLst>
                  <a:gd name="connsiteX0" fmla="*/ 1107 w 217984"/>
                  <a:gd name="connsiteY0" fmla="*/ 249932 h 249932"/>
                  <a:gd name="connsiteX1" fmla="*/ 6969 w 217984"/>
                  <a:gd name="connsiteY1" fmla="*/ 79947 h 249932"/>
                  <a:gd name="connsiteX2" fmla="*/ 53861 w 217984"/>
                  <a:gd name="connsiteY2" fmla="*/ 9608 h 249932"/>
                  <a:gd name="connsiteX3" fmla="*/ 147646 w 217984"/>
                  <a:gd name="connsiteY3" fmla="*/ 3747 h 249932"/>
                  <a:gd name="connsiteX4" fmla="*/ 188676 w 217984"/>
                  <a:gd name="connsiteY4" fmla="*/ 38916 h 249932"/>
                  <a:gd name="connsiteX5" fmla="*/ 212122 w 217984"/>
                  <a:gd name="connsiteY5" fmla="*/ 115116 h 249932"/>
                  <a:gd name="connsiteX6" fmla="*/ 217984 w 217984"/>
                  <a:gd name="connsiteY6" fmla="*/ 249932 h 2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4" h="249932">
                    <a:moveTo>
                      <a:pt x="1107" y="249932"/>
                    </a:moveTo>
                    <a:cubicBezTo>
                      <a:pt x="-358" y="184966"/>
                      <a:pt x="-1823" y="120001"/>
                      <a:pt x="6969" y="79947"/>
                    </a:cubicBezTo>
                    <a:cubicBezTo>
                      <a:pt x="15761" y="39893"/>
                      <a:pt x="30415" y="22308"/>
                      <a:pt x="53861" y="9608"/>
                    </a:cubicBezTo>
                    <a:cubicBezTo>
                      <a:pt x="77307" y="-3092"/>
                      <a:pt x="125177" y="-1138"/>
                      <a:pt x="147646" y="3747"/>
                    </a:cubicBezTo>
                    <a:cubicBezTo>
                      <a:pt x="170115" y="8632"/>
                      <a:pt x="177930" y="20355"/>
                      <a:pt x="188676" y="38916"/>
                    </a:cubicBezTo>
                    <a:cubicBezTo>
                      <a:pt x="199422" y="57477"/>
                      <a:pt x="207237" y="79947"/>
                      <a:pt x="212122" y="115116"/>
                    </a:cubicBezTo>
                    <a:cubicBezTo>
                      <a:pt x="217007" y="150285"/>
                      <a:pt x="217007" y="247978"/>
                      <a:pt x="217984" y="249932"/>
                    </a:cubicBezTo>
                  </a:path>
                </a:pathLst>
              </a:cu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63" name="任意多边形 62"/>
              <p:cNvSpPr/>
              <p:nvPr/>
            </p:nvSpPr>
            <p:spPr>
              <a:xfrm rot="16200000">
                <a:off x="940826" y="4899933"/>
                <a:ext cx="217984" cy="156438"/>
              </a:xfrm>
              <a:custGeom>
                <a:avLst/>
                <a:gdLst>
                  <a:gd name="connsiteX0" fmla="*/ 1107 w 217984"/>
                  <a:gd name="connsiteY0" fmla="*/ 249932 h 249932"/>
                  <a:gd name="connsiteX1" fmla="*/ 6969 w 217984"/>
                  <a:gd name="connsiteY1" fmla="*/ 79947 h 249932"/>
                  <a:gd name="connsiteX2" fmla="*/ 53861 w 217984"/>
                  <a:gd name="connsiteY2" fmla="*/ 9608 h 249932"/>
                  <a:gd name="connsiteX3" fmla="*/ 147646 w 217984"/>
                  <a:gd name="connsiteY3" fmla="*/ 3747 h 249932"/>
                  <a:gd name="connsiteX4" fmla="*/ 188676 w 217984"/>
                  <a:gd name="connsiteY4" fmla="*/ 38916 h 249932"/>
                  <a:gd name="connsiteX5" fmla="*/ 212122 w 217984"/>
                  <a:gd name="connsiteY5" fmla="*/ 115116 h 249932"/>
                  <a:gd name="connsiteX6" fmla="*/ 217984 w 217984"/>
                  <a:gd name="connsiteY6" fmla="*/ 249932 h 2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4" h="249932">
                    <a:moveTo>
                      <a:pt x="1107" y="249932"/>
                    </a:moveTo>
                    <a:cubicBezTo>
                      <a:pt x="-358" y="184966"/>
                      <a:pt x="-1823" y="120001"/>
                      <a:pt x="6969" y="79947"/>
                    </a:cubicBezTo>
                    <a:cubicBezTo>
                      <a:pt x="15761" y="39893"/>
                      <a:pt x="30415" y="22308"/>
                      <a:pt x="53861" y="9608"/>
                    </a:cubicBezTo>
                    <a:cubicBezTo>
                      <a:pt x="77307" y="-3092"/>
                      <a:pt x="125177" y="-1138"/>
                      <a:pt x="147646" y="3747"/>
                    </a:cubicBezTo>
                    <a:cubicBezTo>
                      <a:pt x="170115" y="8632"/>
                      <a:pt x="177930" y="20355"/>
                      <a:pt x="188676" y="38916"/>
                    </a:cubicBezTo>
                    <a:cubicBezTo>
                      <a:pt x="199422" y="57477"/>
                      <a:pt x="207237" y="79947"/>
                      <a:pt x="212122" y="115116"/>
                    </a:cubicBezTo>
                    <a:cubicBezTo>
                      <a:pt x="217007" y="150285"/>
                      <a:pt x="217007" y="247978"/>
                      <a:pt x="217984" y="249932"/>
                    </a:cubicBezTo>
                  </a:path>
                </a:pathLst>
              </a:cu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grpSp>
        <p:grpSp>
          <p:nvGrpSpPr>
            <p:cNvPr id="64" name="组合 63"/>
            <p:cNvGrpSpPr/>
            <p:nvPr/>
          </p:nvGrpSpPr>
          <p:grpSpPr>
            <a:xfrm>
              <a:off x="417" y="7545"/>
              <a:ext cx="256" cy="664"/>
              <a:chOff x="971599" y="4869160"/>
              <a:chExt cx="156438" cy="430106"/>
            </a:xfrm>
          </p:grpSpPr>
          <p:sp>
            <p:nvSpPr>
              <p:cNvPr id="65" name="任意多边形 64"/>
              <p:cNvSpPr/>
              <p:nvPr/>
            </p:nvSpPr>
            <p:spPr>
              <a:xfrm rot="16200000">
                <a:off x="940826" y="5112055"/>
                <a:ext cx="217984" cy="156438"/>
              </a:xfrm>
              <a:custGeom>
                <a:avLst/>
                <a:gdLst>
                  <a:gd name="connsiteX0" fmla="*/ 1107 w 217984"/>
                  <a:gd name="connsiteY0" fmla="*/ 249932 h 249932"/>
                  <a:gd name="connsiteX1" fmla="*/ 6969 w 217984"/>
                  <a:gd name="connsiteY1" fmla="*/ 79947 h 249932"/>
                  <a:gd name="connsiteX2" fmla="*/ 53861 w 217984"/>
                  <a:gd name="connsiteY2" fmla="*/ 9608 h 249932"/>
                  <a:gd name="connsiteX3" fmla="*/ 147646 w 217984"/>
                  <a:gd name="connsiteY3" fmla="*/ 3747 h 249932"/>
                  <a:gd name="connsiteX4" fmla="*/ 188676 w 217984"/>
                  <a:gd name="connsiteY4" fmla="*/ 38916 h 249932"/>
                  <a:gd name="connsiteX5" fmla="*/ 212122 w 217984"/>
                  <a:gd name="connsiteY5" fmla="*/ 115116 h 249932"/>
                  <a:gd name="connsiteX6" fmla="*/ 217984 w 217984"/>
                  <a:gd name="connsiteY6" fmla="*/ 249932 h 2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4" h="249932">
                    <a:moveTo>
                      <a:pt x="1107" y="249932"/>
                    </a:moveTo>
                    <a:cubicBezTo>
                      <a:pt x="-358" y="184966"/>
                      <a:pt x="-1823" y="120001"/>
                      <a:pt x="6969" y="79947"/>
                    </a:cubicBezTo>
                    <a:cubicBezTo>
                      <a:pt x="15761" y="39893"/>
                      <a:pt x="30415" y="22308"/>
                      <a:pt x="53861" y="9608"/>
                    </a:cubicBezTo>
                    <a:cubicBezTo>
                      <a:pt x="77307" y="-3092"/>
                      <a:pt x="125177" y="-1138"/>
                      <a:pt x="147646" y="3747"/>
                    </a:cubicBezTo>
                    <a:cubicBezTo>
                      <a:pt x="170115" y="8632"/>
                      <a:pt x="177930" y="20355"/>
                      <a:pt x="188676" y="38916"/>
                    </a:cubicBezTo>
                    <a:cubicBezTo>
                      <a:pt x="199422" y="57477"/>
                      <a:pt x="207237" y="79947"/>
                      <a:pt x="212122" y="115116"/>
                    </a:cubicBezTo>
                    <a:cubicBezTo>
                      <a:pt x="217007" y="150285"/>
                      <a:pt x="217007" y="247978"/>
                      <a:pt x="217984" y="249932"/>
                    </a:cubicBezTo>
                  </a:path>
                </a:pathLst>
              </a:cu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67" name="任意多边形 66"/>
              <p:cNvSpPr/>
              <p:nvPr/>
            </p:nvSpPr>
            <p:spPr>
              <a:xfrm rot="16200000">
                <a:off x="940826" y="4899933"/>
                <a:ext cx="217984" cy="156438"/>
              </a:xfrm>
              <a:custGeom>
                <a:avLst/>
                <a:gdLst>
                  <a:gd name="connsiteX0" fmla="*/ 1107 w 217984"/>
                  <a:gd name="connsiteY0" fmla="*/ 249932 h 249932"/>
                  <a:gd name="connsiteX1" fmla="*/ 6969 w 217984"/>
                  <a:gd name="connsiteY1" fmla="*/ 79947 h 249932"/>
                  <a:gd name="connsiteX2" fmla="*/ 53861 w 217984"/>
                  <a:gd name="connsiteY2" fmla="*/ 9608 h 249932"/>
                  <a:gd name="connsiteX3" fmla="*/ 147646 w 217984"/>
                  <a:gd name="connsiteY3" fmla="*/ 3747 h 249932"/>
                  <a:gd name="connsiteX4" fmla="*/ 188676 w 217984"/>
                  <a:gd name="connsiteY4" fmla="*/ 38916 h 249932"/>
                  <a:gd name="connsiteX5" fmla="*/ 212122 w 217984"/>
                  <a:gd name="connsiteY5" fmla="*/ 115116 h 249932"/>
                  <a:gd name="connsiteX6" fmla="*/ 217984 w 217984"/>
                  <a:gd name="connsiteY6" fmla="*/ 249932 h 249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4" h="249932">
                    <a:moveTo>
                      <a:pt x="1107" y="249932"/>
                    </a:moveTo>
                    <a:cubicBezTo>
                      <a:pt x="-358" y="184966"/>
                      <a:pt x="-1823" y="120001"/>
                      <a:pt x="6969" y="79947"/>
                    </a:cubicBezTo>
                    <a:cubicBezTo>
                      <a:pt x="15761" y="39893"/>
                      <a:pt x="30415" y="22308"/>
                      <a:pt x="53861" y="9608"/>
                    </a:cubicBezTo>
                    <a:cubicBezTo>
                      <a:pt x="77307" y="-3092"/>
                      <a:pt x="125177" y="-1138"/>
                      <a:pt x="147646" y="3747"/>
                    </a:cubicBezTo>
                    <a:cubicBezTo>
                      <a:pt x="170115" y="8632"/>
                      <a:pt x="177930" y="20355"/>
                      <a:pt x="188676" y="38916"/>
                    </a:cubicBezTo>
                    <a:cubicBezTo>
                      <a:pt x="199422" y="57477"/>
                      <a:pt x="207237" y="79947"/>
                      <a:pt x="212122" y="115116"/>
                    </a:cubicBezTo>
                    <a:cubicBezTo>
                      <a:pt x="217007" y="150285"/>
                      <a:pt x="217007" y="247978"/>
                      <a:pt x="217984" y="249932"/>
                    </a:cubicBezTo>
                  </a:path>
                </a:pathLst>
              </a:cu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grpSp>
        <p:cxnSp>
          <p:nvCxnSpPr>
            <p:cNvPr id="68" name="直接连接符 67"/>
            <p:cNvCxnSpPr/>
            <p:nvPr/>
          </p:nvCxnSpPr>
          <p:spPr>
            <a:xfrm>
              <a:off x="2139" y="8205"/>
              <a:ext cx="0" cy="341"/>
            </a:xfrm>
            <a:prstGeom prst="line">
              <a:avLst/>
            </a:prstGeom>
          </p:spPr>
          <p:style>
            <a:lnRef idx="2">
              <a:schemeClr val="dk1"/>
            </a:lnRef>
            <a:fillRef idx="0">
              <a:schemeClr val="dk1"/>
            </a:fillRef>
            <a:effectRef idx="1">
              <a:schemeClr val="dk1"/>
            </a:effectRef>
            <a:fontRef idx="minor">
              <a:schemeClr val="tx1"/>
            </a:fontRef>
          </p:style>
        </p:cxnSp>
        <p:cxnSp>
          <p:nvCxnSpPr>
            <p:cNvPr id="69" name="直接连接符 68"/>
            <p:cNvCxnSpPr/>
            <p:nvPr/>
          </p:nvCxnSpPr>
          <p:spPr>
            <a:xfrm flipV="1">
              <a:off x="2913" y="7351"/>
              <a:ext cx="0" cy="1755"/>
            </a:xfrm>
            <a:prstGeom prst="line">
              <a:avLst/>
            </a:prstGeom>
          </p:spPr>
          <p:style>
            <a:lnRef idx="2">
              <a:schemeClr val="dk1"/>
            </a:lnRef>
            <a:fillRef idx="0">
              <a:schemeClr val="dk1"/>
            </a:fillRef>
            <a:effectRef idx="1">
              <a:schemeClr val="dk1"/>
            </a:effectRef>
            <a:fontRef idx="minor">
              <a:schemeClr val="tx1"/>
            </a:fontRef>
          </p:style>
        </p:cxnSp>
        <p:cxnSp>
          <p:nvCxnSpPr>
            <p:cNvPr id="70" name="直接连接符 69"/>
            <p:cNvCxnSpPr/>
            <p:nvPr/>
          </p:nvCxnSpPr>
          <p:spPr>
            <a:xfrm>
              <a:off x="2871" y="8221"/>
              <a:ext cx="334" cy="0"/>
            </a:xfrm>
            <a:prstGeom prst="line">
              <a:avLst/>
            </a:prstGeom>
          </p:spPr>
          <p:style>
            <a:lnRef idx="2">
              <a:schemeClr val="dk1"/>
            </a:lnRef>
            <a:fillRef idx="0">
              <a:schemeClr val="dk1"/>
            </a:fillRef>
            <a:effectRef idx="1">
              <a:schemeClr val="dk1"/>
            </a:effectRef>
            <a:fontRef idx="minor">
              <a:schemeClr val="tx1"/>
            </a:fontRef>
          </p:style>
        </p:cxnSp>
        <p:cxnSp>
          <p:nvCxnSpPr>
            <p:cNvPr id="72" name="直接连接符 71"/>
            <p:cNvCxnSpPr/>
            <p:nvPr/>
          </p:nvCxnSpPr>
          <p:spPr>
            <a:xfrm>
              <a:off x="3217" y="8217"/>
              <a:ext cx="0" cy="569"/>
            </a:xfrm>
            <a:prstGeom prst="line">
              <a:avLst/>
            </a:prstGeom>
          </p:spPr>
          <p:style>
            <a:lnRef idx="2">
              <a:schemeClr val="dk1"/>
            </a:lnRef>
            <a:fillRef idx="0">
              <a:schemeClr val="dk1"/>
            </a:fillRef>
            <a:effectRef idx="1">
              <a:schemeClr val="dk1"/>
            </a:effectRef>
            <a:fontRef idx="minor">
              <a:schemeClr val="tx1"/>
            </a:fontRef>
          </p:style>
        </p:cxnSp>
        <p:cxnSp>
          <p:nvCxnSpPr>
            <p:cNvPr id="74" name="直接连接符 73"/>
            <p:cNvCxnSpPr/>
            <p:nvPr/>
          </p:nvCxnSpPr>
          <p:spPr>
            <a:xfrm>
              <a:off x="673" y="8209"/>
              <a:ext cx="334" cy="0"/>
            </a:xfrm>
            <a:prstGeom prst="line">
              <a:avLst/>
            </a:prstGeom>
          </p:spPr>
          <p:style>
            <a:lnRef idx="2">
              <a:schemeClr val="dk1"/>
            </a:lnRef>
            <a:fillRef idx="0">
              <a:schemeClr val="dk1"/>
            </a:fillRef>
            <a:effectRef idx="1">
              <a:schemeClr val="dk1"/>
            </a:effectRef>
            <a:fontRef idx="minor">
              <a:schemeClr val="tx1"/>
            </a:fontRef>
          </p:style>
        </p:cxnSp>
        <p:cxnSp>
          <p:nvCxnSpPr>
            <p:cNvPr id="76" name="直接连接符 75"/>
            <p:cNvCxnSpPr/>
            <p:nvPr/>
          </p:nvCxnSpPr>
          <p:spPr>
            <a:xfrm>
              <a:off x="1020" y="8205"/>
              <a:ext cx="0" cy="341"/>
            </a:xfrm>
            <a:prstGeom prst="line">
              <a:avLst/>
            </a:prstGeom>
          </p:spPr>
          <p:style>
            <a:lnRef idx="2">
              <a:schemeClr val="dk1"/>
            </a:lnRef>
            <a:fillRef idx="0">
              <a:schemeClr val="dk1"/>
            </a:fillRef>
            <a:effectRef idx="1">
              <a:schemeClr val="dk1"/>
            </a:effectRef>
            <a:fontRef idx="minor">
              <a:schemeClr val="tx1"/>
            </a:fontRef>
          </p:style>
        </p:cxnSp>
        <p:cxnSp>
          <p:nvCxnSpPr>
            <p:cNvPr id="77" name="直接连接符 76"/>
            <p:cNvCxnSpPr/>
            <p:nvPr/>
          </p:nvCxnSpPr>
          <p:spPr>
            <a:xfrm>
              <a:off x="1007" y="8558"/>
              <a:ext cx="6193" cy="0"/>
            </a:xfrm>
            <a:prstGeom prst="line">
              <a:avLst/>
            </a:prstGeom>
          </p:spPr>
          <p:style>
            <a:lnRef idx="2">
              <a:schemeClr val="dk1"/>
            </a:lnRef>
            <a:fillRef idx="0">
              <a:schemeClr val="dk1"/>
            </a:fillRef>
            <a:effectRef idx="1">
              <a:schemeClr val="dk1"/>
            </a:effectRef>
            <a:fontRef idx="minor">
              <a:schemeClr val="tx1"/>
            </a:fontRef>
          </p:style>
        </p:cxnSp>
        <p:cxnSp>
          <p:nvCxnSpPr>
            <p:cNvPr id="79" name="直接连接符 78"/>
            <p:cNvCxnSpPr/>
            <p:nvPr/>
          </p:nvCxnSpPr>
          <p:spPr>
            <a:xfrm>
              <a:off x="651" y="7550"/>
              <a:ext cx="334" cy="0"/>
            </a:xfrm>
            <a:prstGeom prst="line">
              <a:avLst/>
            </a:prstGeom>
          </p:spPr>
          <p:style>
            <a:lnRef idx="2">
              <a:schemeClr val="dk1"/>
            </a:lnRef>
            <a:fillRef idx="0">
              <a:schemeClr val="dk1"/>
            </a:fillRef>
            <a:effectRef idx="1">
              <a:schemeClr val="dk1"/>
            </a:effectRef>
            <a:fontRef idx="minor">
              <a:schemeClr val="tx1"/>
            </a:fontRef>
          </p:style>
        </p:cxnSp>
        <p:cxnSp>
          <p:nvCxnSpPr>
            <p:cNvPr id="81" name="直接连接符 80"/>
            <p:cNvCxnSpPr/>
            <p:nvPr/>
          </p:nvCxnSpPr>
          <p:spPr>
            <a:xfrm flipV="1">
              <a:off x="985" y="6772"/>
              <a:ext cx="0" cy="778"/>
            </a:xfrm>
            <a:prstGeom prst="line">
              <a:avLst/>
            </a:prstGeom>
          </p:spPr>
          <p:style>
            <a:lnRef idx="2">
              <a:schemeClr val="dk1"/>
            </a:lnRef>
            <a:fillRef idx="0">
              <a:schemeClr val="dk1"/>
            </a:fillRef>
            <a:effectRef idx="1">
              <a:schemeClr val="dk1"/>
            </a:effectRef>
            <a:fontRef idx="minor">
              <a:schemeClr val="tx1"/>
            </a:fontRef>
          </p:style>
        </p:cxnSp>
        <p:cxnSp>
          <p:nvCxnSpPr>
            <p:cNvPr id="82" name="直接连接符 81"/>
            <p:cNvCxnSpPr/>
            <p:nvPr/>
          </p:nvCxnSpPr>
          <p:spPr>
            <a:xfrm>
              <a:off x="985" y="6772"/>
              <a:ext cx="2927" cy="0"/>
            </a:xfrm>
            <a:prstGeom prst="line">
              <a:avLst/>
            </a:prstGeom>
          </p:spPr>
          <p:style>
            <a:lnRef idx="2">
              <a:schemeClr val="dk1"/>
            </a:lnRef>
            <a:fillRef idx="0">
              <a:schemeClr val="dk1"/>
            </a:fillRef>
            <a:effectRef idx="1">
              <a:schemeClr val="dk1"/>
            </a:effectRef>
            <a:fontRef idx="minor">
              <a:schemeClr val="tx1"/>
            </a:fontRef>
          </p:style>
        </p:cxnSp>
        <p:cxnSp>
          <p:nvCxnSpPr>
            <p:cNvPr id="83" name="直接连接符 82"/>
            <p:cNvCxnSpPr/>
            <p:nvPr/>
          </p:nvCxnSpPr>
          <p:spPr>
            <a:xfrm flipV="1">
              <a:off x="2109" y="7161"/>
              <a:ext cx="0" cy="380"/>
            </a:xfrm>
            <a:prstGeom prst="line">
              <a:avLst/>
            </a:prstGeom>
          </p:spPr>
          <p:style>
            <a:lnRef idx="2">
              <a:schemeClr val="dk1"/>
            </a:lnRef>
            <a:fillRef idx="0">
              <a:schemeClr val="dk1"/>
            </a:fillRef>
            <a:effectRef idx="1">
              <a:schemeClr val="dk1"/>
            </a:effectRef>
            <a:fontRef idx="minor">
              <a:schemeClr val="tx1"/>
            </a:fontRef>
          </p:style>
        </p:cxnSp>
        <p:cxnSp>
          <p:nvCxnSpPr>
            <p:cNvPr id="84" name="直接连接符 83"/>
            <p:cNvCxnSpPr/>
            <p:nvPr/>
          </p:nvCxnSpPr>
          <p:spPr>
            <a:xfrm>
              <a:off x="2109" y="7143"/>
              <a:ext cx="5091" cy="0"/>
            </a:xfrm>
            <a:prstGeom prst="line">
              <a:avLst/>
            </a:prstGeom>
          </p:spPr>
          <p:style>
            <a:lnRef idx="2">
              <a:schemeClr val="dk1"/>
            </a:lnRef>
            <a:fillRef idx="0">
              <a:schemeClr val="dk1"/>
            </a:fillRef>
            <a:effectRef idx="1">
              <a:schemeClr val="dk1"/>
            </a:effectRef>
            <a:fontRef idx="minor">
              <a:schemeClr val="tx1"/>
            </a:fontRef>
          </p:style>
        </p:cxnSp>
        <p:sp>
          <p:nvSpPr>
            <p:cNvPr id="85" name="矩形 84"/>
            <p:cNvSpPr/>
            <p:nvPr/>
          </p:nvSpPr>
          <p:spPr>
            <a:xfrm>
              <a:off x="3696" y="5287"/>
              <a:ext cx="962" cy="5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6" name="组合 85"/>
            <p:cNvGrpSpPr/>
            <p:nvPr/>
          </p:nvGrpSpPr>
          <p:grpSpPr>
            <a:xfrm>
              <a:off x="1309" y="4570"/>
              <a:ext cx="1165" cy="1828"/>
              <a:chOff x="2151509" y="2316233"/>
              <a:chExt cx="796664" cy="1298421"/>
            </a:xfrm>
          </p:grpSpPr>
          <p:sp>
            <p:nvSpPr>
              <p:cNvPr id="87" name="TextBox 106"/>
              <p:cNvSpPr txBox="1">
                <a:spLocks noChangeArrowheads="1"/>
              </p:cNvSpPr>
              <p:nvPr/>
            </p:nvSpPr>
            <p:spPr bwMode="auto">
              <a:xfrm>
                <a:off x="2217401" y="2316233"/>
                <a:ext cx="730772" cy="1298421"/>
              </a:xfrm>
              <a:prstGeom prst="rect">
                <a:avLst/>
              </a:prstGeom>
              <a:noFill/>
              <a:ln w="9525">
                <a:noFill/>
                <a:miter lim="800000"/>
              </a:ln>
            </p:spPr>
            <p:txBody>
              <a:bodyPr>
                <a:spAutoFit/>
              </a:bodyPr>
              <a:p>
                <a:r>
                  <a:rPr lang="en-US" altLang="zh-CN" sz="5400" dirty="0">
                    <a:latin typeface="Calibri" panose="020F0502020204030204" charset="0"/>
                  </a:rPr>
                  <a:t>~</a:t>
                </a:r>
                <a:endParaRPr lang="zh-CN" altLang="en-US" sz="5400" dirty="0">
                  <a:latin typeface="Calibri" panose="020F0502020204030204" charset="0"/>
                </a:endParaRPr>
              </a:p>
            </p:txBody>
          </p:sp>
          <p:sp>
            <p:nvSpPr>
              <p:cNvPr id="88" name="椭圆 87"/>
              <p:cNvSpPr/>
              <p:nvPr/>
            </p:nvSpPr>
            <p:spPr>
              <a:xfrm>
                <a:off x="2151509" y="2405116"/>
                <a:ext cx="696310" cy="65859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9" name="矩形 88"/>
            <p:cNvSpPr/>
            <p:nvPr/>
          </p:nvSpPr>
          <p:spPr>
            <a:xfrm>
              <a:off x="5444" y="5287"/>
              <a:ext cx="962" cy="5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90" name="直接连接符 89"/>
            <p:cNvCxnSpPr/>
            <p:nvPr/>
          </p:nvCxnSpPr>
          <p:spPr>
            <a:xfrm flipV="1">
              <a:off x="3911" y="5885"/>
              <a:ext cx="0" cy="887"/>
            </a:xfrm>
            <a:prstGeom prst="line">
              <a:avLst/>
            </a:prstGeom>
          </p:spPr>
          <p:style>
            <a:lnRef idx="2">
              <a:schemeClr val="dk1"/>
            </a:lnRef>
            <a:fillRef idx="0">
              <a:schemeClr val="dk1"/>
            </a:fillRef>
            <a:effectRef idx="1">
              <a:schemeClr val="dk1"/>
            </a:effectRef>
            <a:fontRef idx="minor">
              <a:schemeClr val="tx1"/>
            </a:fontRef>
          </p:style>
        </p:cxnSp>
        <p:sp>
          <p:nvSpPr>
            <p:cNvPr id="91" name="矩形 90"/>
            <p:cNvSpPr/>
            <p:nvPr/>
          </p:nvSpPr>
          <p:spPr>
            <a:xfrm>
              <a:off x="7200" y="6647"/>
              <a:ext cx="962" cy="25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92" name="直接连接符 91"/>
            <p:cNvCxnSpPr/>
            <p:nvPr/>
          </p:nvCxnSpPr>
          <p:spPr>
            <a:xfrm>
              <a:off x="4478" y="6772"/>
              <a:ext cx="2722" cy="0"/>
            </a:xfrm>
            <a:prstGeom prst="line">
              <a:avLst/>
            </a:prstGeom>
          </p:spPr>
          <p:style>
            <a:lnRef idx="2">
              <a:schemeClr val="dk1"/>
            </a:lnRef>
            <a:fillRef idx="0">
              <a:schemeClr val="dk1"/>
            </a:fillRef>
            <a:effectRef idx="1">
              <a:schemeClr val="dk1"/>
            </a:effectRef>
            <a:fontRef idx="minor">
              <a:schemeClr val="tx1"/>
            </a:fontRef>
          </p:style>
        </p:cxnSp>
        <p:cxnSp>
          <p:nvCxnSpPr>
            <p:cNvPr id="93" name="直接连接符 92"/>
            <p:cNvCxnSpPr/>
            <p:nvPr/>
          </p:nvCxnSpPr>
          <p:spPr>
            <a:xfrm>
              <a:off x="4478" y="5885"/>
              <a:ext cx="0" cy="887"/>
            </a:xfrm>
            <a:prstGeom prst="line">
              <a:avLst/>
            </a:prstGeom>
          </p:spPr>
          <p:style>
            <a:lnRef idx="2">
              <a:schemeClr val="dk1"/>
            </a:lnRef>
            <a:fillRef idx="0">
              <a:schemeClr val="dk1"/>
            </a:fillRef>
            <a:effectRef idx="1">
              <a:schemeClr val="dk1"/>
            </a:effectRef>
            <a:fontRef idx="minor">
              <a:schemeClr val="tx1"/>
            </a:fontRef>
          </p:style>
        </p:cxnSp>
        <p:cxnSp>
          <p:nvCxnSpPr>
            <p:cNvPr id="94" name="直接连接符 93"/>
            <p:cNvCxnSpPr/>
            <p:nvPr/>
          </p:nvCxnSpPr>
          <p:spPr>
            <a:xfrm>
              <a:off x="2897" y="7555"/>
              <a:ext cx="4303" cy="0"/>
            </a:xfrm>
            <a:prstGeom prst="line">
              <a:avLst/>
            </a:prstGeom>
          </p:spPr>
          <p:style>
            <a:lnRef idx="2">
              <a:schemeClr val="dk1"/>
            </a:lnRef>
            <a:fillRef idx="0">
              <a:schemeClr val="dk1"/>
            </a:fillRef>
            <a:effectRef idx="1">
              <a:schemeClr val="dk1"/>
            </a:effectRef>
            <a:fontRef idx="minor">
              <a:schemeClr val="tx1"/>
            </a:fontRef>
          </p:style>
        </p:cxnSp>
        <p:sp>
          <p:nvSpPr>
            <p:cNvPr id="98" name="矩形 97"/>
            <p:cNvSpPr/>
            <p:nvPr/>
          </p:nvSpPr>
          <p:spPr>
            <a:xfrm>
              <a:off x="6973" y="5060"/>
              <a:ext cx="5103" cy="476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99" name="直接连接符 98"/>
            <p:cNvCxnSpPr/>
            <p:nvPr/>
          </p:nvCxnSpPr>
          <p:spPr>
            <a:xfrm flipV="1">
              <a:off x="5631" y="5874"/>
              <a:ext cx="0" cy="3148"/>
            </a:xfrm>
            <a:prstGeom prst="line">
              <a:avLst/>
            </a:prstGeom>
          </p:spPr>
          <p:style>
            <a:lnRef idx="2">
              <a:schemeClr val="dk1"/>
            </a:lnRef>
            <a:fillRef idx="0">
              <a:schemeClr val="dk1"/>
            </a:fillRef>
            <a:effectRef idx="1">
              <a:schemeClr val="dk1"/>
            </a:effectRef>
            <a:fontRef idx="minor">
              <a:schemeClr val="tx1"/>
            </a:fontRef>
          </p:style>
        </p:cxnSp>
        <p:cxnSp>
          <p:nvCxnSpPr>
            <p:cNvPr id="101" name="直接连接符 100"/>
            <p:cNvCxnSpPr/>
            <p:nvPr/>
          </p:nvCxnSpPr>
          <p:spPr>
            <a:xfrm>
              <a:off x="6198" y="5874"/>
              <a:ext cx="0" cy="3382"/>
            </a:xfrm>
            <a:prstGeom prst="line">
              <a:avLst/>
            </a:prstGeom>
          </p:spPr>
          <p:style>
            <a:lnRef idx="2">
              <a:schemeClr val="dk1"/>
            </a:lnRef>
            <a:fillRef idx="0">
              <a:schemeClr val="dk1"/>
            </a:fillRef>
            <a:effectRef idx="1">
              <a:schemeClr val="dk1"/>
            </a:effectRef>
            <a:fontRef idx="minor">
              <a:schemeClr val="tx1"/>
            </a:fontRef>
          </p:style>
        </p:cxnSp>
        <p:cxnSp>
          <p:nvCxnSpPr>
            <p:cNvPr id="102" name="直接连接符 101"/>
            <p:cNvCxnSpPr/>
            <p:nvPr/>
          </p:nvCxnSpPr>
          <p:spPr>
            <a:xfrm>
              <a:off x="5274" y="9022"/>
              <a:ext cx="1302" cy="0"/>
            </a:xfrm>
            <a:prstGeom prst="line">
              <a:avLst/>
            </a:prstGeom>
          </p:spPr>
          <p:style>
            <a:lnRef idx="2">
              <a:schemeClr val="dk1"/>
            </a:lnRef>
            <a:fillRef idx="0">
              <a:schemeClr val="dk1"/>
            </a:fillRef>
            <a:effectRef idx="1">
              <a:schemeClr val="dk1"/>
            </a:effectRef>
            <a:fontRef idx="minor">
              <a:schemeClr val="tx1"/>
            </a:fontRef>
          </p:style>
        </p:cxnSp>
        <p:cxnSp>
          <p:nvCxnSpPr>
            <p:cNvPr id="103" name="直接连接符 102"/>
            <p:cNvCxnSpPr/>
            <p:nvPr/>
          </p:nvCxnSpPr>
          <p:spPr>
            <a:xfrm>
              <a:off x="5274" y="9256"/>
              <a:ext cx="1302" cy="0"/>
            </a:xfrm>
            <a:prstGeom prst="line">
              <a:avLst/>
            </a:prstGeom>
          </p:spPr>
          <p:style>
            <a:lnRef idx="2">
              <a:schemeClr val="dk1"/>
            </a:lnRef>
            <a:fillRef idx="0">
              <a:schemeClr val="dk1"/>
            </a:fillRef>
            <a:effectRef idx="1">
              <a:schemeClr val="dk1"/>
            </a:effectRef>
            <a:fontRef idx="minor">
              <a:schemeClr val="tx1"/>
            </a:fontRef>
          </p:style>
        </p:cxnSp>
        <p:cxnSp>
          <p:nvCxnSpPr>
            <p:cNvPr id="106" name="直接连接符 105"/>
            <p:cNvCxnSpPr/>
            <p:nvPr/>
          </p:nvCxnSpPr>
          <p:spPr>
            <a:xfrm>
              <a:off x="5274" y="9482"/>
              <a:ext cx="1302" cy="0"/>
            </a:xfrm>
            <a:prstGeom prst="line">
              <a:avLst/>
            </a:prstGeom>
          </p:spPr>
          <p:style>
            <a:lnRef idx="2">
              <a:schemeClr val="dk1"/>
            </a:lnRef>
            <a:fillRef idx="0">
              <a:schemeClr val="dk1"/>
            </a:fillRef>
            <a:effectRef idx="1">
              <a:schemeClr val="dk1"/>
            </a:effectRef>
            <a:fontRef idx="minor">
              <a:schemeClr val="tx1"/>
            </a:fontRef>
          </p:style>
        </p:cxnSp>
        <p:sp>
          <p:nvSpPr>
            <p:cNvPr id="107" name="TextBox 133"/>
            <p:cNvSpPr txBox="1"/>
            <p:nvPr/>
          </p:nvSpPr>
          <p:spPr>
            <a:xfrm>
              <a:off x="4823" y="8621"/>
              <a:ext cx="629" cy="730"/>
            </a:xfrm>
            <a:prstGeom prst="rect">
              <a:avLst/>
            </a:prstGeom>
            <a:noFill/>
          </p:spPr>
          <p:txBody>
            <a:bodyPr wrap="square" rtlCol="0">
              <a:spAutoFit/>
            </a:bodyPr>
            <a:p>
              <a:r>
                <a:rPr lang="en-US" altLang="zh-CN" b="1" dirty="0" smtClean="0"/>
                <a:t>a</a:t>
              </a:r>
              <a:endParaRPr lang="zh-CN" altLang="en-US" b="1" dirty="0"/>
            </a:p>
          </p:txBody>
        </p:sp>
        <p:sp>
          <p:nvSpPr>
            <p:cNvPr id="109" name="TextBox 134"/>
            <p:cNvSpPr txBox="1"/>
            <p:nvPr/>
          </p:nvSpPr>
          <p:spPr>
            <a:xfrm>
              <a:off x="4850" y="8989"/>
              <a:ext cx="629" cy="730"/>
            </a:xfrm>
            <a:prstGeom prst="rect">
              <a:avLst/>
            </a:prstGeom>
            <a:noFill/>
          </p:spPr>
          <p:txBody>
            <a:bodyPr wrap="square" rtlCol="0">
              <a:spAutoFit/>
            </a:bodyPr>
            <a:p>
              <a:r>
                <a:rPr lang="en-US" altLang="zh-CN" b="1" dirty="0"/>
                <a:t>b</a:t>
              </a:r>
              <a:endParaRPr lang="zh-CN" altLang="en-US" b="1" dirty="0"/>
            </a:p>
          </p:txBody>
        </p:sp>
        <p:sp>
          <p:nvSpPr>
            <p:cNvPr id="110" name="TextBox 135"/>
            <p:cNvSpPr txBox="1"/>
            <p:nvPr/>
          </p:nvSpPr>
          <p:spPr>
            <a:xfrm>
              <a:off x="4870" y="9354"/>
              <a:ext cx="629" cy="730"/>
            </a:xfrm>
            <a:prstGeom prst="rect">
              <a:avLst/>
            </a:prstGeom>
            <a:noFill/>
          </p:spPr>
          <p:txBody>
            <a:bodyPr wrap="square" rtlCol="0">
              <a:spAutoFit/>
            </a:bodyPr>
            <a:p>
              <a:r>
                <a:rPr lang="en-US" altLang="zh-CN" b="1" dirty="0" smtClean="0"/>
                <a:t>c </a:t>
              </a:r>
              <a:endParaRPr lang="zh-CN" altLang="en-US" b="1" dirty="0"/>
            </a:p>
          </p:txBody>
        </p:sp>
        <p:cxnSp>
          <p:nvCxnSpPr>
            <p:cNvPr id="111" name="直接连接符 110"/>
            <p:cNvCxnSpPr/>
            <p:nvPr/>
          </p:nvCxnSpPr>
          <p:spPr>
            <a:xfrm>
              <a:off x="3440" y="4688"/>
              <a:ext cx="471" cy="0"/>
            </a:xfrm>
            <a:prstGeom prst="line">
              <a:avLst/>
            </a:prstGeom>
          </p:spPr>
          <p:style>
            <a:lnRef idx="2">
              <a:schemeClr val="dk1"/>
            </a:lnRef>
            <a:fillRef idx="0">
              <a:schemeClr val="dk1"/>
            </a:fillRef>
            <a:effectRef idx="1">
              <a:schemeClr val="dk1"/>
            </a:effectRef>
            <a:fontRef idx="minor">
              <a:schemeClr val="tx1"/>
            </a:fontRef>
          </p:style>
        </p:cxnSp>
        <p:cxnSp>
          <p:nvCxnSpPr>
            <p:cNvPr id="112" name="直接连接符 111"/>
            <p:cNvCxnSpPr/>
            <p:nvPr/>
          </p:nvCxnSpPr>
          <p:spPr>
            <a:xfrm>
              <a:off x="4365" y="4695"/>
              <a:ext cx="1266" cy="0"/>
            </a:xfrm>
            <a:prstGeom prst="line">
              <a:avLst/>
            </a:prstGeom>
          </p:spPr>
          <p:style>
            <a:lnRef idx="2">
              <a:schemeClr val="dk1"/>
            </a:lnRef>
            <a:fillRef idx="0">
              <a:schemeClr val="dk1"/>
            </a:fillRef>
            <a:effectRef idx="1">
              <a:schemeClr val="dk1"/>
            </a:effectRef>
            <a:fontRef idx="minor">
              <a:schemeClr val="tx1"/>
            </a:fontRef>
          </p:style>
        </p:cxnSp>
        <p:cxnSp>
          <p:nvCxnSpPr>
            <p:cNvPr id="114" name="直接连接符 113"/>
            <p:cNvCxnSpPr/>
            <p:nvPr/>
          </p:nvCxnSpPr>
          <p:spPr>
            <a:xfrm flipH="1">
              <a:off x="3911" y="4695"/>
              <a:ext cx="454" cy="233"/>
            </a:xfrm>
            <a:prstGeom prst="line">
              <a:avLst/>
            </a:prstGeom>
          </p:spPr>
          <p:style>
            <a:lnRef idx="2">
              <a:schemeClr val="dk1"/>
            </a:lnRef>
            <a:fillRef idx="0">
              <a:schemeClr val="dk1"/>
            </a:fillRef>
            <a:effectRef idx="1">
              <a:schemeClr val="dk1"/>
            </a:effectRef>
            <a:fontRef idx="minor">
              <a:schemeClr val="tx1"/>
            </a:fontRef>
          </p:style>
        </p:cxnSp>
        <p:cxnSp>
          <p:nvCxnSpPr>
            <p:cNvPr id="115" name="直接连接符 114"/>
            <p:cNvCxnSpPr/>
            <p:nvPr/>
          </p:nvCxnSpPr>
          <p:spPr>
            <a:xfrm flipV="1">
              <a:off x="4195" y="4764"/>
              <a:ext cx="0" cy="395"/>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16" name="直接连接符 115"/>
            <p:cNvCxnSpPr/>
            <p:nvPr/>
          </p:nvCxnSpPr>
          <p:spPr>
            <a:xfrm flipV="1">
              <a:off x="5631" y="4379"/>
              <a:ext cx="0" cy="316"/>
            </a:xfrm>
            <a:prstGeom prst="line">
              <a:avLst/>
            </a:prstGeom>
          </p:spPr>
          <p:style>
            <a:lnRef idx="2">
              <a:schemeClr val="dk1"/>
            </a:lnRef>
            <a:fillRef idx="0">
              <a:schemeClr val="dk1"/>
            </a:fillRef>
            <a:effectRef idx="1">
              <a:schemeClr val="dk1"/>
            </a:effectRef>
            <a:fontRef idx="minor">
              <a:schemeClr val="tx1"/>
            </a:fontRef>
          </p:style>
        </p:cxnSp>
        <p:cxnSp>
          <p:nvCxnSpPr>
            <p:cNvPr id="118" name="直接连接符 117"/>
            <p:cNvCxnSpPr/>
            <p:nvPr/>
          </p:nvCxnSpPr>
          <p:spPr>
            <a:xfrm>
              <a:off x="6120" y="4695"/>
              <a:ext cx="5389" cy="0"/>
            </a:xfrm>
            <a:prstGeom prst="line">
              <a:avLst/>
            </a:prstGeom>
          </p:spPr>
          <p:style>
            <a:lnRef idx="2">
              <a:schemeClr val="dk1"/>
            </a:lnRef>
            <a:fillRef idx="0">
              <a:schemeClr val="dk1"/>
            </a:fillRef>
            <a:effectRef idx="1">
              <a:schemeClr val="dk1"/>
            </a:effectRef>
            <a:fontRef idx="minor">
              <a:schemeClr val="tx1"/>
            </a:fontRef>
          </p:style>
        </p:cxnSp>
        <p:cxnSp>
          <p:nvCxnSpPr>
            <p:cNvPr id="119" name="直接连接符 118"/>
            <p:cNvCxnSpPr>
              <a:stCxn id="89" idx="0"/>
            </p:cNvCxnSpPr>
            <p:nvPr/>
          </p:nvCxnSpPr>
          <p:spPr>
            <a:xfrm flipV="1">
              <a:off x="5925" y="4570"/>
              <a:ext cx="0" cy="716"/>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21" name="直接连接符 120"/>
            <p:cNvCxnSpPr/>
            <p:nvPr/>
          </p:nvCxnSpPr>
          <p:spPr>
            <a:xfrm flipH="1" flipV="1">
              <a:off x="5499" y="4379"/>
              <a:ext cx="621" cy="316"/>
            </a:xfrm>
            <a:prstGeom prst="line">
              <a:avLst/>
            </a:prstGeom>
          </p:spPr>
          <p:style>
            <a:lnRef idx="2">
              <a:schemeClr val="dk1"/>
            </a:lnRef>
            <a:fillRef idx="0">
              <a:schemeClr val="dk1"/>
            </a:fillRef>
            <a:effectRef idx="1">
              <a:schemeClr val="dk1"/>
            </a:effectRef>
            <a:fontRef idx="minor">
              <a:schemeClr val="tx1"/>
            </a:fontRef>
          </p:style>
        </p:cxnSp>
        <p:sp>
          <p:nvSpPr>
            <p:cNvPr id="122" name="矩形 121"/>
            <p:cNvSpPr/>
            <p:nvPr/>
          </p:nvSpPr>
          <p:spPr>
            <a:xfrm>
              <a:off x="8846" y="6049"/>
              <a:ext cx="962" cy="5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3" name="矩形 122"/>
            <p:cNvSpPr/>
            <p:nvPr/>
          </p:nvSpPr>
          <p:spPr>
            <a:xfrm>
              <a:off x="10547" y="6049"/>
              <a:ext cx="962" cy="5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24" name="直接连接符 123"/>
            <p:cNvCxnSpPr/>
            <p:nvPr/>
          </p:nvCxnSpPr>
          <p:spPr>
            <a:xfrm flipV="1">
              <a:off x="9014" y="6667"/>
              <a:ext cx="0" cy="414"/>
            </a:xfrm>
            <a:prstGeom prst="line">
              <a:avLst/>
            </a:prstGeom>
          </p:spPr>
          <p:style>
            <a:lnRef idx="2">
              <a:schemeClr val="dk1"/>
            </a:lnRef>
            <a:fillRef idx="0">
              <a:schemeClr val="dk1"/>
            </a:fillRef>
            <a:effectRef idx="1">
              <a:schemeClr val="dk1"/>
            </a:effectRef>
            <a:fontRef idx="minor">
              <a:schemeClr val="tx1"/>
            </a:fontRef>
          </p:style>
        </p:cxnSp>
        <p:cxnSp>
          <p:nvCxnSpPr>
            <p:cNvPr id="127" name="直接连接符 126"/>
            <p:cNvCxnSpPr/>
            <p:nvPr/>
          </p:nvCxnSpPr>
          <p:spPr>
            <a:xfrm>
              <a:off x="9581" y="6667"/>
              <a:ext cx="0" cy="414"/>
            </a:xfrm>
            <a:prstGeom prst="line">
              <a:avLst/>
            </a:prstGeom>
          </p:spPr>
          <p:style>
            <a:lnRef idx="2">
              <a:schemeClr val="dk1"/>
            </a:lnRef>
            <a:fillRef idx="0">
              <a:schemeClr val="dk1"/>
            </a:fillRef>
            <a:effectRef idx="1">
              <a:schemeClr val="dk1"/>
            </a:effectRef>
            <a:fontRef idx="minor">
              <a:schemeClr val="tx1"/>
            </a:fontRef>
          </p:style>
        </p:cxnSp>
        <p:cxnSp>
          <p:nvCxnSpPr>
            <p:cNvPr id="128" name="直接连接符 127"/>
            <p:cNvCxnSpPr/>
            <p:nvPr/>
          </p:nvCxnSpPr>
          <p:spPr>
            <a:xfrm flipV="1">
              <a:off x="10731" y="6638"/>
              <a:ext cx="0" cy="444"/>
            </a:xfrm>
            <a:prstGeom prst="line">
              <a:avLst/>
            </a:prstGeom>
          </p:spPr>
          <p:style>
            <a:lnRef idx="2">
              <a:schemeClr val="dk1"/>
            </a:lnRef>
            <a:fillRef idx="0">
              <a:schemeClr val="dk1"/>
            </a:fillRef>
            <a:effectRef idx="1">
              <a:schemeClr val="dk1"/>
            </a:effectRef>
            <a:fontRef idx="minor">
              <a:schemeClr val="tx1"/>
            </a:fontRef>
          </p:style>
        </p:cxnSp>
        <p:cxnSp>
          <p:nvCxnSpPr>
            <p:cNvPr id="129" name="直接连接符 128"/>
            <p:cNvCxnSpPr/>
            <p:nvPr/>
          </p:nvCxnSpPr>
          <p:spPr>
            <a:xfrm>
              <a:off x="11298" y="6638"/>
              <a:ext cx="0" cy="2274"/>
            </a:xfrm>
            <a:prstGeom prst="line">
              <a:avLst/>
            </a:prstGeom>
          </p:spPr>
          <p:style>
            <a:lnRef idx="2">
              <a:schemeClr val="dk1"/>
            </a:lnRef>
            <a:fillRef idx="0">
              <a:schemeClr val="dk1"/>
            </a:fillRef>
            <a:effectRef idx="1">
              <a:schemeClr val="dk1"/>
            </a:effectRef>
            <a:fontRef idx="minor">
              <a:schemeClr val="tx1"/>
            </a:fontRef>
          </p:style>
        </p:cxnSp>
        <p:cxnSp>
          <p:nvCxnSpPr>
            <p:cNvPr id="131" name="直接连接符 130"/>
            <p:cNvCxnSpPr/>
            <p:nvPr/>
          </p:nvCxnSpPr>
          <p:spPr>
            <a:xfrm>
              <a:off x="8162" y="7081"/>
              <a:ext cx="853" cy="0"/>
            </a:xfrm>
            <a:prstGeom prst="line">
              <a:avLst/>
            </a:prstGeom>
          </p:spPr>
          <p:style>
            <a:lnRef idx="2">
              <a:schemeClr val="dk1"/>
            </a:lnRef>
            <a:fillRef idx="0">
              <a:schemeClr val="dk1"/>
            </a:fillRef>
            <a:effectRef idx="1">
              <a:schemeClr val="dk1"/>
            </a:effectRef>
            <a:fontRef idx="minor">
              <a:schemeClr val="tx1"/>
            </a:fontRef>
          </p:style>
        </p:cxnSp>
        <p:cxnSp>
          <p:nvCxnSpPr>
            <p:cNvPr id="137" name="直接连接符 136"/>
            <p:cNvCxnSpPr/>
            <p:nvPr/>
          </p:nvCxnSpPr>
          <p:spPr>
            <a:xfrm>
              <a:off x="9581" y="7081"/>
              <a:ext cx="1150" cy="0"/>
            </a:xfrm>
            <a:prstGeom prst="line">
              <a:avLst/>
            </a:prstGeom>
          </p:spPr>
          <p:style>
            <a:lnRef idx="2">
              <a:schemeClr val="dk1"/>
            </a:lnRef>
            <a:fillRef idx="0">
              <a:schemeClr val="dk1"/>
            </a:fillRef>
            <a:effectRef idx="1">
              <a:schemeClr val="dk1"/>
            </a:effectRef>
            <a:fontRef idx="minor">
              <a:schemeClr val="tx1"/>
            </a:fontRef>
          </p:style>
        </p:cxnSp>
        <p:cxnSp>
          <p:nvCxnSpPr>
            <p:cNvPr id="139" name="直接连接符 138"/>
            <p:cNvCxnSpPr/>
            <p:nvPr/>
          </p:nvCxnSpPr>
          <p:spPr>
            <a:xfrm>
              <a:off x="8162" y="8904"/>
              <a:ext cx="3136" cy="0"/>
            </a:xfrm>
            <a:prstGeom prst="line">
              <a:avLst/>
            </a:prstGeom>
          </p:spPr>
          <p:style>
            <a:lnRef idx="2">
              <a:schemeClr val="dk1"/>
            </a:lnRef>
            <a:fillRef idx="0">
              <a:schemeClr val="dk1"/>
            </a:fillRef>
            <a:effectRef idx="1">
              <a:schemeClr val="dk1"/>
            </a:effectRef>
            <a:fontRef idx="minor">
              <a:schemeClr val="tx1"/>
            </a:fontRef>
          </p:style>
        </p:cxnSp>
        <p:sp>
          <p:nvSpPr>
            <p:cNvPr id="140" name="矩形 139"/>
            <p:cNvSpPr/>
            <p:nvPr/>
          </p:nvSpPr>
          <p:spPr>
            <a:xfrm>
              <a:off x="9640" y="3019"/>
              <a:ext cx="962" cy="5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1" name="矩形 140"/>
            <p:cNvSpPr/>
            <p:nvPr/>
          </p:nvSpPr>
          <p:spPr>
            <a:xfrm>
              <a:off x="11341" y="3019"/>
              <a:ext cx="962" cy="5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43" name="直接连接符 142"/>
            <p:cNvCxnSpPr/>
            <p:nvPr/>
          </p:nvCxnSpPr>
          <p:spPr>
            <a:xfrm>
              <a:off x="8561" y="5610"/>
              <a:ext cx="471" cy="0"/>
            </a:xfrm>
            <a:prstGeom prst="line">
              <a:avLst/>
            </a:prstGeom>
          </p:spPr>
          <p:style>
            <a:lnRef idx="2">
              <a:schemeClr val="dk1"/>
            </a:lnRef>
            <a:fillRef idx="0">
              <a:schemeClr val="dk1"/>
            </a:fillRef>
            <a:effectRef idx="1">
              <a:schemeClr val="dk1"/>
            </a:effectRef>
            <a:fontRef idx="minor">
              <a:schemeClr val="tx1"/>
            </a:fontRef>
          </p:style>
        </p:cxnSp>
        <p:cxnSp>
          <p:nvCxnSpPr>
            <p:cNvPr id="144" name="直接连接符 143"/>
            <p:cNvCxnSpPr/>
            <p:nvPr/>
          </p:nvCxnSpPr>
          <p:spPr>
            <a:xfrm>
              <a:off x="9486" y="5617"/>
              <a:ext cx="323" cy="0"/>
            </a:xfrm>
            <a:prstGeom prst="line">
              <a:avLst/>
            </a:prstGeom>
          </p:spPr>
          <p:style>
            <a:lnRef idx="2">
              <a:schemeClr val="dk1"/>
            </a:lnRef>
            <a:fillRef idx="0">
              <a:schemeClr val="dk1"/>
            </a:fillRef>
            <a:effectRef idx="1">
              <a:schemeClr val="dk1"/>
            </a:effectRef>
            <a:fontRef idx="minor">
              <a:schemeClr val="tx1"/>
            </a:fontRef>
          </p:style>
        </p:cxnSp>
        <p:cxnSp>
          <p:nvCxnSpPr>
            <p:cNvPr id="146" name="直接连接符 145"/>
            <p:cNvCxnSpPr/>
            <p:nvPr/>
          </p:nvCxnSpPr>
          <p:spPr>
            <a:xfrm flipH="1">
              <a:off x="9032" y="5617"/>
              <a:ext cx="454" cy="233"/>
            </a:xfrm>
            <a:prstGeom prst="line">
              <a:avLst/>
            </a:prstGeom>
          </p:spPr>
          <p:style>
            <a:lnRef idx="2">
              <a:schemeClr val="dk1"/>
            </a:lnRef>
            <a:fillRef idx="0">
              <a:schemeClr val="dk1"/>
            </a:fillRef>
            <a:effectRef idx="1">
              <a:schemeClr val="dk1"/>
            </a:effectRef>
            <a:fontRef idx="minor">
              <a:schemeClr val="tx1"/>
            </a:fontRef>
          </p:style>
        </p:cxnSp>
        <p:cxnSp>
          <p:nvCxnSpPr>
            <p:cNvPr id="148" name="直接连接符 147"/>
            <p:cNvCxnSpPr/>
            <p:nvPr/>
          </p:nvCxnSpPr>
          <p:spPr>
            <a:xfrm flipV="1">
              <a:off x="9316" y="5685"/>
              <a:ext cx="0" cy="395"/>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49" name="直接连接符 148"/>
            <p:cNvCxnSpPr/>
            <p:nvPr/>
          </p:nvCxnSpPr>
          <p:spPr>
            <a:xfrm>
              <a:off x="9808" y="3617"/>
              <a:ext cx="0" cy="2006"/>
            </a:xfrm>
            <a:prstGeom prst="line">
              <a:avLst/>
            </a:prstGeom>
          </p:spPr>
          <p:style>
            <a:lnRef idx="2">
              <a:schemeClr val="dk1"/>
            </a:lnRef>
            <a:fillRef idx="0">
              <a:schemeClr val="dk1"/>
            </a:fillRef>
            <a:effectRef idx="1">
              <a:schemeClr val="dk1"/>
            </a:effectRef>
            <a:fontRef idx="minor">
              <a:schemeClr val="tx1"/>
            </a:fontRef>
          </p:style>
        </p:cxnSp>
        <p:cxnSp>
          <p:nvCxnSpPr>
            <p:cNvPr id="150" name="直接连接符 149"/>
            <p:cNvCxnSpPr/>
            <p:nvPr/>
          </p:nvCxnSpPr>
          <p:spPr>
            <a:xfrm>
              <a:off x="10262" y="5610"/>
              <a:ext cx="471" cy="0"/>
            </a:xfrm>
            <a:prstGeom prst="line">
              <a:avLst/>
            </a:prstGeom>
          </p:spPr>
          <p:style>
            <a:lnRef idx="2">
              <a:schemeClr val="dk1"/>
            </a:lnRef>
            <a:fillRef idx="0">
              <a:schemeClr val="dk1"/>
            </a:fillRef>
            <a:effectRef idx="1">
              <a:schemeClr val="dk1"/>
            </a:effectRef>
            <a:fontRef idx="minor">
              <a:schemeClr val="tx1"/>
            </a:fontRef>
          </p:style>
        </p:cxnSp>
        <p:cxnSp>
          <p:nvCxnSpPr>
            <p:cNvPr id="151" name="直接连接符 150"/>
            <p:cNvCxnSpPr/>
            <p:nvPr/>
          </p:nvCxnSpPr>
          <p:spPr>
            <a:xfrm flipH="1">
              <a:off x="10733" y="5617"/>
              <a:ext cx="454" cy="233"/>
            </a:xfrm>
            <a:prstGeom prst="line">
              <a:avLst/>
            </a:prstGeom>
          </p:spPr>
          <p:style>
            <a:lnRef idx="2">
              <a:schemeClr val="dk1"/>
            </a:lnRef>
            <a:fillRef idx="0">
              <a:schemeClr val="dk1"/>
            </a:fillRef>
            <a:effectRef idx="1">
              <a:schemeClr val="dk1"/>
            </a:effectRef>
            <a:fontRef idx="minor">
              <a:schemeClr val="tx1"/>
            </a:fontRef>
          </p:style>
        </p:cxnSp>
        <p:cxnSp>
          <p:nvCxnSpPr>
            <p:cNvPr id="153" name="直接连接符 152"/>
            <p:cNvCxnSpPr/>
            <p:nvPr/>
          </p:nvCxnSpPr>
          <p:spPr>
            <a:xfrm flipV="1">
              <a:off x="11017" y="5685"/>
              <a:ext cx="0" cy="395"/>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55" name="直接连接符 154"/>
            <p:cNvCxnSpPr/>
            <p:nvPr/>
          </p:nvCxnSpPr>
          <p:spPr>
            <a:xfrm>
              <a:off x="11509" y="3617"/>
              <a:ext cx="0" cy="2006"/>
            </a:xfrm>
            <a:prstGeom prst="line">
              <a:avLst/>
            </a:prstGeom>
          </p:spPr>
          <p:style>
            <a:lnRef idx="2">
              <a:schemeClr val="dk1"/>
            </a:lnRef>
            <a:fillRef idx="0">
              <a:schemeClr val="dk1"/>
            </a:fillRef>
            <a:effectRef idx="1">
              <a:schemeClr val="dk1"/>
            </a:effectRef>
            <a:fontRef idx="minor">
              <a:schemeClr val="tx1"/>
            </a:fontRef>
          </p:style>
        </p:cxnSp>
        <p:cxnSp>
          <p:nvCxnSpPr>
            <p:cNvPr id="156" name="直接连接符 155"/>
            <p:cNvCxnSpPr/>
            <p:nvPr/>
          </p:nvCxnSpPr>
          <p:spPr>
            <a:xfrm>
              <a:off x="11187" y="5623"/>
              <a:ext cx="323" cy="0"/>
            </a:xfrm>
            <a:prstGeom prst="line">
              <a:avLst/>
            </a:prstGeom>
          </p:spPr>
          <p:style>
            <a:lnRef idx="2">
              <a:schemeClr val="dk1"/>
            </a:lnRef>
            <a:fillRef idx="0">
              <a:schemeClr val="dk1"/>
            </a:fillRef>
            <a:effectRef idx="1">
              <a:schemeClr val="dk1"/>
            </a:effectRef>
            <a:fontRef idx="minor">
              <a:schemeClr val="tx1"/>
            </a:fontRef>
          </p:style>
        </p:cxnSp>
        <p:cxnSp>
          <p:nvCxnSpPr>
            <p:cNvPr id="158" name="直接连接符 157"/>
            <p:cNvCxnSpPr/>
            <p:nvPr/>
          </p:nvCxnSpPr>
          <p:spPr>
            <a:xfrm>
              <a:off x="10375" y="3586"/>
              <a:ext cx="0" cy="414"/>
            </a:xfrm>
            <a:prstGeom prst="line">
              <a:avLst/>
            </a:prstGeom>
          </p:spPr>
          <p:style>
            <a:lnRef idx="2">
              <a:schemeClr val="dk1"/>
            </a:lnRef>
            <a:fillRef idx="0">
              <a:schemeClr val="dk1"/>
            </a:fillRef>
            <a:effectRef idx="1">
              <a:schemeClr val="dk1"/>
            </a:effectRef>
            <a:fontRef idx="minor">
              <a:schemeClr val="tx1"/>
            </a:fontRef>
          </p:style>
        </p:cxnSp>
        <p:cxnSp>
          <p:nvCxnSpPr>
            <p:cNvPr id="159" name="直接连接符 158"/>
            <p:cNvCxnSpPr/>
            <p:nvPr/>
          </p:nvCxnSpPr>
          <p:spPr>
            <a:xfrm>
              <a:off x="12076" y="3625"/>
              <a:ext cx="0" cy="414"/>
            </a:xfrm>
            <a:prstGeom prst="line">
              <a:avLst/>
            </a:prstGeom>
          </p:spPr>
          <p:style>
            <a:lnRef idx="2">
              <a:schemeClr val="dk1"/>
            </a:lnRef>
            <a:fillRef idx="0">
              <a:schemeClr val="dk1"/>
            </a:fillRef>
            <a:effectRef idx="1">
              <a:schemeClr val="dk1"/>
            </a:effectRef>
            <a:fontRef idx="minor">
              <a:schemeClr val="tx1"/>
            </a:fontRef>
          </p:style>
        </p:cxnSp>
        <p:cxnSp>
          <p:nvCxnSpPr>
            <p:cNvPr id="160" name="直接连接符 159"/>
            <p:cNvCxnSpPr/>
            <p:nvPr/>
          </p:nvCxnSpPr>
          <p:spPr>
            <a:xfrm>
              <a:off x="9355" y="2548"/>
              <a:ext cx="471" cy="0"/>
            </a:xfrm>
            <a:prstGeom prst="line">
              <a:avLst/>
            </a:prstGeom>
          </p:spPr>
          <p:style>
            <a:lnRef idx="2">
              <a:schemeClr val="dk1"/>
            </a:lnRef>
            <a:fillRef idx="0">
              <a:schemeClr val="dk1"/>
            </a:fillRef>
            <a:effectRef idx="1">
              <a:schemeClr val="dk1"/>
            </a:effectRef>
            <a:fontRef idx="minor">
              <a:schemeClr val="tx1"/>
            </a:fontRef>
          </p:style>
        </p:cxnSp>
        <p:cxnSp>
          <p:nvCxnSpPr>
            <p:cNvPr id="161" name="直接连接符 160"/>
            <p:cNvCxnSpPr/>
            <p:nvPr/>
          </p:nvCxnSpPr>
          <p:spPr>
            <a:xfrm>
              <a:off x="10279" y="2555"/>
              <a:ext cx="323" cy="0"/>
            </a:xfrm>
            <a:prstGeom prst="line">
              <a:avLst/>
            </a:prstGeom>
          </p:spPr>
          <p:style>
            <a:lnRef idx="2">
              <a:schemeClr val="dk1"/>
            </a:lnRef>
            <a:fillRef idx="0">
              <a:schemeClr val="dk1"/>
            </a:fillRef>
            <a:effectRef idx="1">
              <a:schemeClr val="dk1"/>
            </a:effectRef>
            <a:fontRef idx="minor">
              <a:schemeClr val="tx1"/>
            </a:fontRef>
          </p:style>
        </p:cxnSp>
        <p:cxnSp>
          <p:nvCxnSpPr>
            <p:cNvPr id="162" name="直接连接符 161"/>
            <p:cNvCxnSpPr/>
            <p:nvPr/>
          </p:nvCxnSpPr>
          <p:spPr>
            <a:xfrm flipH="1">
              <a:off x="9826" y="2555"/>
              <a:ext cx="454" cy="233"/>
            </a:xfrm>
            <a:prstGeom prst="line">
              <a:avLst/>
            </a:prstGeom>
          </p:spPr>
          <p:style>
            <a:lnRef idx="2">
              <a:schemeClr val="dk1"/>
            </a:lnRef>
            <a:fillRef idx="0">
              <a:schemeClr val="dk1"/>
            </a:fillRef>
            <a:effectRef idx="1">
              <a:schemeClr val="dk1"/>
            </a:effectRef>
            <a:fontRef idx="minor">
              <a:schemeClr val="tx1"/>
            </a:fontRef>
          </p:style>
        </p:cxnSp>
        <p:cxnSp>
          <p:nvCxnSpPr>
            <p:cNvPr id="164" name="直接连接符 163"/>
            <p:cNvCxnSpPr/>
            <p:nvPr/>
          </p:nvCxnSpPr>
          <p:spPr>
            <a:xfrm flipV="1">
              <a:off x="10109" y="2624"/>
              <a:ext cx="0" cy="395"/>
            </a:xfrm>
            <a:prstGeom prst="line">
              <a:avLst/>
            </a:prstGeom>
            <a:ln>
              <a:prstDash val="dash"/>
            </a:ln>
          </p:spPr>
          <p:style>
            <a:lnRef idx="2">
              <a:schemeClr val="dk1"/>
            </a:lnRef>
            <a:fillRef idx="0">
              <a:schemeClr val="dk1"/>
            </a:fillRef>
            <a:effectRef idx="1">
              <a:schemeClr val="dk1"/>
            </a:effectRef>
            <a:fontRef idx="minor">
              <a:schemeClr val="tx1"/>
            </a:fontRef>
          </p:style>
        </p:cxnSp>
        <p:grpSp>
          <p:nvGrpSpPr>
            <p:cNvPr id="165" name="组合 164"/>
            <p:cNvGrpSpPr/>
            <p:nvPr/>
          </p:nvGrpSpPr>
          <p:grpSpPr>
            <a:xfrm>
              <a:off x="10001" y="2111"/>
              <a:ext cx="231" cy="521"/>
              <a:chOff x="6281700" y="1289300"/>
              <a:chExt cx="216024" cy="426283"/>
            </a:xfrm>
          </p:grpSpPr>
          <p:sp>
            <p:nvSpPr>
              <p:cNvPr id="168" name="弧形 167"/>
              <p:cNvSpPr/>
              <p:nvPr/>
            </p:nvSpPr>
            <p:spPr>
              <a:xfrm rot="10521866">
                <a:off x="6281700" y="1289300"/>
                <a:ext cx="216024" cy="215553"/>
              </a:xfrm>
              <a:prstGeom prst="arc">
                <a:avLst>
                  <a:gd name="adj1" fmla="val 11181341"/>
                  <a:gd name="adj2" fmla="val 0"/>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cxnSp>
            <p:nvCxnSpPr>
              <p:cNvPr id="169" name="直接连接符 168"/>
              <p:cNvCxnSpPr/>
              <p:nvPr/>
            </p:nvCxnSpPr>
            <p:spPr>
              <a:xfrm>
                <a:off x="6350818" y="1489890"/>
                <a:ext cx="0" cy="225693"/>
              </a:xfrm>
              <a:prstGeom prst="line">
                <a:avLst/>
              </a:prstGeom>
            </p:spPr>
            <p:style>
              <a:lnRef idx="2">
                <a:schemeClr val="dk1"/>
              </a:lnRef>
              <a:fillRef idx="0">
                <a:schemeClr val="dk1"/>
              </a:fillRef>
              <a:effectRef idx="1">
                <a:schemeClr val="dk1"/>
              </a:effectRef>
              <a:fontRef idx="minor">
                <a:schemeClr val="tx1"/>
              </a:fontRef>
            </p:style>
          </p:cxnSp>
          <p:cxnSp>
            <p:nvCxnSpPr>
              <p:cNvPr id="174" name="直接连接符 173"/>
              <p:cNvCxnSpPr/>
              <p:nvPr/>
            </p:nvCxnSpPr>
            <p:spPr>
              <a:xfrm>
                <a:off x="6456559" y="1487153"/>
                <a:ext cx="0" cy="189788"/>
              </a:xfrm>
              <a:prstGeom prst="line">
                <a:avLst/>
              </a:prstGeom>
            </p:spPr>
            <p:style>
              <a:lnRef idx="2">
                <a:schemeClr val="dk1"/>
              </a:lnRef>
              <a:fillRef idx="0">
                <a:schemeClr val="dk1"/>
              </a:fillRef>
              <a:effectRef idx="1">
                <a:schemeClr val="dk1"/>
              </a:effectRef>
              <a:fontRef idx="minor">
                <a:schemeClr val="tx1"/>
              </a:fontRef>
            </p:style>
          </p:cxnSp>
        </p:grpSp>
        <p:cxnSp>
          <p:nvCxnSpPr>
            <p:cNvPr id="176" name="直接连接符 175"/>
            <p:cNvCxnSpPr/>
            <p:nvPr/>
          </p:nvCxnSpPr>
          <p:spPr>
            <a:xfrm>
              <a:off x="11056" y="2529"/>
              <a:ext cx="471" cy="0"/>
            </a:xfrm>
            <a:prstGeom prst="line">
              <a:avLst/>
            </a:prstGeom>
          </p:spPr>
          <p:style>
            <a:lnRef idx="2">
              <a:schemeClr val="dk1"/>
            </a:lnRef>
            <a:fillRef idx="0">
              <a:schemeClr val="dk1"/>
            </a:fillRef>
            <a:effectRef idx="1">
              <a:schemeClr val="dk1"/>
            </a:effectRef>
            <a:fontRef idx="minor">
              <a:schemeClr val="tx1"/>
            </a:fontRef>
          </p:style>
        </p:cxnSp>
        <p:cxnSp>
          <p:nvCxnSpPr>
            <p:cNvPr id="177" name="直接连接符 176"/>
            <p:cNvCxnSpPr/>
            <p:nvPr/>
          </p:nvCxnSpPr>
          <p:spPr>
            <a:xfrm>
              <a:off x="11980" y="2536"/>
              <a:ext cx="323" cy="0"/>
            </a:xfrm>
            <a:prstGeom prst="line">
              <a:avLst/>
            </a:prstGeom>
          </p:spPr>
          <p:style>
            <a:lnRef idx="2">
              <a:schemeClr val="dk1"/>
            </a:lnRef>
            <a:fillRef idx="0">
              <a:schemeClr val="dk1"/>
            </a:fillRef>
            <a:effectRef idx="1">
              <a:schemeClr val="dk1"/>
            </a:effectRef>
            <a:fontRef idx="minor">
              <a:schemeClr val="tx1"/>
            </a:fontRef>
          </p:style>
        </p:cxnSp>
        <p:cxnSp>
          <p:nvCxnSpPr>
            <p:cNvPr id="178" name="直接连接符 177"/>
            <p:cNvCxnSpPr/>
            <p:nvPr/>
          </p:nvCxnSpPr>
          <p:spPr>
            <a:xfrm flipH="1">
              <a:off x="11527" y="2536"/>
              <a:ext cx="454" cy="233"/>
            </a:xfrm>
            <a:prstGeom prst="line">
              <a:avLst/>
            </a:prstGeom>
          </p:spPr>
          <p:style>
            <a:lnRef idx="2">
              <a:schemeClr val="dk1"/>
            </a:lnRef>
            <a:fillRef idx="0">
              <a:schemeClr val="dk1"/>
            </a:fillRef>
            <a:effectRef idx="1">
              <a:schemeClr val="dk1"/>
            </a:effectRef>
            <a:fontRef idx="minor">
              <a:schemeClr val="tx1"/>
            </a:fontRef>
          </p:style>
        </p:cxnSp>
        <p:cxnSp>
          <p:nvCxnSpPr>
            <p:cNvPr id="179" name="直接连接符 178"/>
            <p:cNvCxnSpPr/>
            <p:nvPr/>
          </p:nvCxnSpPr>
          <p:spPr>
            <a:xfrm flipV="1">
              <a:off x="11810" y="2605"/>
              <a:ext cx="0" cy="395"/>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180" name="直接箭头连接符 179"/>
            <p:cNvCxnSpPr/>
            <p:nvPr/>
          </p:nvCxnSpPr>
          <p:spPr>
            <a:xfrm flipV="1">
              <a:off x="10602" y="1885"/>
              <a:ext cx="0" cy="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181" name="组合 180"/>
            <p:cNvGrpSpPr/>
            <p:nvPr/>
          </p:nvGrpSpPr>
          <p:grpSpPr>
            <a:xfrm>
              <a:off x="11731" y="2111"/>
              <a:ext cx="231" cy="521"/>
              <a:chOff x="6281700" y="1289300"/>
              <a:chExt cx="216024" cy="426283"/>
            </a:xfrm>
          </p:grpSpPr>
          <p:sp>
            <p:nvSpPr>
              <p:cNvPr id="182" name="弧形 181"/>
              <p:cNvSpPr/>
              <p:nvPr/>
            </p:nvSpPr>
            <p:spPr>
              <a:xfrm rot="10521866">
                <a:off x="6281700" y="1289300"/>
                <a:ext cx="216024" cy="215553"/>
              </a:xfrm>
              <a:prstGeom prst="arc">
                <a:avLst>
                  <a:gd name="adj1" fmla="val 11181341"/>
                  <a:gd name="adj2" fmla="val 0"/>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cxnSp>
            <p:nvCxnSpPr>
              <p:cNvPr id="184" name="直接连接符 183"/>
              <p:cNvCxnSpPr/>
              <p:nvPr/>
            </p:nvCxnSpPr>
            <p:spPr>
              <a:xfrm>
                <a:off x="6350818" y="1489890"/>
                <a:ext cx="0" cy="225693"/>
              </a:xfrm>
              <a:prstGeom prst="line">
                <a:avLst/>
              </a:prstGeom>
            </p:spPr>
            <p:style>
              <a:lnRef idx="2">
                <a:schemeClr val="dk1"/>
              </a:lnRef>
              <a:fillRef idx="0">
                <a:schemeClr val="dk1"/>
              </a:fillRef>
              <a:effectRef idx="1">
                <a:schemeClr val="dk1"/>
              </a:effectRef>
              <a:fontRef idx="minor">
                <a:schemeClr val="tx1"/>
              </a:fontRef>
            </p:style>
          </p:cxnSp>
          <p:cxnSp>
            <p:nvCxnSpPr>
              <p:cNvPr id="185" name="直接连接符 184"/>
              <p:cNvCxnSpPr/>
              <p:nvPr/>
            </p:nvCxnSpPr>
            <p:spPr>
              <a:xfrm>
                <a:off x="6456559" y="1487153"/>
                <a:ext cx="0" cy="189788"/>
              </a:xfrm>
              <a:prstGeom prst="line">
                <a:avLst/>
              </a:prstGeom>
            </p:spPr>
            <p:style>
              <a:lnRef idx="2">
                <a:schemeClr val="dk1"/>
              </a:lnRef>
              <a:fillRef idx="0">
                <a:schemeClr val="dk1"/>
              </a:fillRef>
              <a:effectRef idx="1">
                <a:schemeClr val="dk1"/>
              </a:effectRef>
              <a:fontRef idx="minor">
                <a:schemeClr val="tx1"/>
              </a:fontRef>
            </p:style>
          </p:cxnSp>
        </p:grpSp>
        <p:cxnSp>
          <p:nvCxnSpPr>
            <p:cNvPr id="186" name="直接箭头连接符 185"/>
            <p:cNvCxnSpPr/>
            <p:nvPr/>
          </p:nvCxnSpPr>
          <p:spPr>
            <a:xfrm flipV="1">
              <a:off x="12303" y="1885"/>
              <a:ext cx="0" cy="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87" name="TextBox 258"/>
            <p:cNvSpPr txBox="1"/>
            <p:nvPr/>
          </p:nvSpPr>
          <p:spPr>
            <a:xfrm>
              <a:off x="895" y="2418"/>
              <a:ext cx="793" cy="791"/>
            </a:xfrm>
            <a:prstGeom prst="rect">
              <a:avLst/>
            </a:prstGeom>
            <a:noFill/>
          </p:spPr>
          <p:txBody>
            <a:bodyPr wrap="square" rtlCol="0">
              <a:spAutoFit/>
            </a:bodyPr>
            <a:p>
              <a:r>
                <a:rPr lang="en-US" altLang="zh-CN" sz="2000" b="1" dirty="0" smtClean="0"/>
                <a:t>QF</a:t>
              </a:r>
              <a:endParaRPr lang="zh-CN" altLang="en-US" sz="2000" b="1" dirty="0"/>
            </a:p>
          </p:txBody>
        </p:sp>
        <p:sp>
          <p:nvSpPr>
            <p:cNvPr id="189" name="TextBox 259"/>
            <p:cNvSpPr txBox="1"/>
            <p:nvPr/>
          </p:nvSpPr>
          <p:spPr>
            <a:xfrm>
              <a:off x="3005" y="5287"/>
              <a:ext cx="793" cy="791"/>
            </a:xfrm>
            <a:prstGeom prst="rect">
              <a:avLst/>
            </a:prstGeom>
            <a:noFill/>
          </p:spPr>
          <p:txBody>
            <a:bodyPr wrap="square" rtlCol="0">
              <a:spAutoFit/>
            </a:bodyPr>
            <a:p>
              <a:r>
                <a:rPr lang="en-US" altLang="zh-CN" sz="2000" b="1" dirty="0" smtClean="0"/>
                <a:t>KA</a:t>
              </a:r>
              <a:endParaRPr lang="zh-CN" altLang="en-US" sz="2000" b="1" dirty="0"/>
            </a:p>
          </p:txBody>
        </p:sp>
        <p:sp>
          <p:nvSpPr>
            <p:cNvPr id="190" name="TextBox 260"/>
            <p:cNvSpPr txBox="1"/>
            <p:nvPr/>
          </p:nvSpPr>
          <p:spPr>
            <a:xfrm>
              <a:off x="4878" y="5840"/>
              <a:ext cx="793" cy="791"/>
            </a:xfrm>
            <a:prstGeom prst="rect">
              <a:avLst/>
            </a:prstGeom>
            <a:noFill/>
          </p:spPr>
          <p:txBody>
            <a:bodyPr wrap="square" rtlCol="0">
              <a:spAutoFit/>
            </a:bodyPr>
            <a:p>
              <a:r>
                <a:rPr lang="en-US" altLang="zh-CN" sz="2000" b="1" dirty="0" smtClean="0"/>
                <a:t>KV</a:t>
              </a:r>
              <a:endParaRPr lang="zh-CN" altLang="en-US" sz="2000" b="1" dirty="0"/>
            </a:p>
          </p:txBody>
        </p:sp>
        <p:sp>
          <p:nvSpPr>
            <p:cNvPr id="191" name="TextBox 261"/>
            <p:cNvSpPr txBox="1"/>
            <p:nvPr/>
          </p:nvSpPr>
          <p:spPr>
            <a:xfrm>
              <a:off x="7200" y="7448"/>
              <a:ext cx="1021" cy="791"/>
            </a:xfrm>
            <a:prstGeom prst="rect">
              <a:avLst/>
            </a:prstGeom>
            <a:noFill/>
          </p:spPr>
          <p:txBody>
            <a:bodyPr wrap="square" rtlCol="0">
              <a:spAutoFit/>
            </a:bodyPr>
            <a:p>
              <a:r>
                <a:rPr lang="en-US" altLang="zh-CN" sz="2000" b="1" dirty="0" smtClean="0"/>
                <a:t>ZAN</a:t>
              </a:r>
              <a:endParaRPr lang="zh-CN" altLang="en-US" sz="2000" b="1" dirty="0"/>
            </a:p>
          </p:txBody>
        </p:sp>
        <p:sp>
          <p:nvSpPr>
            <p:cNvPr id="192" name="TextBox 262"/>
            <p:cNvSpPr txBox="1"/>
            <p:nvPr/>
          </p:nvSpPr>
          <p:spPr>
            <a:xfrm>
              <a:off x="8011" y="6077"/>
              <a:ext cx="1021" cy="791"/>
            </a:xfrm>
            <a:prstGeom prst="rect">
              <a:avLst/>
            </a:prstGeom>
            <a:noFill/>
          </p:spPr>
          <p:txBody>
            <a:bodyPr wrap="square" rtlCol="0">
              <a:spAutoFit/>
            </a:bodyPr>
            <a:p>
              <a:r>
                <a:rPr lang="en-US" altLang="zh-CN" sz="2000" b="1" dirty="0" smtClean="0"/>
                <a:t>KA1</a:t>
              </a:r>
              <a:endParaRPr lang="zh-CN" altLang="en-US" sz="2000" b="1" dirty="0"/>
            </a:p>
          </p:txBody>
        </p:sp>
        <p:sp>
          <p:nvSpPr>
            <p:cNvPr id="195" name="TextBox 263"/>
            <p:cNvSpPr txBox="1"/>
            <p:nvPr/>
          </p:nvSpPr>
          <p:spPr>
            <a:xfrm>
              <a:off x="9699" y="6534"/>
              <a:ext cx="1151" cy="791"/>
            </a:xfrm>
            <a:prstGeom prst="rect">
              <a:avLst/>
            </a:prstGeom>
            <a:noFill/>
          </p:spPr>
          <p:txBody>
            <a:bodyPr wrap="square" rtlCol="0">
              <a:spAutoFit/>
            </a:bodyPr>
            <a:p>
              <a:r>
                <a:rPr lang="en-US" altLang="zh-CN" sz="2000" b="1" dirty="0" smtClean="0"/>
                <a:t>KA2</a:t>
              </a:r>
              <a:endParaRPr lang="zh-CN" altLang="en-US" sz="2000" b="1" dirty="0"/>
            </a:p>
          </p:txBody>
        </p:sp>
        <p:sp>
          <p:nvSpPr>
            <p:cNvPr id="196" name="TextBox 264"/>
            <p:cNvSpPr txBox="1"/>
            <p:nvPr/>
          </p:nvSpPr>
          <p:spPr>
            <a:xfrm>
              <a:off x="12076" y="7688"/>
              <a:ext cx="1247" cy="791"/>
            </a:xfrm>
            <a:prstGeom prst="rect">
              <a:avLst/>
            </a:prstGeom>
            <a:noFill/>
          </p:spPr>
          <p:txBody>
            <a:bodyPr wrap="square" rtlCol="0">
              <a:spAutoFit/>
            </a:bodyPr>
            <a:p>
              <a:r>
                <a:rPr lang="en-US" altLang="zh-CN" sz="2000" b="1" dirty="0" smtClean="0"/>
                <a:t>KAW</a:t>
              </a:r>
              <a:endParaRPr lang="zh-CN" altLang="en-US" sz="2000" b="1" dirty="0"/>
            </a:p>
          </p:txBody>
        </p:sp>
        <p:sp>
          <p:nvSpPr>
            <p:cNvPr id="197" name="TextBox 265"/>
            <p:cNvSpPr txBox="1"/>
            <p:nvPr/>
          </p:nvSpPr>
          <p:spPr>
            <a:xfrm>
              <a:off x="12250" y="3019"/>
              <a:ext cx="1021" cy="791"/>
            </a:xfrm>
            <a:prstGeom prst="rect">
              <a:avLst/>
            </a:prstGeom>
            <a:noFill/>
          </p:spPr>
          <p:txBody>
            <a:bodyPr wrap="square" rtlCol="0">
              <a:spAutoFit/>
            </a:bodyPr>
            <a:p>
              <a:r>
                <a:rPr lang="en-US" altLang="zh-CN" sz="2000" b="1" dirty="0" smtClean="0"/>
                <a:t>KT2</a:t>
              </a:r>
              <a:endParaRPr lang="zh-CN" altLang="en-US" sz="2000" b="1" dirty="0"/>
            </a:p>
          </p:txBody>
        </p:sp>
        <p:sp>
          <p:nvSpPr>
            <p:cNvPr id="198" name="TextBox 266"/>
            <p:cNvSpPr txBox="1"/>
            <p:nvPr/>
          </p:nvSpPr>
          <p:spPr>
            <a:xfrm>
              <a:off x="8661" y="3019"/>
              <a:ext cx="1021" cy="791"/>
            </a:xfrm>
            <a:prstGeom prst="rect">
              <a:avLst/>
            </a:prstGeom>
            <a:noFill/>
          </p:spPr>
          <p:txBody>
            <a:bodyPr wrap="square" rtlCol="0">
              <a:spAutoFit/>
            </a:bodyPr>
            <a:p>
              <a:r>
                <a:rPr lang="en-US" altLang="zh-CN" sz="2000" b="1" dirty="0" smtClean="0"/>
                <a:t>KT1</a:t>
              </a:r>
              <a:endParaRPr lang="zh-CN" altLang="en-US" sz="2000" b="1" dirty="0"/>
            </a:p>
          </p:txBody>
        </p:sp>
        <p:sp>
          <p:nvSpPr>
            <p:cNvPr id="199" name="TextBox 267"/>
            <p:cNvSpPr txBox="1"/>
            <p:nvPr/>
          </p:nvSpPr>
          <p:spPr>
            <a:xfrm>
              <a:off x="10082" y="1373"/>
              <a:ext cx="1216" cy="791"/>
            </a:xfrm>
            <a:prstGeom prst="rect">
              <a:avLst/>
            </a:prstGeom>
            <a:noFill/>
          </p:spPr>
          <p:txBody>
            <a:bodyPr wrap="square" rtlCol="0">
              <a:spAutoFit/>
            </a:bodyPr>
            <a:p>
              <a:r>
                <a:rPr lang="zh-CN" altLang="en-US" sz="2000" b="1" dirty="0" smtClean="0"/>
                <a:t>信号</a:t>
              </a:r>
              <a:endParaRPr lang="zh-CN" altLang="en-US" sz="2000" b="1" dirty="0"/>
            </a:p>
          </p:txBody>
        </p:sp>
        <p:sp>
          <p:nvSpPr>
            <p:cNvPr id="204" name="TextBox 269"/>
            <p:cNvSpPr txBox="1"/>
            <p:nvPr/>
          </p:nvSpPr>
          <p:spPr>
            <a:xfrm>
              <a:off x="11721" y="816"/>
              <a:ext cx="1361" cy="1401"/>
            </a:xfrm>
            <a:prstGeom prst="rect">
              <a:avLst/>
            </a:prstGeom>
            <a:noFill/>
          </p:spPr>
          <p:txBody>
            <a:bodyPr wrap="square" rtlCol="0">
              <a:spAutoFit/>
            </a:bodyPr>
            <a:p>
              <a:r>
                <a:rPr lang="zh-CN" altLang="en-US" sz="2000" b="1" dirty="0" smtClean="0"/>
                <a:t>解列灭磁</a:t>
              </a:r>
              <a:endParaRPr lang="zh-CN" altLang="en-US" sz="2000" b="1" dirty="0"/>
            </a:p>
          </p:txBody>
        </p:sp>
        <p:sp>
          <p:nvSpPr>
            <p:cNvPr id="205" name="TextBox 270"/>
            <p:cNvSpPr txBox="1"/>
            <p:nvPr/>
          </p:nvSpPr>
          <p:spPr>
            <a:xfrm>
              <a:off x="9179" y="2051"/>
              <a:ext cx="371" cy="730"/>
            </a:xfrm>
            <a:prstGeom prst="rect">
              <a:avLst/>
            </a:prstGeom>
            <a:noFill/>
          </p:spPr>
          <p:txBody>
            <a:bodyPr wrap="square" rtlCol="0">
              <a:spAutoFit/>
            </a:bodyPr>
            <a:p>
              <a:r>
                <a:rPr lang="en-US" altLang="zh-CN" dirty="0" smtClean="0"/>
                <a:t>+</a:t>
              </a:r>
              <a:endParaRPr lang="zh-CN" altLang="en-US" dirty="0"/>
            </a:p>
          </p:txBody>
        </p:sp>
        <p:sp>
          <p:nvSpPr>
            <p:cNvPr id="206" name="TextBox 271"/>
            <p:cNvSpPr txBox="1"/>
            <p:nvPr/>
          </p:nvSpPr>
          <p:spPr>
            <a:xfrm>
              <a:off x="10829" y="2051"/>
              <a:ext cx="371" cy="730"/>
            </a:xfrm>
            <a:prstGeom prst="rect">
              <a:avLst/>
            </a:prstGeom>
            <a:noFill/>
          </p:spPr>
          <p:txBody>
            <a:bodyPr wrap="square" rtlCol="0">
              <a:spAutoFit/>
            </a:bodyPr>
            <a:p>
              <a:r>
                <a:rPr lang="en-US" altLang="zh-CN" dirty="0" smtClean="0"/>
                <a:t>+</a:t>
              </a:r>
              <a:endParaRPr lang="zh-CN" altLang="en-US" dirty="0"/>
            </a:p>
          </p:txBody>
        </p:sp>
        <p:sp>
          <p:nvSpPr>
            <p:cNvPr id="212" name="TextBox 272"/>
            <p:cNvSpPr txBox="1"/>
            <p:nvPr/>
          </p:nvSpPr>
          <p:spPr>
            <a:xfrm>
              <a:off x="3231" y="4251"/>
              <a:ext cx="371" cy="730"/>
            </a:xfrm>
            <a:prstGeom prst="rect">
              <a:avLst/>
            </a:prstGeom>
            <a:noFill/>
          </p:spPr>
          <p:txBody>
            <a:bodyPr wrap="square" rtlCol="0">
              <a:spAutoFit/>
            </a:bodyPr>
            <a:p>
              <a:r>
                <a:rPr lang="en-US" altLang="zh-CN" dirty="0" smtClean="0"/>
                <a:t>+</a:t>
              </a:r>
              <a:endParaRPr lang="zh-CN" altLang="en-US" dirty="0"/>
            </a:p>
          </p:txBody>
        </p:sp>
        <p:sp>
          <p:nvSpPr>
            <p:cNvPr id="214" name="TextBox 274"/>
            <p:cNvSpPr txBox="1"/>
            <p:nvPr/>
          </p:nvSpPr>
          <p:spPr>
            <a:xfrm>
              <a:off x="8334" y="5159"/>
              <a:ext cx="371" cy="730"/>
            </a:xfrm>
            <a:prstGeom prst="rect">
              <a:avLst/>
            </a:prstGeom>
            <a:noFill/>
          </p:spPr>
          <p:txBody>
            <a:bodyPr wrap="square" rtlCol="0">
              <a:spAutoFit/>
            </a:bodyPr>
            <a:p>
              <a:r>
                <a:rPr lang="en-US" altLang="zh-CN" dirty="0" smtClean="0"/>
                <a:t>+</a:t>
              </a:r>
              <a:endParaRPr lang="zh-CN" altLang="en-US" dirty="0"/>
            </a:p>
          </p:txBody>
        </p:sp>
        <p:sp>
          <p:nvSpPr>
            <p:cNvPr id="215" name="TextBox 275"/>
            <p:cNvSpPr txBox="1"/>
            <p:nvPr/>
          </p:nvSpPr>
          <p:spPr>
            <a:xfrm>
              <a:off x="9984" y="5159"/>
              <a:ext cx="371" cy="730"/>
            </a:xfrm>
            <a:prstGeom prst="rect">
              <a:avLst/>
            </a:prstGeom>
            <a:noFill/>
          </p:spPr>
          <p:txBody>
            <a:bodyPr wrap="square" rtlCol="0">
              <a:spAutoFit/>
            </a:bodyPr>
            <a:p>
              <a:r>
                <a:rPr lang="en-US" altLang="zh-CN" dirty="0" smtClean="0"/>
                <a:t>+</a:t>
              </a:r>
              <a:endParaRPr lang="zh-CN" altLang="en-US" dirty="0"/>
            </a:p>
          </p:txBody>
        </p:sp>
        <p:sp>
          <p:nvSpPr>
            <p:cNvPr id="216" name="TextBox 276"/>
            <p:cNvSpPr txBox="1"/>
            <p:nvPr/>
          </p:nvSpPr>
          <p:spPr>
            <a:xfrm>
              <a:off x="10356" y="3555"/>
              <a:ext cx="389" cy="1035"/>
            </a:xfrm>
            <a:prstGeom prst="rect">
              <a:avLst/>
            </a:prstGeom>
            <a:noFill/>
          </p:spPr>
          <p:txBody>
            <a:bodyPr wrap="square" rtlCol="0">
              <a:spAutoFit/>
            </a:bodyPr>
            <a:p>
              <a:r>
                <a:rPr lang="en-US" altLang="zh-CN" sz="2800" dirty="0" smtClean="0"/>
                <a:t>-</a:t>
              </a:r>
              <a:endParaRPr lang="zh-CN" altLang="en-US" sz="2800" dirty="0"/>
            </a:p>
          </p:txBody>
        </p:sp>
        <p:sp>
          <p:nvSpPr>
            <p:cNvPr id="218" name="TextBox 277"/>
            <p:cNvSpPr txBox="1"/>
            <p:nvPr/>
          </p:nvSpPr>
          <p:spPr>
            <a:xfrm>
              <a:off x="12028" y="3555"/>
              <a:ext cx="389" cy="1035"/>
            </a:xfrm>
            <a:prstGeom prst="rect">
              <a:avLst/>
            </a:prstGeom>
            <a:noFill/>
          </p:spPr>
          <p:txBody>
            <a:bodyPr wrap="square" rtlCol="0">
              <a:spAutoFit/>
            </a:bodyPr>
            <a:p>
              <a:r>
                <a:rPr lang="en-US" altLang="zh-CN" sz="2800" dirty="0" smtClean="0"/>
                <a:t>-</a:t>
              </a:r>
              <a:endParaRPr lang="zh-CN" altLang="en-US" sz="2800"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5" name="文本框 4"/>
          <p:cNvSpPr txBox="1"/>
          <p:nvPr/>
        </p:nvSpPr>
        <p:spPr>
          <a:xfrm>
            <a:off x="104140" y="223520"/>
            <a:ext cx="4653280" cy="521970"/>
          </a:xfrm>
          <a:prstGeom prst="rect">
            <a:avLst/>
          </a:prstGeom>
          <a:noFill/>
        </p:spPr>
        <p:txBody>
          <a:bodyPr wrap="square" rtlCol="0">
            <a:spAutoFit/>
          </a:bodyPr>
          <a:p>
            <a:r>
              <a:rPr lang="zh-CN" altLang="en-US" sz="2800" dirty="0">
                <a:solidFill>
                  <a:srgbClr val="FF0000"/>
                </a:solidFill>
                <a:latin typeface="楷体" panose="02010609060101010101" pitchFamily="49" charset="-122"/>
                <a:ea typeface="楷体" panose="02010609060101010101" pitchFamily="49" charset="-122"/>
                <a:sym typeface="+mn-ea"/>
              </a:rPr>
              <a:t>负序定时限过电流保护原理</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7" name="矩形 6"/>
          <p:cNvSpPr/>
          <p:nvPr/>
        </p:nvSpPr>
        <p:spPr>
          <a:xfrm>
            <a:off x="344170" y="1231265"/>
            <a:ext cx="11501755" cy="3969385"/>
          </a:xfrm>
          <a:prstGeom prst="rect">
            <a:avLst/>
          </a:prstGeom>
        </p:spPr>
        <p:txBody>
          <a:bodyPr wrap="square">
            <a:spAutoFit/>
          </a:bodyPr>
          <a:p>
            <a:pPr>
              <a:lnSpc>
                <a:spcPct val="150000"/>
              </a:lnSpc>
            </a:pPr>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负序定时限过电流保护原理接线如上图所示，未能反应定子绕组及外部相间短路故障，保护从发电机中性点侧电流互感器获取三相电流。图中，负序电流继电器</a:t>
            </a:r>
            <a:r>
              <a:rPr lang="en-US" altLang="zh-CN" sz="2800">
                <a:latin typeface="楷体" panose="02010609060101010101" pitchFamily="49" charset="-122"/>
                <a:ea typeface="楷体" panose="02010609060101010101" pitchFamily="49" charset="-122"/>
                <a:sym typeface="+mn-ea"/>
              </a:rPr>
              <a:t>KAW</a:t>
            </a:r>
            <a:r>
              <a:rPr lang="zh-CN" altLang="en-US" sz="2800">
                <a:latin typeface="楷体" panose="02010609060101010101" pitchFamily="49" charset="-122"/>
                <a:ea typeface="楷体" panose="02010609060101010101" pitchFamily="49" charset="-122"/>
                <a:sym typeface="+mn-ea"/>
              </a:rPr>
              <a:t>为两段式负序电流保护的启动元件。其中，电流元件</a:t>
            </a:r>
            <a:r>
              <a:rPr lang="en-US" altLang="zh-CN" sz="2800">
                <a:latin typeface="楷体" panose="02010609060101010101" pitchFamily="49" charset="-122"/>
                <a:ea typeface="楷体" panose="02010609060101010101" pitchFamily="49" charset="-122"/>
                <a:sym typeface="+mn-ea"/>
              </a:rPr>
              <a:t>KA2</a:t>
            </a:r>
            <a:r>
              <a:rPr lang="zh-CN" altLang="en-US" sz="2800">
                <a:latin typeface="楷体" panose="02010609060101010101" pitchFamily="49" charset="-122"/>
                <a:ea typeface="楷体" panose="02010609060101010101" pitchFamily="49" charset="-122"/>
                <a:sym typeface="+mn-ea"/>
              </a:rPr>
              <a:t>构成负序过电流保护（不灵敏段），经</a:t>
            </a:r>
            <a:r>
              <a:rPr lang="en-US" altLang="zh-CN" sz="2800">
                <a:latin typeface="楷体" panose="02010609060101010101" pitchFamily="49" charset="-122"/>
                <a:ea typeface="楷体" panose="02010609060101010101" pitchFamily="49" charset="-122"/>
                <a:sym typeface="+mn-ea"/>
              </a:rPr>
              <a:t>KT2</a:t>
            </a:r>
            <a:r>
              <a:rPr lang="zh-CN" altLang="en-US" sz="2800">
                <a:latin typeface="楷体" panose="02010609060101010101" pitchFamily="49" charset="-122"/>
                <a:ea typeface="楷体" panose="02010609060101010101" pitchFamily="49" charset="-122"/>
                <a:sym typeface="+mn-ea"/>
              </a:rPr>
              <a:t>延时动作解列灭磁；电流元件</a:t>
            </a:r>
            <a:r>
              <a:rPr lang="en-US" altLang="zh-CN" sz="2800">
                <a:latin typeface="楷体" panose="02010609060101010101" pitchFamily="49" charset="-122"/>
                <a:ea typeface="楷体" panose="02010609060101010101" pitchFamily="49" charset="-122"/>
                <a:sym typeface="+mn-ea"/>
              </a:rPr>
              <a:t>KA1</a:t>
            </a:r>
            <a:r>
              <a:rPr lang="zh-CN" altLang="en-US" sz="2800">
                <a:latin typeface="楷体" panose="02010609060101010101" pitchFamily="49" charset="-122"/>
                <a:ea typeface="楷体" panose="02010609060101010101" pitchFamily="49" charset="-122"/>
                <a:sym typeface="+mn-ea"/>
              </a:rPr>
              <a:t>构成不对称过负荷保护（灵敏段），经</a:t>
            </a:r>
            <a:r>
              <a:rPr lang="en-US" altLang="zh-CN" sz="2800">
                <a:latin typeface="楷体" panose="02010609060101010101" pitchFamily="49" charset="-122"/>
                <a:ea typeface="楷体" panose="02010609060101010101" pitchFamily="49" charset="-122"/>
                <a:sym typeface="+mn-ea"/>
              </a:rPr>
              <a:t>KT1</a:t>
            </a:r>
            <a:r>
              <a:rPr lang="zh-CN" altLang="en-US" sz="2800">
                <a:latin typeface="楷体" panose="02010609060101010101" pitchFamily="49" charset="-122"/>
                <a:ea typeface="楷体" panose="02010609060101010101" pitchFamily="49" charset="-122"/>
                <a:sym typeface="+mn-ea"/>
              </a:rPr>
              <a:t>延时动作与信号。</a:t>
            </a:r>
            <a:endParaRPr lang="zh-CN" altLang="en-US" sz="2800">
              <a:latin typeface="楷体" panose="02010609060101010101" pitchFamily="49" charset="-122"/>
              <a:ea typeface="楷体" panose="02010609060101010101" pitchFamily="49" charset="-122"/>
              <a:sym typeface="+mn-ea"/>
            </a:endParaRPr>
          </a:p>
          <a:p>
            <a:pPr>
              <a:lnSpc>
                <a:spcPct val="150000"/>
              </a:lnSpc>
            </a:pPr>
            <a:r>
              <a:rPr lang="zh-CN" altLang="en-US" sz="2800">
                <a:latin typeface="楷体" panose="02010609060101010101" pitchFamily="49" charset="-122"/>
                <a:ea typeface="楷体" panose="02010609060101010101" pitchFamily="49" charset="-122"/>
                <a:sym typeface="+mn-ea"/>
              </a:rPr>
              <a:t>     负序过电流保护的保护动作电流应根据定子发热条件来整定。</a:t>
            </a:r>
            <a:endParaRPr lang="en-US" altLang="zh-CN" sz="2800" dirty="0" smtClean="0">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50" y="188640"/>
            <a:ext cx="4968552" cy="576064"/>
          </a:xfrm>
          <a:prstGeom prst="rect">
            <a:avLst/>
          </a:prstGeom>
        </p:spPr>
        <p:txBody>
          <a:bodyPr>
            <a:noAutofit/>
          </a:bodyPr>
          <a:lstStyle/>
          <a:p>
            <a:pPr algn="l" eaLnBrk="1" hangingPunct="1">
              <a:lnSpc>
                <a:spcPct val="100000"/>
              </a:lnSpc>
              <a:buNone/>
            </a:pPr>
            <a:r>
              <a:rPr lang="zh-CN" altLang="en-US" sz="2800" dirty="0">
                <a:solidFill>
                  <a:srgbClr val="FF0000"/>
                </a:solidFill>
                <a:latin typeface="楷体" panose="02010609060101010101" pitchFamily="49" charset="-122"/>
                <a:ea typeface="楷体" panose="02010609060101010101" pitchFamily="49" charset="-122"/>
                <a:sym typeface="+mn-ea"/>
              </a:rPr>
              <a:t>直流发电机的基本工作原理</a:t>
            </a:r>
            <a:endParaRPr lang="zh-CN" altLang="en-US" sz="2800" dirty="0">
              <a:solidFill>
                <a:srgbClr val="FF0000"/>
              </a:solidFill>
              <a:latin typeface="楷体" panose="02010609060101010101" pitchFamily="49" charset="-122"/>
              <a:ea typeface="楷体" panose="02010609060101010101" pitchFamily="49" charset="-122"/>
            </a:endParaRPr>
          </a:p>
        </p:txBody>
      </p:sp>
      <p:pic>
        <p:nvPicPr>
          <p:cNvPr id="284676" name="Picture 4" descr="1m1"/>
          <p:cNvPicPr>
            <a:picLocks noChangeAspect="1"/>
          </p:cNvPicPr>
          <p:nvPr/>
        </p:nvPicPr>
        <p:blipFill>
          <a:blip r:embed="rId1"/>
          <a:stretch>
            <a:fillRect/>
          </a:stretch>
        </p:blipFill>
        <p:spPr>
          <a:xfrm>
            <a:off x="6529705" y="1197610"/>
            <a:ext cx="5279390" cy="3732530"/>
          </a:xfrm>
          <a:prstGeom prst="rect">
            <a:avLst/>
          </a:prstGeom>
          <a:noFill/>
          <a:ln w="9525">
            <a:noFill/>
          </a:ln>
        </p:spPr>
      </p:pic>
      <p:sp>
        <p:nvSpPr>
          <p:cNvPr id="284677" name="Text Box 5"/>
          <p:cNvSpPr txBox="1"/>
          <p:nvPr/>
        </p:nvSpPr>
        <p:spPr>
          <a:xfrm>
            <a:off x="190500" y="1197610"/>
            <a:ext cx="5193030" cy="521970"/>
          </a:xfrm>
          <a:prstGeom prst="rect">
            <a:avLst/>
          </a:prstGeom>
          <a:noFill/>
          <a:ln w="9525">
            <a:noFill/>
          </a:ln>
        </p:spPr>
        <p:txBody>
          <a:bodyPr wrap="square">
            <a:spAutoFit/>
          </a:bodyPr>
          <a:lstStyle/>
          <a:p>
            <a:pPr>
              <a:spcBef>
                <a:spcPct val="50000"/>
              </a:spcBef>
            </a:pPr>
            <a:r>
              <a:rPr lang="zh-CN" altLang="en-US" sz="2800" b="1" dirty="0">
                <a:solidFill>
                  <a:schemeClr val="tx1"/>
                </a:solidFill>
                <a:latin typeface="楷体" panose="02010609060101010101" pitchFamily="49" charset="-122"/>
                <a:ea typeface="楷体" panose="02010609060101010101" pitchFamily="49" charset="-122"/>
              </a:rPr>
              <a:t>基于电磁感应原理：右手定则</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284678" name="Text Box 6"/>
          <p:cNvSpPr txBox="1"/>
          <p:nvPr/>
        </p:nvSpPr>
        <p:spPr>
          <a:xfrm>
            <a:off x="550228" y="2334260"/>
            <a:ext cx="3671887" cy="521970"/>
          </a:xfrm>
          <a:prstGeom prst="rect">
            <a:avLst/>
          </a:prstGeom>
          <a:solidFill>
            <a:srgbClr val="00FFFF"/>
          </a:solidFill>
          <a:ln w="9525">
            <a:noFill/>
          </a:ln>
        </p:spPr>
        <p:txBody>
          <a:bodyPr>
            <a:spAutoFit/>
          </a:bodyPr>
          <a:lstStyle/>
          <a:p>
            <a:pPr>
              <a:spcBef>
                <a:spcPct val="50000"/>
              </a:spcBef>
            </a:pPr>
            <a:r>
              <a:rPr lang="zh-CN" altLang="en-US" sz="2800" b="1" dirty="0">
                <a:latin typeface="楷体" panose="02010609060101010101" pitchFamily="49" charset="-122"/>
                <a:ea typeface="楷体" panose="02010609060101010101" pitchFamily="49" charset="-122"/>
              </a:rPr>
              <a:t>产生磁场：（</a:t>
            </a:r>
            <a:r>
              <a:rPr lang="en-US" altLang="zh-CN" sz="2800" b="1" dirty="0">
                <a:latin typeface="楷体" panose="02010609060101010101" pitchFamily="49" charset="-122"/>
                <a:ea typeface="楷体" panose="02010609060101010101" pitchFamily="49" charset="-122"/>
              </a:rPr>
              <a:t>N</a:t>
            </a:r>
            <a:r>
              <a:rPr lang="zh-CN" altLang="en-US" sz="2800" b="1"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S</a:t>
            </a:r>
            <a:r>
              <a:rPr lang="zh-CN" altLang="en-US" sz="2800" b="1" dirty="0">
                <a:latin typeface="楷体" panose="02010609060101010101" pitchFamily="49" charset="-122"/>
                <a:ea typeface="楷体" panose="02010609060101010101" pitchFamily="49" charset="-122"/>
              </a:rPr>
              <a:t>极）</a:t>
            </a:r>
            <a:endParaRPr lang="zh-CN" altLang="en-US" sz="2800" b="1" dirty="0">
              <a:latin typeface="楷体" panose="02010609060101010101" pitchFamily="49" charset="-122"/>
              <a:ea typeface="楷体" panose="02010609060101010101" pitchFamily="49" charset="-122"/>
            </a:endParaRPr>
          </a:p>
        </p:txBody>
      </p:sp>
      <p:sp>
        <p:nvSpPr>
          <p:cNvPr id="284679" name="Text Box 7"/>
          <p:cNvSpPr txBox="1"/>
          <p:nvPr/>
        </p:nvSpPr>
        <p:spPr>
          <a:xfrm>
            <a:off x="550545" y="3324860"/>
            <a:ext cx="4371975" cy="521970"/>
          </a:xfrm>
          <a:prstGeom prst="rect">
            <a:avLst/>
          </a:prstGeom>
          <a:solidFill>
            <a:srgbClr val="66FFFF"/>
          </a:solidFill>
          <a:ln w="9525">
            <a:noFill/>
          </a:ln>
        </p:spPr>
        <p:txBody>
          <a:bodyPr wrap="square">
            <a:spAutoFit/>
          </a:bodyPr>
          <a:lstStyle/>
          <a:p>
            <a:pPr algn="l">
              <a:spcBef>
                <a:spcPct val="50000"/>
              </a:spcBef>
            </a:pPr>
            <a:r>
              <a:rPr lang="zh-CN" altLang="en-US" sz="2800" b="1" dirty="0">
                <a:latin typeface="楷体" panose="02010609060101010101" pitchFamily="49" charset="-122"/>
                <a:ea typeface="楷体" panose="02010609060101010101" pitchFamily="49" charset="-122"/>
              </a:rPr>
              <a:t>运动导线ab、cd切割磁场</a:t>
            </a:r>
            <a:endParaRPr lang="zh-CN" altLang="en-US" sz="2800" b="1" dirty="0">
              <a:latin typeface="楷体" panose="02010609060101010101" pitchFamily="49" charset="-122"/>
              <a:ea typeface="楷体" panose="02010609060101010101" pitchFamily="49" charset="-122"/>
            </a:endParaRPr>
          </a:p>
        </p:txBody>
      </p:sp>
      <p:sp>
        <p:nvSpPr>
          <p:cNvPr id="284682" name="Text Box 10"/>
          <p:cNvSpPr txBox="1"/>
          <p:nvPr/>
        </p:nvSpPr>
        <p:spPr>
          <a:xfrm>
            <a:off x="550545" y="4248785"/>
            <a:ext cx="4476750" cy="521970"/>
          </a:xfrm>
          <a:prstGeom prst="rect">
            <a:avLst/>
          </a:prstGeom>
          <a:solidFill>
            <a:srgbClr val="66FFFF"/>
          </a:solidFill>
          <a:ln w="9525">
            <a:noFill/>
          </a:ln>
        </p:spPr>
        <p:txBody>
          <a:bodyPr wrap="square">
            <a:spAutoFit/>
          </a:bodyPr>
          <a:lstStyle/>
          <a:p>
            <a:pPr algn="l">
              <a:spcBef>
                <a:spcPct val="50000"/>
              </a:spcBef>
            </a:pPr>
            <a:r>
              <a:rPr lang="zh-CN" altLang="en-US" sz="2800" b="1" dirty="0">
                <a:latin typeface="楷体" panose="02010609060101010101" pitchFamily="49" charset="-122"/>
                <a:ea typeface="楷体" panose="02010609060101010101" pitchFamily="49" charset="-122"/>
              </a:rPr>
              <a:t>线圈感应电动势——交变</a:t>
            </a:r>
            <a:endParaRPr lang="zh-CN" altLang="en-US" sz="2800" b="1" dirty="0">
              <a:latin typeface="楷体" panose="02010609060101010101" pitchFamily="49" charset="-122"/>
              <a:ea typeface="楷体" panose="02010609060101010101" pitchFamily="49" charset="-122"/>
            </a:endParaRPr>
          </a:p>
        </p:txBody>
      </p:sp>
      <p:sp>
        <p:nvSpPr>
          <p:cNvPr id="284683" name="Text Box 11"/>
          <p:cNvSpPr txBox="1"/>
          <p:nvPr/>
        </p:nvSpPr>
        <p:spPr>
          <a:xfrm>
            <a:off x="550545" y="5269230"/>
            <a:ext cx="5979160" cy="521970"/>
          </a:xfrm>
          <a:prstGeom prst="rect">
            <a:avLst/>
          </a:prstGeom>
          <a:solidFill>
            <a:srgbClr val="66FFFF"/>
          </a:solidFill>
          <a:ln w="9525">
            <a:noFill/>
          </a:ln>
        </p:spPr>
        <p:txBody>
          <a:bodyPr wrap="square">
            <a:spAutoFit/>
          </a:bodyPr>
          <a:lstStyle/>
          <a:p>
            <a:pPr algn="l">
              <a:spcBef>
                <a:spcPct val="50000"/>
              </a:spcBef>
            </a:pPr>
            <a:r>
              <a:rPr lang="zh-CN" altLang="en-US" sz="2800" b="1" dirty="0">
                <a:latin typeface="楷体" panose="02010609060101010101" pitchFamily="49" charset="-122"/>
                <a:ea typeface="楷体" panose="02010609060101010101" pitchFamily="49" charset="-122"/>
              </a:rPr>
              <a:t>换向整流——电刷间输出直流电动势</a:t>
            </a:r>
            <a:endParaRPr lang="zh-CN" altLang="en-US" sz="2800" b="1" dirty="0">
              <a:latin typeface="楷体" panose="02010609060101010101" pitchFamily="49" charset="-122"/>
              <a:ea typeface="楷体" panose="02010609060101010101" pitchFamily="49" charset="-122"/>
            </a:endParaRPr>
          </a:p>
        </p:txBody>
      </p:sp>
      <p:sp>
        <p:nvSpPr>
          <p:cNvPr id="7" name="下箭头 6"/>
          <p:cNvSpPr/>
          <p:nvPr/>
        </p:nvSpPr>
        <p:spPr>
          <a:xfrm>
            <a:off x="2279015" y="2853055"/>
            <a:ext cx="7556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a:off x="2279015" y="3860800"/>
            <a:ext cx="75565" cy="36004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8"/>
          <p:cNvSpPr/>
          <p:nvPr/>
        </p:nvSpPr>
        <p:spPr>
          <a:xfrm>
            <a:off x="2279015" y="4770755"/>
            <a:ext cx="7556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686" name="Text Box 14"/>
          <p:cNvSpPr txBox="1"/>
          <p:nvPr/>
        </p:nvSpPr>
        <p:spPr>
          <a:xfrm>
            <a:off x="8130540" y="5229225"/>
            <a:ext cx="3551555" cy="276860"/>
          </a:xfrm>
          <a:prstGeom prst="rect">
            <a:avLst/>
          </a:prstGeom>
          <a:noFill/>
          <a:ln w="9525">
            <a:noFill/>
          </a:ln>
        </p:spPr>
        <p:txBody>
          <a:bodyPr wrap="square" lIns="0" tIns="0" rIns="0" bIns="0">
            <a:spAutoFit/>
          </a:bodyPr>
          <a:lstStyle/>
          <a:p>
            <a:pPr>
              <a:spcBef>
                <a:spcPct val="50000"/>
              </a:spcBef>
            </a:pPr>
            <a:r>
              <a:rPr lang="zh-CN" altLang="en-US" dirty="0">
                <a:latin typeface="楷体" panose="02010609060101010101" pitchFamily="49" charset="-122"/>
                <a:ea typeface="楷体" panose="02010609060101010101" pitchFamily="49" charset="-122"/>
              </a:rPr>
              <a:t>图</a:t>
            </a:r>
            <a:r>
              <a:rPr lang="en-US" altLang="zh-CN" dirty="0">
                <a:latin typeface="楷体" panose="02010609060101010101" pitchFamily="49" charset="-122"/>
                <a:ea typeface="楷体" panose="02010609060101010101" pitchFamily="49" charset="-122"/>
              </a:rPr>
              <a:t>1.</a:t>
            </a:r>
            <a:r>
              <a:rPr lang="zh-CN" altLang="en-US" dirty="0">
                <a:latin typeface="楷体" panose="02010609060101010101" pitchFamily="49" charset="-122"/>
                <a:ea typeface="楷体" panose="02010609060101010101" pitchFamily="49" charset="-122"/>
              </a:rPr>
              <a:t>直流发电机的工作原理模型</a:t>
            </a:r>
            <a:endParaRPr lang="zh-CN" altLang="en-US" dirty="0">
              <a:latin typeface="楷体" panose="02010609060101010101" pitchFamily="49" charset="-122"/>
              <a:ea typeface="楷体" panose="02010609060101010101" pitchFamily="49" charset="-122"/>
            </a:endParaRPr>
          </a:p>
        </p:txBody>
      </p:sp>
      <p:pic>
        <p:nvPicPr>
          <p:cNvPr id="2" name="图片 1" descr="右手定则"/>
          <p:cNvPicPr>
            <a:picLocks noChangeAspect="1"/>
          </p:cNvPicPr>
          <p:nvPr/>
        </p:nvPicPr>
        <p:blipFill>
          <a:blip r:embed="rId2"/>
          <a:stretch>
            <a:fillRect/>
          </a:stretch>
        </p:blipFill>
        <p:spPr>
          <a:xfrm>
            <a:off x="6285865" y="1393190"/>
            <a:ext cx="5708015" cy="42043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46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468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4677"/>
                                        </p:tgtEl>
                                        <p:attrNameLst>
                                          <p:attrName>style.visibility</p:attrName>
                                        </p:attrNameLst>
                                      </p:cBhvr>
                                      <p:to>
                                        <p:strVal val="visible"/>
                                      </p:to>
                                    </p:set>
                                    <p:anim calcmode="lin" valueType="num">
                                      <p:cBhvr additive="base">
                                        <p:cTn id="13" dur="2000" fill="hold"/>
                                        <p:tgtEl>
                                          <p:spTgt spid="284677"/>
                                        </p:tgtEl>
                                        <p:attrNameLst>
                                          <p:attrName>ppt_x</p:attrName>
                                        </p:attrNameLst>
                                      </p:cBhvr>
                                      <p:tavLst>
                                        <p:tav tm="0">
                                          <p:val>
                                            <p:strVal val="0-#ppt_w/2"/>
                                          </p:val>
                                        </p:tav>
                                        <p:tav tm="100000">
                                          <p:val>
                                            <p:strVal val="#ppt_x"/>
                                          </p:val>
                                        </p:tav>
                                      </p:tavLst>
                                    </p:anim>
                                    <p:anim calcmode="lin" valueType="num">
                                      <p:cBhvr additive="base">
                                        <p:cTn id="14" dur="2000" fill="hold"/>
                                        <p:tgtEl>
                                          <p:spTgt spid="28467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 presetClass="exit" presetSubtype="10" fill="hold" nodeType="clickEffect">
                                  <p:stCondLst>
                                    <p:cond delay="0"/>
                                  </p:stCondLst>
                                  <p:childTnLst>
                                    <p:animEffect transition="out" filter="checkerboard(across)">
                                      <p:cBhvr>
                                        <p:cTn id="24" dur="500"/>
                                        <p:tgtEl>
                                          <p:spTgt spid="2"/>
                                        </p:tgtEl>
                                      </p:cBhvr>
                                    </p:animEffect>
                                    <p:set>
                                      <p:cBhvr>
                                        <p:cTn id="25" dur="1" fill="hold">
                                          <p:stCondLst>
                                            <p:cond delay="499"/>
                                          </p:stCondLst>
                                        </p:cTn>
                                        <p:tgtEl>
                                          <p:spTgt spid="2"/>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28467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par>
                                <p:cTn id="36" presetID="1" presetClass="entr" presetSubtype="0" fill="hold" grpId="0" nodeType="withEffect">
                                  <p:stCondLst>
                                    <p:cond delay="0"/>
                                  </p:stCondLst>
                                  <p:childTnLst>
                                    <p:set>
                                      <p:cBhvr>
                                        <p:cTn id="37" dur="1" fill="hold">
                                          <p:stCondLst>
                                            <p:cond delay="0"/>
                                          </p:stCondLst>
                                        </p:cTn>
                                        <p:tgtEl>
                                          <p:spTgt spid="284679"/>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1+#ppt_h/2"/>
                                          </p:val>
                                        </p:tav>
                                        <p:tav tm="100000">
                                          <p:val>
                                            <p:strVal val="#ppt_y"/>
                                          </p:val>
                                        </p:tav>
                                      </p:tavLst>
                                    </p:anim>
                                  </p:childTnLst>
                                </p:cTn>
                              </p:par>
                              <p:par>
                                <p:cTn id="44" presetID="1" presetClass="entr" presetSubtype="0" fill="hold" grpId="0" nodeType="withEffect">
                                  <p:stCondLst>
                                    <p:cond delay="0"/>
                                  </p:stCondLst>
                                  <p:childTnLst>
                                    <p:set>
                                      <p:cBhvr>
                                        <p:cTn id="45" dur="1" fill="hold">
                                          <p:stCondLst>
                                            <p:cond delay="0"/>
                                          </p:stCondLst>
                                        </p:cTn>
                                        <p:tgtEl>
                                          <p:spTgt spid="28468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additive="base">
                                        <p:cTn id="50" dur="500" fill="hold"/>
                                        <p:tgtEl>
                                          <p:spTgt spid="9"/>
                                        </p:tgtEl>
                                        <p:attrNameLst>
                                          <p:attrName>ppt_x</p:attrName>
                                        </p:attrNameLst>
                                      </p:cBhvr>
                                      <p:tavLst>
                                        <p:tav tm="0">
                                          <p:val>
                                            <p:strVal val="#ppt_x"/>
                                          </p:val>
                                        </p:tav>
                                        <p:tav tm="100000">
                                          <p:val>
                                            <p:strVal val="#ppt_x"/>
                                          </p:val>
                                        </p:tav>
                                      </p:tavLst>
                                    </p:anim>
                                    <p:anim calcmode="lin" valueType="num">
                                      <p:cBhvr additive="base">
                                        <p:cTn id="51" dur="500" fill="hold"/>
                                        <p:tgtEl>
                                          <p:spTgt spid="9"/>
                                        </p:tgtEl>
                                        <p:attrNameLst>
                                          <p:attrName>ppt_y</p:attrName>
                                        </p:attrNameLst>
                                      </p:cBhvr>
                                      <p:tavLst>
                                        <p:tav tm="0">
                                          <p:val>
                                            <p:strVal val="1+#ppt_h/2"/>
                                          </p:val>
                                        </p:tav>
                                        <p:tav tm="100000">
                                          <p:val>
                                            <p:strVal val="#ppt_y"/>
                                          </p:val>
                                        </p:tav>
                                      </p:tavLst>
                                    </p:anim>
                                  </p:childTnLst>
                                </p:cTn>
                              </p:par>
                              <p:par>
                                <p:cTn id="52" presetID="1" presetClass="entr" presetSubtype="0" fill="hold" grpId="0" nodeType="withEffect">
                                  <p:stCondLst>
                                    <p:cond delay="0"/>
                                  </p:stCondLst>
                                  <p:childTnLst>
                                    <p:set>
                                      <p:cBhvr>
                                        <p:cTn id="53" dur="1" fill="hold">
                                          <p:stCondLst>
                                            <p:cond delay="0"/>
                                          </p:stCondLst>
                                        </p:cTn>
                                        <p:tgtEl>
                                          <p:spTgt spid="284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677" grpId="0"/>
      <p:bldP spid="284678" grpId="0" bldLvl="0" animBg="1"/>
      <p:bldP spid="284679" grpId="0" bldLvl="0" animBg="1"/>
      <p:bldP spid="284682" grpId="0" bldLvl="0" animBg="1"/>
      <p:bldP spid="284683" grpId="0" bldLvl="0" animBg="1"/>
      <p:bldP spid="7" grpId="0" animBg="1"/>
      <p:bldP spid="8" grpId="0" animBg="1"/>
      <p:bldP spid="9" grpId="0" animBg="1"/>
      <p:bldP spid="28468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594995" y="1270635"/>
            <a:ext cx="10638790" cy="483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lnSpc>
                <a:spcPct val="100000"/>
              </a:lnSpc>
              <a:buNone/>
            </a:pPr>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国内外电机厂均承诺过其发电机不会发生匝间短路，不必装设匝间保护，理由是槽内上下线圈的绝缘是相对槽侧壁绝缘的两倍，因此发生匝间短路前应先发生定子接地故障。但在发电机端部结构复杂，既有相间绝缘又有匝间绝缘，如果端部固定不当或发生振动，可能会使绝缘逐渐磨损引起短路。因此有条件的前提下有必要装设匝间短路保护。</a:t>
            </a:r>
            <a:endParaRPr lang="zh-CN" altLang="en-US" sz="2800" dirty="0">
              <a:latin typeface="楷体" panose="02010609060101010101" pitchFamily="49" charset="-122"/>
              <a:ea typeface="楷体" panose="02010609060101010101" pitchFamily="49" charset="-122"/>
              <a:sym typeface="+mn-ea"/>
            </a:endParaRPr>
          </a:p>
          <a:p>
            <a:pPr algn="l">
              <a:lnSpc>
                <a:spcPct val="100000"/>
              </a:lnSpc>
              <a:buNone/>
            </a:pPr>
            <a:r>
              <a:rPr lang="zh-CN" altLang="en-US" sz="2800" dirty="0">
                <a:latin typeface="Times New Roman" panose="02020603050405020304" pitchFamily="18" charset="0"/>
                <a:ea typeface="宋体" panose="02010600030101010101" pitchFamily="2" charset="-122"/>
                <a:sym typeface="+mn-ea"/>
              </a:rPr>
              <a:t>         </a:t>
            </a:r>
            <a:r>
              <a:rPr lang="zh-CN" altLang="en-US" sz="2800" dirty="0">
                <a:latin typeface="楷体" panose="02010609060101010101" pitchFamily="49" charset="-122"/>
                <a:ea typeface="楷体" panose="02010609060101010101" pitchFamily="49" charset="-122"/>
                <a:sym typeface="+mn-ea"/>
              </a:rPr>
              <a:t>容量较大的发电机每相都有两个或两个以上的并联支路。同一支路绕组匝间短路或同相不同支路的绕组匝间短路，都称为定子绕组的匝间短路。发生匝间短路时，纵差动保护往往不能反应，故对于发电机定于绕组的匝间短路，必须装设专用保护。</a:t>
            </a:r>
            <a:endParaRPr lang="zh-CN" altLang="en-US" sz="2800" dirty="0">
              <a:latin typeface="楷体" panose="02010609060101010101" pitchFamily="49" charset="-122"/>
              <a:ea typeface="楷体" panose="02010609060101010101" pitchFamily="49" charset="-122"/>
            </a:endParaRPr>
          </a:p>
          <a:p>
            <a:pPr algn="l">
              <a:lnSpc>
                <a:spcPct val="100000"/>
              </a:lnSpc>
              <a:buNone/>
            </a:pP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
        <p:nvSpPr>
          <p:cNvPr id="12" name="标题 22"/>
          <p:cNvSpPr txBox="1"/>
          <p:nvPr/>
        </p:nvSpPr>
        <p:spPr>
          <a:xfrm>
            <a:off x="190550" y="188640"/>
            <a:ext cx="3484502" cy="576064"/>
          </a:xfrm>
          <a:prstGeom prst="rect">
            <a:avLst/>
          </a:prstGeom>
        </p:spPr>
        <p:txBody>
          <a:bodyPr>
            <a:noAutofit/>
          </a:bodyPr>
          <a:lstStyle/>
          <a:p>
            <a:pPr>
              <a:spcBef>
                <a:spcPct val="0"/>
              </a:spcBef>
              <a:defRPr/>
            </a:pPr>
            <a:r>
              <a:rPr lang="zh-CN" altLang="en-US" sz="2800" dirty="0" smtClean="0">
                <a:solidFill>
                  <a:srgbClr val="FF0000"/>
                </a:solidFill>
                <a:latin typeface="楷体" panose="02010609060101010101" pitchFamily="49" charset="-122"/>
                <a:ea typeface="楷体" panose="02010609060101010101" pitchFamily="49" charset="-122"/>
                <a:cs typeface="+mj-cs"/>
              </a:rPr>
              <a:t>发电机匝间短路</a:t>
            </a:r>
            <a:endParaRPr lang="zh-CN" altLang="en-US" sz="2800" dirty="0" smtClean="0">
              <a:solidFill>
                <a:srgbClr val="FF0000"/>
              </a:solidFill>
              <a:latin typeface="楷体" panose="02010609060101010101" pitchFamily="49" charset="-122"/>
              <a:ea typeface="楷体" panose="02010609060101010101" pitchFamily="49" charset="-122"/>
              <a:cs typeface="+mj-cs"/>
            </a:endParaRPr>
          </a:p>
          <a:p>
            <a:pPr>
              <a:spcBef>
                <a:spcPct val="0"/>
              </a:spcBef>
              <a:defRPr/>
            </a:pPr>
            <a:endParaRPr lang="zh-CN" altLang="en-US" sz="2800" b="1" dirty="0" smtClean="0">
              <a:solidFill>
                <a:srgbClr val="FF0000"/>
              </a:solidFill>
              <a:latin typeface="楷体" panose="02010609060101010101" pitchFamily="49" charset="-122"/>
              <a:ea typeface="楷体" panose="02010609060101010101" pitchFamily="49" charset="-122"/>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文本框 1"/>
          <p:cNvSpPr txBox="1"/>
          <p:nvPr/>
        </p:nvSpPr>
        <p:spPr>
          <a:xfrm>
            <a:off x="452755" y="227330"/>
            <a:ext cx="2545080" cy="521970"/>
          </a:xfrm>
          <a:prstGeom prst="rect">
            <a:avLst/>
          </a:prstGeom>
          <a:noFill/>
        </p:spPr>
        <p:txBody>
          <a:bodyPr wrap="square" rtlCol="0">
            <a:spAutoFit/>
          </a:bodyPr>
          <a:p>
            <a:pPr algn="l"/>
            <a:r>
              <a:rPr lang="zh-CN" altLang="en-US" sz="2800" dirty="0">
                <a:solidFill>
                  <a:srgbClr val="FF0000"/>
                </a:solidFill>
                <a:latin typeface="楷体" panose="02010609060101010101" pitchFamily="49" charset="-122"/>
                <a:ea typeface="楷体" panose="02010609060101010101" pitchFamily="49" charset="-122"/>
                <a:sym typeface="+mn-ea"/>
              </a:rPr>
              <a:t>横联差动保护</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8" name="文本框 7"/>
          <p:cNvSpPr txBox="1"/>
          <p:nvPr/>
        </p:nvSpPr>
        <p:spPr>
          <a:xfrm>
            <a:off x="452755" y="1050290"/>
            <a:ext cx="11085830" cy="1383665"/>
          </a:xfrm>
          <a:prstGeom prst="rect">
            <a:avLst/>
          </a:prstGeom>
          <a:noFill/>
        </p:spPr>
        <p:txBody>
          <a:bodyPr wrap="square" rtlCol="0" anchor="t">
            <a:spAutoFit/>
          </a:bodyPr>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对于定子每相都由两个并联支路组成，且每一支路在中性点侧均有引出端的发电机，可采用横差动保护。</a:t>
            </a:r>
            <a:endParaRPr lang="zh-CN" altLang="en-US" sz="2800" dirty="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rPr>
              <a:t>    原理接线图如下图所示：</a:t>
            </a:r>
            <a:endParaRPr lang="zh-CN" altLang="en-US" sz="2800">
              <a:latin typeface="楷体" panose="02010609060101010101" pitchFamily="49" charset="-122"/>
              <a:ea typeface="楷体" panose="02010609060101010101" pitchFamily="49" charset="-122"/>
            </a:endParaRPr>
          </a:p>
        </p:txBody>
      </p:sp>
      <p:grpSp>
        <p:nvGrpSpPr>
          <p:cNvPr id="9" name="组合 8"/>
          <p:cNvGrpSpPr/>
          <p:nvPr/>
        </p:nvGrpSpPr>
        <p:grpSpPr>
          <a:xfrm>
            <a:off x="1944370" y="2729230"/>
            <a:ext cx="8609330" cy="3105785"/>
            <a:chOff x="2750" y="2565"/>
            <a:chExt cx="11255" cy="4028"/>
          </a:xfrm>
        </p:grpSpPr>
        <p:grpSp>
          <p:nvGrpSpPr>
            <p:cNvPr id="11272" name="组合 11271"/>
            <p:cNvGrpSpPr/>
            <p:nvPr/>
          </p:nvGrpSpPr>
          <p:grpSpPr>
            <a:xfrm>
              <a:off x="2750" y="3963"/>
              <a:ext cx="120" cy="902"/>
              <a:chOff x="3062" y="1571"/>
              <a:chExt cx="48" cy="361"/>
            </a:xfrm>
          </p:grpSpPr>
          <p:sp>
            <p:nvSpPr>
              <p:cNvPr id="11268" name="任意多边形 11267"/>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69" name="任意多边形 11268"/>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70" name="任意多边形 11269"/>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271" name="任意多边形 11270"/>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grpSp>
          <p:nvGrpSpPr>
            <p:cNvPr id="11273" name="组合 11272"/>
            <p:cNvGrpSpPr/>
            <p:nvPr/>
          </p:nvGrpSpPr>
          <p:grpSpPr>
            <a:xfrm>
              <a:off x="3348" y="3983"/>
              <a:ext cx="120" cy="902"/>
              <a:chOff x="3062" y="1571"/>
              <a:chExt cx="48" cy="361"/>
            </a:xfrm>
          </p:grpSpPr>
          <p:sp>
            <p:nvSpPr>
              <p:cNvPr id="11274" name="任意多边形 11273"/>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75" name="任意多边形 11274"/>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76" name="任意多边形 11275"/>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277" name="任意多边形 11276"/>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grpSp>
          <p:nvGrpSpPr>
            <p:cNvPr id="11278" name="组合 11277"/>
            <p:cNvGrpSpPr/>
            <p:nvPr/>
          </p:nvGrpSpPr>
          <p:grpSpPr>
            <a:xfrm>
              <a:off x="3840" y="3910"/>
              <a:ext cx="120" cy="903"/>
              <a:chOff x="3062" y="1571"/>
              <a:chExt cx="48" cy="361"/>
            </a:xfrm>
          </p:grpSpPr>
          <p:sp>
            <p:nvSpPr>
              <p:cNvPr id="11279" name="任意多边形 11278"/>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80" name="任意多边形 11279"/>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81" name="任意多边形 11280"/>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282" name="任意多边形 11281"/>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grpSp>
          <p:nvGrpSpPr>
            <p:cNvPr id="11283" name="组合 11282"/>
            <p:cNvGrpSpPr/>
            <p:nvPr/>
          </p:nvGrpSpPr>
          <p:grpSpPr>
            <a:xfrm>
              <a:off x="5028" y="3920"/>
              <a:ext cx="120" cy="903"/>
              <a:chOff x="3062" y="1571"/>
              <a:chExt cx="48" cy="361"/>
            </a:xfrm>
          </p:grpSpPr>
          <p:sp>
            <p:nvSpPr>
              <p:cNvPr id="11284" name="任意多边形 11283"/>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85" name="任意多边形 11284"/>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86" name="任意多边形 11285"/>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287" name="任意多边形 11286"/>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grpSp>
          <p:nvGrpSpPr>
            <p:cNvPr id="11288" name="组合 11287"/>
            <p:cNvGrpSpPr/>
            <p:nvPr/>
          </p:nvGrpSpPr>
          <p:grpSpPr>
            <a:xfrm>
              <a:off x="4480" y="3870"/>
              <a:ext cx="120" cy="903"/>
              <a:chOff x="3062" y="1571"/>
              <a:chExt cx="48" cy="361"/>
            </a:xfrm>
          </p:grpSpPr>
          <p:sp>
            <p:nvSpPr>
              <p:cNvPr id="11289" name="任意多边形 11288"/>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90" name="任意多边形 11289"/>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91" name="任意多边形 11290"/>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292" name="任意多边形 11291"/>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grpSp>
          <p:nvGrpSpPr>
            <p:cNvPr id="11293" name="组合 11292"/>
            <p:cNvGrpSpPr/>
            <p:nvPr/>
          </p:nvGrpSpPr>
          <p:grpSpPr>
            <a:xfrm>
              <a:off x="5615" y="3930"/>
              <a:ext cx="120" cy="903"/>
              <a:chOff x="3062" y="1571"/>
              <a:chExt cx="48" cy="361"/>
            </a:xfrm>
          </p:grpSpPr>
          <p:sp>
            <p:nvSpPr>
              <p:cNvPr id="11294" name="任意多边形 11293"/>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95" name="任意多边形 11294"/>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296" name="任意多边形 11295"/>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297" name="任意多边形 11296"/>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sp>
          <p:nvSpPr>
            <p:cNvPr id="11298" name="直接连接符 11297"/>
            <p:cNvSpPr/>
            <p:nvPr/>
          </p:nvSpPr>
          <p:spPr>
            <a:xfrm flipV="1">
              <a:off x="2760" y="3510"/>
              <a:ext cx="0" cy="453"/>
            </a:xfrm>
            <a:prstGeom prst="line">
              <a:avLst/>
            </a:prstGeom>
            <a:ln w="9525" cap="flat" cmpd="sng">
              <a:solidFill>
                <a:schemeClr val="tx1"/>
              </a:solidFill>
              <a:prstDash val="solid"/>
              <a:headEnd type="none" w="med" len="med"/>
              <a:tailEnd type="none" w="med" len="med"/>
            </a:ln>
          </p:spPr>
        </p:sp>
        <p:sp>
          <p:nvSpPr>
            <p:cNvPr id="11299" name="直接连接符 11298"/>
            <p:cNvSpPr/>
            <p:nvPr/>
          </p:nvSpPr>
          <p:spPr>
            <a:xfrm>
              <a:off x="2780" y="3530"/>
              <a:ext cx="568" cy="0"/>
            </a:xfrm>
            <a:prstGeom prst="line">
              <a:avLst/>
            </a:prstGeom>
            <a:ln w="9525" cap="flat" cmpd="sng">
              <a:solidFill>
                <a:schemeClr val="tx1"/>
              </a:solidFill>
              <a:prstDash val="solid"/>
              <a:headEnd type="none" w="med" len="med"/>
              <a:tailEnd type="none" w="med" len="med"/>
            </a:ln>
          </p:spPr>
        </p:sp>
        <p:sp>
          <p:nvSpPr>
            <p:cNvPr id="11300" name="直接连接符 11299"/>
            <p:cNvSpPr/>
            <p:nvPr/>
          </p:nvSpPr>
          <p:spPr>
            <a:xfrm>
              <a:off x="3348" y="3530"/>
              <a:ext cx="0" cy="453"/>
            </a:xfrm>
            <a:prstGeom prst="line">
              <a:avLst/>
            </a:prstGeom>
            <a:ln w="9525" cap="flat" cmpd="sng">
              <a:solidFill>
                <a:schemeClr val="tx1"/>
              </a:solidFill>
              <a:prstDash val="solid"/>
              <a:headEnd type="none" w="med" len="med"/>
              <a:tailEnd type="none" w="med" len="med"/>
            </a:ln>
          </p:spPr>
        </p:sp>
        <p:sp>
          <p:nvSpPr>
            <p:cNvPr id="11301" name="直接连接符 11300"/>
            <p:cNvSpPr/>
            <p:nvPr/>
          </p:nvSpPr>
          <p:spPr>
            <a:xfrm>
              <a:off x="2780" y="4890"/>
              <a:ext cx="0" cy="1135"/>
            </a:xfrm>
            <a:prstGeom prst="line">
              <a:avLst/>
            </a:prstGeom>
            <a:ln w="9525" cap="flat" cmpd="sng">
              <a:solidFill>
                <a:schemeClr val="tx1"/>
              </a:solidFill>
              <a:prstDash val="solid"/>
              <a:headEnd type="none" w="med" len="med"/>
              <a:tailEnd type="none" w="med" len="med"/>
            </a:ln>
          </p:spPr>
        </p:sp>
        <p:sp>
          <p:nvSpPr>
            <p:cNvPr id="11302" name="直接连接符 11301"/>
            <p:cNvSpPr/>
            <p:nvPr/>
          </p:nvSpPr>
          <p:spPr>
            <a:xfrm>
              <a:off x="2780" y="6025"/>
              <a:ext cx="3288" cy="0"/>
            </a:xfrm>
            <a:prstGeom prst="line">
              <a:avLst/>
            </a:prstGeom>
            <a:ln w="9525" cap="flat" cmpd="sng">
              <a:solidFill>
                <a:schemeClr val="tx1"/>
              </a:solidFill>
              <a:prstDash val="solid"/>
              <a:headEnd type="none" w="med" len="med"/>
              <a:tailEnd type="none" w="med" len="med"/>
            </a:ln>
          </p:spPr>
        </p:sp>
        <p:sp>
          <p:nvSpPr>
            <p:cNvPr id="11303" name="直接连接符 11302"/>
            <p:cNvSpPr/>
            <p:nvPr/>
          </p:nvSpPr>
          <p:spPr>
            <a:xfrm>
              <a:off x="3348" y="4890"/>
              <a:ext cx="0" cy="340"/>
            </a:xfrm>
            <a:prstGeom prst="line">
              <a:avLst/>
            </a:prstGeom>
            <a:ln w="9525" cap="flat" cmpd="sng">
              <a:solidFill>
                <a:schemeClr val="tx1"/>
              </a:solidFill>
              <a:prstDash val="solid"/>
              <a:headEnd type="none" w="med" len="med"/>
              <a:tailEnd type="none" w="med" len="med"/>
            </a:ln>
          </p:spPr>
        </p:sp>
        <p:sp>
          <p:nvSpPr>
            <p:cNvPr id="11304" name="直接连接符 11303"/>
            <p:cNvSpPr/>
            <p:nvPr/>
          </p:nvSpPr>
          <p:spPr>
            <a:xfrm>
              <a:off x="3348" y="5230"/>
              <a:ext cx="2720" cy="0"/>
            </a:xfrm>
            <a:prstGeom prst="line">
              <a:avLst/>
            </a:prstGeom>
            <a:ln w="9525" cap="flat" cmpd="sng">
              <a:solidFill>
                <a:schemeClr val="tx1"/>
              </a:solidFill>
              <a:prstDash val="solid"/>
              <a:headEnd type="none" w="med" len="med"/>
              <a:tailEnd type="none" w="med" len="med"/>
            </a:ln>
          </p:spPr>
        </p:sp>
        <p:sp>
          <p:nvSpPr>
            <p:cNvPr id="11305" name="直接连接符 11304"/>
            <p:cNvSpPr/>
            <p:nvPr/>
          </p:nvSpPr>
          <p:spPr>
            <a:xfrm flipV="1">
              <a:off x="3820" y="3570"/>
              <a:ext cx="0" cy="340"/>
            </a:xfrm>
            <a:prstGeom prst="line">
              <a:avLst/>
            </a:prstGeom>
            <a:ln w="9525" cap="flat" cmpd="sng">
              <a:solidFill>
                <a:schemeClr val="tx1"/>
              </a:solidFill>
              <a:prstDash val="solid"/>
              <a:headEnd type="none" w="med" len="med"/>
              <a:tailEnd type="none" w="med" len="med"/>
            </a:ln>
          </p:spPr>
        </p:sp>
        <p:sp>
          <p:nvSpPr>
            <p:cNvPr id="11306" name="直接连接符 11305"/>
            <p:cNvSpPr/>
            <p:nvPr/>
          </p:nvSpPr>
          <p:spPr>
            <a:xfrm>
              <a:off x="3800" y="3530"/>
              <a:ext cx="680" cy="0"/>
            </a:xfrm>
            <a:prstGeom prst="line">
              <a:avLst/>
            </a:prstGeom>
            <a:ln w="9525" cap="flat" cmpd="sng">
              <a:solidFill>
                <a:schemeClr val="tx1"/>
              </a:solidFill>
              <a:prstDash val="solid"/>
              <a:headEnd type="none" w="med" len="med"/>
              <a:tailEnd type="none" w="med" len="med"/>
            </a:ln>
          </p:spPr>
        </p:sp>
        <p:sp>
          <p:nvSpPr>
            <p:cNvPr id="11307" name="直接连接符 11306"/>
            <p:cNvSpPr/>
            <p:nvPr/>
          </p:nvSpPr>
          <p:spPr>
            <a:xfrm>
              <a:off x="4480" y="3530"/>
              <a:ext cx="0" cy="340"/>
            </a:xfrm>
            <a:prstGeom prst="line">
              <a:avLst/>
            </a:prstGeom>
            <a:ln w="9525" cap="flat" cmpd="sng">
              <a:solidFill>
                <a:schemeClr val="tx1"/>
              </a:solidFill>
              <a:prstDash val="solid"/>
              <a:headEnd type="none" w="med" len="med"/>
              <a:tailEnd type="none" w="med" len="med"/>
            </a:ln>
          </p:spPr>
        </p:sp>
        <p:sp>
          <p:nvSpPr>
            <p:cNvPr id="11308" name="直接连接符 11307"/>
            <p:cNvSpPr/>
            <p:nvPr/>
          </p:nvSpPr>
          <p:spPr>
            <a:xfrm>
              <a:off x="4480" y="4778"/>
              <a:ext cx="0" cy="452"/>
            </a:xfrm>
            <a:prstGeom prst="line">
              <a:avLst/>
            </a:prstGeom>
            <a:ln w="9525" cap="flat" cmpd="sng">
              <a:solidFill>
                <a:schemeClr val="tx1"/>
              </a:solidFill>
              <a:prstDash val="solid"/>
              <a:headEnd type="none" w="med" len="med"/>
              <a:tailEnd type="none" w="med" len="med"/>
            </a:ln>
          </p:spPr>
        </p:sp>
        <p:sp>
          <p:nvSpPr>
            <p:cNvPr id="11309" name="直接连接符 11308"/>
            <p:cNvSpPr/>
            <p:nvPr/>
          </p:nvSpPr>
          <p:spPr>
            <a:xfrm>
              <a:off x="3830" y="4778"/>
              <a:ext cx="0" cy="1247"/>
            </a:xfrm>
            <a:prstGeom prst="line">
              <a:avLst/>
            </a:prstGeom>
            <a:ln w="9525" cap="flat" cmpd="sng">
              <a:solidFill>
                <a:schemeClr val="tx1"/>
              </a:solidFill>
              <a:prstDash val="solid"/>
              <a:headEnd type="none" w="med" len="med"/>
              <a:tailEnd type="none" w="med" len="med"/>
            </a:ln>
          </p:spPr>
        </p:sp>
        <p:sp>
          <p:nvSpPr>
            <p:cNvPr id="11310" name="直接连接符 11309"/>
            <p:cNvSpPr/>
            <p:nvPr/>
          </p:nvSpPr>
          <p:spPr>
            <a:xfrm flipV="1">
              <a:off x="5038" y="3465"/>
              <a:ext cx="0" cy="453"/>
            </a:xfrm>
            <a:prstGeom prst="line">
              <a:avLst/>
            </a:prstGeom>
            <a:ln w="9525" cap="flat" cmpd="sng">
              <a:solidFill>
                <a:schemeClr val="tx1"/>
              </a:solidFill>
              <a:prstDash val="solid"/>
              <a:headEnd type="none" w="med" len="med"/>
              <a:tailEnd type="none" w="med" len="med"/>
            </a:ln>
          </p:spPr>
        </p:sp>
        <p:sp>
          <p:nvSpPr>
            <p:cNvPr id="11311" name="直接连接符 11310"/>
            <p:cNvSpPr/>
            <p:nvPr/>
          </p:nvSpPr>
          <p:spPr>
            <a:xfrm>
              <a:off x="5048" y="3460"/>
              <a:ext cx="567" cy="0"/>
            </a:xfrm>
            <a:prstGeom prst="line">
              <a:avLst/>
            </a:prstGeom>
            <a:ln w="9525" cap="flat" cmpd="sng">
              <a:solidFill>
                <a:schemeClr val="tx1"/>
              </a:solidFill>
              <a:prstDash val="solid"/>
              <a:headEnd type="none" w="med" len="med"/>
              <a:tailEnd type="none" w="med" len="med"/>
            </a:ln>
          </p:spPr>
        </p:sp>
        <p:sp>
          <p:nvSpPr>
            <p:cNvPr id="11312" name="直接连接符 11311"/>
            <p:cNvSpPr/>
            <p:nvPr/>
          </p:nvSpPr>
          <p:spPr>
            <a:xfrm>
              <a:off x="5615" y="3475"/>
              <a:ext cx="0" cy="455"/>
            </a:xfrm>
            <a:prstGeom prst="line">
              <a:avLst/>
            </a:prstGeom>
            <a:ln w="9525" cap="flat" cmpd="sng">
              <a:solidFill>
                <a:schemeClr val="tx1"/>
              </a:solidFill>
              <a:prstDash val="solid"/>
              <a:headEnd type="none" w="med" len="med"/>
              <a:tailEnd type="none" w="med" len="med"/>
            </a:ln>
          </p:spPr>
        </p:sp>
        <p:sp>
          <p:nvSpPr>
            <p:cNvPr id="11313" name="直接连接符 11312"/>
            <p:cNvSpPr/>
            <p:nvPr/>
          </p:nvSpPr>
          <p:spPr>
            <a:xfrm>
              <a:off x="5613" y="4818"/>
              <a:ext cx="2" cy="415"/>
            </a:xfrm>
            <a:prstGeom prst="line">
              <a:avLst/>
            </a:prstGeom>
            <a:ln w="9525" cap="flat" cmpd="sng">
              <a:solidFill>
                <a:schemeClr val="tx1"/>
              </a:solidFill>
              <a:prstDash val="solid"/>
              <a:headEnd type="none" w="med" len="med"/>
              <a:tailEnd type="none" w="med" len="med"/>
            </a:ln>
          </p:spPr>
        </p:sp>
        <p:sp>
          <p:nvSpPr>
            <p:cNvPr id="11314" name="直接连接符 11313"/>
            <p:cNvSpPr/>
            <p:nvPr/>
          </p:nvSpPr>
          <p:spPr>
            <a:xfrm>
              <a:off x="5018" y="4828"/>
              <a:ext cx="0" cy="1217"/>
            </a:xfrm>
            <a:prstGeom prst="line">
              <a:avLst/>
            </a:prstGeom>
            <a:ln w="9525" cap="flat" cmpd="sng">
              <a:solidFill>
                <a:schemeClr val="tx1"/>
              </a:solidFill>
              <a:prstDash val="solid"/>
              <a:headEnd type="none" w="med" len="med"/>
              <a:tailEnd type="none" w="med" len="med"/>
            </a:ln>
          </p:spPr>
        </p:sp>
        <p:sp>
          <p:nvSpPr>
            <p:cNvPr id="11315" name="直接连接符 11314"/>
            <p:cNvSpPr/>
            <p:nvPr/>
          </p:nvSpPr>
          <p:spPr>
            <a:xfrm>
              <a:off x="6068" y="5230"/>
              <a:ext cx="0" cy="795"/>
            </a:xfrm>
            <a:prstGeom prst="line">
              <a:avLst/>
            </a:prstGeom>
            <a:ln w="9525" cap="flat" cmpd="sng">
              <a:solidFill>
                <a:schemeClr val="tx1"/>
              </a:solidFill>
              <a:prstDash val="solid"/>
              <a:headEnd type="none" w="med" len="med"/>
              <a:tailEnd type="none" w="med" len="med"/>
            </a:ln>
          </p:spPr>
        </p:sp>
        <p:grpSp>
          <p:nvGrpSpPr>
            <p:cNvPr id="11319" name="组合 11318"/>
            <p:cNvGrpSpPr/>
            <p:nvPr/>
          </p:nvGrpSpPr>
          <p:grpSpPr>
            <a:xfrm>
              <a:off x="5955" y="5445"/>
              <a:ext cx="228" cy="340"/>
              <a:chOff x="1986" y="2024"/>
              <a:chExt cx="76" cy="104"/>
            </a:xfrm>
          </p:grpSpPr>
          <p:sp>
            <p:nvSpPr>
              <p:cNvPr id="11317" name="任意多边形 11316"/>
              <p:cNvSpPr/>
              <p:nvPr/>
            </p:nvSpPr>
            <p:spPr>
              <a:xfrm flipH="1">
                <a:off x="1986" y="2076"/>
                <a:ext cx="70" cy="52"/>
              </a:xfrm>
              <a:custGeom>
                <a:avLst/>
                <a:gdLst>
                  <a:gd name="txL" fmla="*/ 0 w 21600"/>
                  <a:gd name="txT" fmla="*/ 0 h 37772"/>
                  <a:gd name="txR" fmla="*/ 21600 w 21600"/>
                  <a:gd name="txB" fmla="*/ 37772 h 37772"/>
                </a:gdLst>
                <a:ahLst/>
                <a:cxnLst>
                  <a:cxn ang="270">
                    <a:pos x="10313" y="0"/>
                  </a:cxn>
                  <a:cxn ang="90">
                    <a:pos x="10647" y="37772"/>
                  </a:cxn>
                  <a:cxn ang="180">
                    <a:pos x="0" y="18979"/>
                  </a:cxn>
                </a:cxnLst>
                <a:rect l="txL" t="txT" r="txR" b="txB"/>
                <a:pathLst>
                  <a:path w="21600" h="37772" fill="none">
                    <a:moveTo>
                      <a:pt x="10313" y="0"/>
                    </a:moveTo>
                    <a:arcTo wR="21600" hR="21600" stAng="-3688847" swAng="7316848"/>
                  </a:path>
                  <a:path w="21600" h="37772" stroke="0">
                    <a:moveTo>
                      <a:pt x="10313" y="0"/>
                    </a:moveTo>
                    <a:arcTo wR="21600" hR="21600" stAng="-3688847" swAng="7316848"/>
                    <a:lnTo>
                      <a:pt x="0" y="18979"/>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18" name="任意多边形 11317"/>
              <p:cNvSpPr/>
              <p:nvPr/>
            </p:nvSpPr>
            <p:spPr>
              <a:xfrm flipH="1">
                <a:off x="1992" y="2024"/>
                <a:ext cx="70" cy="52"/>
              </a:xfrm>
              <a:custGeom>
                <a:avLst/>
                <a:gdLst>
                  <a:gd name="txL" fmla="*/ 0 w 21600"/>
                  <a:gd name="txT" fmla="*/ 0 h 37772"/>
                  <a:gd name="txR" fmla="*/ 21600 w 21600"/>
                  <a:gd name="txB" fmla="*/ 37772 h 37772"/>
                </a:gdLst>
                <a:ahLst/>
                <a:cxnLst>
                  <a:cxn ang="270">
                    <a:pos x="10313" y="0"/>
                  </a:cxn>
                  <a:cxn ang="90">
                    <a:pos x="10647" y="37772"/>
                  </a:cxn>
                  <a:cxn ang="180">
                    <a:pos x="0" y="18979"/>
                  </a:cxn>
                </a:cxnLst>
                <a:rect l="txL" t="txT" r="txR" b="txB"/>
                <a:pathLst>
                  <a:path w="21600" h="37772" fill="none">
                    <a:moveTo>
                      <a:pt x="10313" y="0"/>
                    </a:moveTo>
                    <a:arcTo wR="21600" hR="21600" stAng="-3688847" swAng="7316848"/>
                  </a:path>
                  <a:path w="21600" h="37772" stroke="0">
                    <a:moveTo>
                      <a:pt x="10313" y="0"/>
                    </a:moveTo>
                    <a:arcTo wR="21600" hR="21600" stAng="-3688847" swAng="7316848"/>
                    <a:lnTo>
                      <a:pt x="0" y="18979"/>
                    </a:lnTo>
                    <a:close/>
                  </a:path>
                </a:pathLst>
              </a:custGeom>
              <a:noFill/>
              <a:ln w="9525" cap="flat" cmpd="sng">
                <a:solidFill>
                  <a:schemeClr val="tx1"/>
                </a:solidFill>
                <a:prstDash val="solid"/>
                <a:headEnd type="none" w="med" len="med"/>
                <a:tailEnd type="none" w="med" len="med"/>
              </a:ln>
            </p:spPr>
            <p:txBody>
              <a:bodyPr/>
              <a:p>
                <a:endParaRPr lang="zh-CN" altLang="en-US"/>
              </a:p>
            </p:txBody>
          </p:sp>
        </p:grpSp>
        <p:sp>
          <p:nvSpPr>
            <p:cNvPr id="11320" name="直接连接符 11319"/>
            <p:cNvSpPr/>
            <p:nvPr/>
          </p:nvSpPr>
          <p:spPr>
            <a:xfrm>
              <a:off x="6068" y="5458"/>
              <a:ext cx="1020" cy="0"/>
            </a:xfrm>
            <a:prstGeom prst="line">
              <a:avLst/>
            </a:prstGeom>
            <a:ln w="9525" cap="flat" cmpd="sng">
              <a:solidFill>
                <a:schemeClr val="tx1"/>
              </a:solidFill>
              <a:prstDash val="solid"/>
              <a:headEnd type="none" w="med" len="med"/>
              <a:tailEnd type="none" w="med" len="med"/>
            </a:ln>
          </p:spPr>
        </p:sp>
        <p:sp>
          <p:nvSpPr>
            <p:cNvPr id="11321" name="直接连接符 11320"/>
            <p:cNvSpPr/>
            <p:nvPr/>
          </p:nvSpPr>
          <p:spPr>
            <a:xfrm>
              <a:off x="6068" y="5798"/>
              <a:ext cx="1020" cy="0"/>
            </a:xfrm>
            <a:prstGeom prst="line">
              <a:avLst/>
            </a:prstGeom>
            <a:ln w="9525" cap="flat" cmpd="sng">
              <a:solidFill>
                <a:schemeClr val="tx1"/>
              </a:solidFill>
              <a:prstDash val="solid"/>
              <a:headEnd type="none" w="med" len="med"/>
              <a:tailEnd type="none" w="med" len="med"/>
            </a:ln>
          </p:spPr>
        </p:sp>
        <p:sp>
          <p:nvSpPr>
            <p:cNvPr id="11323" name="椭圆 11322"/>
            <p:cNvSpPr/>
            <p:nvPr/>
          </p:nvSpPr>
          <p:spPr>
            <a:xfrm>
              <a:off x="6863" y="5738"/>
              <a:ext cx="112" cy="112"/>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a:p>
              <a:endParaRPr lang="zh-CN" altLang="en-US"/>
            </a:p>
          </p:txBody>
        </p:sp>
        <p:sp>
          <p:nvSpPr>
            <p:cNvPr id="11324" name="椭圆 11323"/>
            <p:cNvSpPr/>
            <p:nvPr/>
          </p:nvSpPr>
          <p:spPr>
            <a:xfrm>
              <a:off x="6863" y="5390"/>
              <a:ext cx="112" cy="113"/>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a:p>
              <a:endParaRPr lang="zh-CN" altLang="en-US"/>
            </a:p>
          </p:txBody>
        </p:sp>
        <p:sp>
          <p:nvSpPr>
            <p:cNvPr id="11325" name="椭圆 11324"/>
            <p:cNvSpPr/>
            <p:nvPr/>
          </p:nvSpPr>
          <p:spPr>
            <a:xfrm flipH="1" flipV="1">
              <a:off x="6295" y="5405"/>
              <a:ext cx="115" cy="113"/>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a:p>
              <a:endParaRPr lang="zh-CN" altLang="en-US"/>
            </a:p>
          </p:txBody>
        </p:sp>
        <p:sp>
          <p:nvSpPr>
            <p:cNvPr id="11326" name="直接连接符 11325"/>
            <p:cNvSpPr/>
            <p:nvPr/>
          </p:nvSpPr>
          <p:spPr>
            <a:xfrm>
              <a:off x="6295" y="5798"/>
              <a:ext cx="0" cy="227"/>
            </a:xfrm>
            <a:prstGeom prst="line">
              <a:avLst/>
            </a:prstGeom>
            <a:ln w="9525" cap="flat" cmpd="sng">
              <a:solidFill>
                <a:schemeClr val="tx1"/>
              </a:solidFill>
              <a:prstDash val="solid"/>
              <a:headEnd type="none" w="med" len="med"/>
              <a:tailEnd type="none" w="med" len="med"/>
            </a:ln>
          </p:spPr>
        </p:sp>
        <p:sp>
          <p:nvSpPr>
            <p:cNvPr id="11327" name="直接连接符 11326"/>
            <p:cNvSpPr/>
            <p:nvPr/>
          </p:nvSpPr>
          <p:spPr>
            <a:xfrm>
              <a:off x="6183" y="6025"/>
              <a:ext cx="340" cy="0"/>
            </a:xfrm>
            <a:prstGeom prst="line">
              <a:avLst/>
            </a:prstGeom>
            <a:ln w="9525" cap="flat" cmpd="sng">
              <a:solidFill>
                <a:schemeClr val="tx1"/>
              </a:solidFill>
              <a:prstDash val="solid"/>
              <a:headEnd type="none" w="med" len="med"/>
              <a:tailEnd type="none" w="med" len="med"/>
            </a:ln>
          </p:spPr>
        </p:sp>
        <p:sp>
          <p:nvSpPr>
            <p:cNvPr id="11328" name="直接连接符 11327"/>
            <p:cNvSpPr/>
            <p:nvPr/>
          </p:nvSpPr>
          <p:spPr>
            <a:xfrm>
              <a:off x="6258" y="6138"/>
              <a:ext cx="225" cy="0"/>
            </a:xfrm>
            <a:prstGeom prst="line">
              <a:avLst/>
            </a:prstGeom>
            <a:ln w="9525" cap="flat" cmpd="sng">
              <a:solidFill>
                <a:schemeClr val="tx1"/>
              </a:solidFill>
              <a:prstDash val="solid"/>
              <a:headEnd type="none" w="med" len="med"/>
              <a:tailEnd type="none" w="med" len="med"/>
            </a:ln>
          </p:spPr>
        </p:sp>
        <p:sp>
          <p:nvSpPr>
            <p:cNvPr id="11329" name="直接连接符 11328"/>
            <p:cNvSpPr/>
            <p:nvPr/>
          </p:nvSpPr>
          <p:spPr>
            <a:xfrm>
              <a:off x="6295" y="6250"/>
              <a:ext cx="113" cy="0"/>
            </a:xfrm>
            <a:prstGeom prst="line">
              <a:avLst/>
            </a:prstGeom>
            <a:ln w="9525" cap="flat" cmpd="sng">
              <a:solidFill>
                <a:schemeClr val="tx1"/>
              </a:solidFill>
              <a:prstDash val="solid"/>
              <a:headEnd type="none" w="med" len="med"/>
              <a:tailEnd type="none" w="med" len="med"/>
            </a:ln>
          </p:spPr>
        </p:sp>
        <p:grpSp>
          <p:nvGrpSpPr>
            <p:cNvPr id="11334" name="组合 11333"/>
            <p:cNvGrpSpPr/>
            <p:nvPr/>
          </p:nvGrpSpPr>
          <p:grpSpPr>
            <a:xfrm>
              <a:off x="7088" y="5463"/>
              <a:ext cx="120" cy="675"/>
              <a:chOff x="3062" y="1571"/>
              <a:chExt cx="48" cy="361"/>
            </a:xfrm>
          </p:grpSpPr>
          <p:sp>
            <p:nvSpPr>
              <p:cNvPr id="11330" name="任意多边形 11329"/>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31" name="任意多边形 11330"/>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32" name="任意多边形 11331"/>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33" name="任意多边形 11332"/>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grpSp>
          <p:nvGrpSpPr>
            <p:cNvPr id="11339" name="组合 11338"/>
            <p:cNvGrpSpPr/>
            <p:nvPr/>
          </p:nvGrpSpPr>
          <p:grpSpPr>
            <a:xfrm flipH="1">
              <a:off x="7315" y="5345"/>
              <a:ext cx="113" cy="680"/>
              <a:chOff x="3062" y="1571"/>
              <a:chExt cx="48" cy="361"/>
            </a:xfrm>
          </p:grpSpPr>
          <p:sp>
            <p:nvSpPr>
              <p:cNvPr id="11335" name="任意多边形 11334"/>
              <p:cNvSpPr/>
              <p:nvPr/>
            </p:nvSpPr>
            <p:spPr>
              <a:xfrm>
                <a:off x="3062" y="157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36" name="任意多边形 11335"/>
              <p:cNvSpPr/>
              <p:nvPr/>
            </p:nvSpPr>
            <p:spPr>
              <a:xfrm>
                <a:off x="3062" y="1661"/>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37" name="任意多边形 11336"/>
              <p:cNvSpPr/>
              <p:nvPr/>
            </p:nvSpPr>
            <p:spPr>
              <a:xfrm>
                <a:off x="3062" y="1752"/>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338" name="任意多边形 11337"/>
              <p:cNvSpPr/>
              <p:nvPr/>
            </p:nvSpPr>
            <p:spPr>
              <a:xfrm>
                <a:off x="3062" y="1843"/>
                <a:ext cx="48" cy="89"/>
              </a:xfrm>
              <a:custGeom>
                <a:avLst/>
                <a:gdLst>
                  <a:gd name="txL" fmla="*/ 0 w 26437"/>
                  <a:gd name="txT" fmla="*/ 0 h 43200"/>
                  <a:gd name="txR" fmla="*/ 26437 w 26437"/>
                  <a:gd name="txB" fmla="*/ 43200 h 43200"/>
                </a:gdLst>
                <a:ahLst/>
                <a:cxnLst>
                  <a:cxn ang="270">
                    <a:pos x="718" y="396"/>
                  </a:cxn>
                  <a:cxn ang="90">
                    <a:pos x="0" y="42651"/>
                  </a:cxn>
                  <a:cxn ang="90">
                    <a:pos x="4837" y="21600"/>
                  </a:cxn>
                </a:cxnLst>
                <a:rect l="txL" t="txT" r="txR" b="txB"/>
                <a:pathLst>
                  <a:path w="26437" h="43200" fill="none">
                    <a:moveTo>
                      <a:pt x="718" y="396"/>
                    </a:moveTo>
                    <a:arcTo wR="21600" hR="21600" stAng="-6059588" swAng="12236020"/>
                  </a:path>
                  <a:path w="26437" h="43200" stroke="0">
                    <a:moveTo>
                      <a:pt x="718" y="396"/>
                    </a:moveTo>
                    <a:arcTo wR="21600" hR="21600" stAng="-6059588" swAng="12236020"/>
                    <a:lnTo>
                      <a:pt x="4837" y="21600"/>
                    </a:lnTo>
                    <a:close/>
                  </a:path>
                </a:pathLst>
              </a:custGeom>
              <a:noFill/>
              <a:ln w="9525" cap="flat" cmpd="sng">
                <a:solidFill>
                  <a:schemeClr val="tx1"/>
                </a:solidFill>
                <a:prstDash val="solid"/>
                <a:headEnd type="none" w="med" len="med"/>
                <a:tailEnd type="none" w="med" len="med"/>
              </a:ln>
            </p:spPr>
            <p:txBody>
              <a:bodyPr/>
              <a:p>
                <a:endParaRPr lang="zh-CN" altLang="en-US"/>
              </a:p>
            </p:txBody>
          </p:sp>
        </p:grpSp>
        <p:sp>
          <p:nvSpPr>
            <p:cNvPr id="11340" name="矩形 11339"/>
            <p:cNvSpPr/>
            <p:nvPr/>
          </p:nvSpPr>
          <p:spPr>
            <a:xfrm>
              <a:off x="8268" y="4890"/>
              <a:ext cx="452" cy="340"/>
            </a:xfrm>
            <a:prstGeom prst="rect">
              <a:avLst/>
            </a:prstGeom>
            <a:solidFill>
              <a:schemeClr val="accent1">
                <a:alpha val="0"/>
              </a:schemeClr>
            </a:solidFill>
            <a:ln w="9525" cap="flat" cmpd="sng">
              <a:solidFill>
                <a:schemeClr val="tx1"/>
              </a:solidFill>
              <a:prstDash val="solid"/>
              <a:miter/>
              <a:headEnd type="none" w="med" len="med"/>
              <a:tailEnd type="none" w="med" len="med"/>
            </a:ln>
          </p:spPr>
          <p:txBody>
            <a:bodyPr/>
            <a:p>
              <a:endParaRPr lang="zh-CN" altLang="en-US"/>
            </a:p>
          </p:txBody>
        </p:sp>
        <p:sp>
          <p:nvSpPr>
            <p:cNvPr id="11341" name="直接连接符 11340"/>
            <p:cNvSpPr/>
            <p:nvPr/>
          </p:nvSpPr>
          <p:spPr>
            <a:xfrm>
              <a:off x="7428" y="5345"/>
              <a:ext cx="1022" cy="0"/>
            </a:xfrm>
            <a:prstGeom prst="line">
              <a:avLst/>
            </a:prstGeom>
            <a:ln w="9525" cap="flat" cmpd="sng">
              <a:solidFill>
                <a:schemeClr val="tx1"/>
              </a:solidFill>
              <a:prstDash val="solid"/>
              <a:headEnd type="none" w="med" len="med"/>
              <a:tailEnd type="none" w="med" len="med"/>
            </a:ln>
          </p:spPr>
        </p:sp>
        <p:sp>
          <p:nvSpPr>
            <p:cNvPr id="11342" name="直接连接符 11341"/>
            <p:cNvSpPr/>
            <p:nvPr/>
          </p:nvSpPr>
          <p:spPr>
            <a:xfrm flipV="1">
              <a:off x="8450" y="5230"/>
              <a:ext cx="0" cy="115"/>
            </a:xfrm>
            <a:prstGeom prst="line">
              <a:avLst/>
            </a:prstGeom>
            <a:ln w="9525" cap="flat" cmpd="sng">
              <a:solidFill>
                <a:schemeClr val="tx1"/>
              </a:solidFill>
              <a:prstDash val="solid"/>
              <a:headEnd type="none" w="med" len="med"/>
              <a:tailEnd type="none" w="med" len="med"/>
            </a:ln>
          </p:spPr>
        </p:sp>
        <p:sp>
          <p:nvSpPr>
            <p:cNvPr id="11343" name="直接连接符 11342"/>
            <p:cNvSpPr/>
            <p:nvPr/>
          </p:nvSpPr>
          <p:spPr>
            <a:xfrm>
              <a:off x="7428" y="6025"/>
              <a:ext cx="1135" cy="0"/>
            </a:xfrm>
            <a:prstGeom prst="line">
              <a:avLst/>
            </a:prstGeom>
            <a:ln w="9525" cap="flat" cmpd="sng">
              <a:solidFill>
                <a:schemeClr val="tx1"/>
              </a:solidFill>
              <a:prstDash val="solid"/>
              <a:headEnd type="none" w="med" len="med"/>
              <a:tailEnd type="none" w="med" len="med"/>
            </a:ln>
          </p:spPr>
        </p:sp>
        <p:sp>
          <p:nvSpPr>
            <p:cNvPr id="11344" name="直接连接符 11343"/>
            <p:cNvSpPr/>
            <p:nvPr/>
          </p:nvSpPr>
          <p:spPr>
            <a:xfrm flipV="1">
              <a:off x="8563" y="5230"/>
              <a:ext cx="0" cy="795"/>
            </a:xfrm>
            <a:prstGeom prst="line">
              <a:avLst/>
            </a:prstGeom>
            <a:ln w="9525" cap="flat" cmpd="sng">
              <a:solidFill>
                <a:schemeClr val="tx1"/>
              </a:solidFill>
              <a:prstDash val="solid"/>
              <a:headEnd type="none" w="med" len="med"/>
              <a:tailEnd type="none" w="med" len="med"/>
            </a:ln>
          </p:spPr>
        </p:sp>
        <p:sp>
          <p:nvSpPr>
            <p:cNvPr id="11345" name="椭圆 11344"/>
            <p:cNvSpPr/>
            <p:nvPr/>
          </p:nvSpPr>
          <p:spPr>
            <a:xfrm>
              <a:off x="7640" y="5305"/>
              <a:ext cx="113" cy="115"/>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a:p>
              <a:endParaRPr lang="zh-CN" altLang="en-US"/>
            </a:p>
          </p:txBody>
        </p:sp>
        <p:sp>
          <p:nvSpPr>
            <p:cNvPr id="11346" name="椭圆 11345"/>
            <p:cNvSpPr/>
            <p:nvPr/>
          </p:nvSpPr>
          <p:spPr>
            <a:xfrm>
              <a:off x="7725" y="5955"/>
              <a:ext cx="113" cy="113"/>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a:p>
              <a:endParaRPr lang="zh-CN" altLang="en-US"/>
            </a:p>
          </p:txBody>
        </p:sp>
        <p:sp>
          <p:nvSpPr>
            <p:cNvPr id="11347" name="直接连接符 11346"/>
            <p:cNvSpPr/>
            <p:nvPr/>
          </p:nvSpPr>
          <p:spPr>
            <a:xfrm>
              <a:off x="7995" y="5345"/>
              <a:ext cx="0" cy="453"/>
            </a:xfrm>
            <a:prstGeom prst="line">
              <a:avLst/>
            </a:prstGeom>
            <a:ln w="9525" cap="flat" cmpd="sng">
              <a:solidFill>
                <a:schemeClr val="tx1"/>
              </a:solidFill>
              <a:prstDash val="solid"/>
              <a:headEnd type="none" w="med" len="med"/>
              <a:tailEnd type="none" w="med" len="med"/>
            </a:ln>
          </p:spPr>
        </p:sp>
        <p:sp>
          <p:nvSpPr>
            <p:cNvPr id="11348" name="直接连接符 11347"/>
            <p:cNvSpPr/>
            <p:nvPr/>
          </p:nvSpPr>
          <p:spPr>
            <a:xfrm>
              <a:off x="7883" y="5798"/>
              <a:ext cx="227" cy="0"/>
            </a:xfrm>
            <a:prstGeom prst="line">
              <a:avLst/>
            </a:prstGeom>
            <a:ln w="9525" cap="flat" cmpd="sng">
              <a:solidFill>
                <a:schemeClr val="tx1"/>
              </a:solidFill>
              <a:prstDash val="solid"/>
              <a:headEnd type="none" w="med" len="med"/>
              <a:tailEnd type="none" w="med" len="med"/>
            </a:ln>
          </p:spPr>
        </p:sp>
        <p:sp>
          <p:nvSpPr>
            <p:cNvPr id="11349" name="直接连接符 11348"/>
            <p:cNvSpPr/>
            <p:nvPr/>
          </p:nvSpPr>
          <p:spPr>
            <a:xfrm>
              <a:off x="7883" y="5910"/>
              <a:ext cx="227" cy="0"/>
            </a:xfrm>
            <a:prstGeom prst="line">
              <a:avLst/>
            </a:prstGeom>
            <a:ln w="9525" cap="flat" cmpd="sng">
              <a:solidFill>
                <a:schemeClr val="tx1"/>
              </a:solidFill>
              <a:prstDash val="solid"/>
              <a:headEnd type="none" w="med" len="med"/>
              <a:tailEnd type="none" w="med" len="med"/>
            </a:ln>
          </p:spPr>
        </p:sp>
        <p:sp>
          <p:nvSpPr>
            <p:cNvPr id="11350" name="直接连接符 11349"/>
            <p:cNvSpPr/>
            <p:nvPr/>
          </p:nvSpPr>
          <p:spPr>
            <a:xfrm>
              <a:off x="7995" y="5910"/>
              <a:ext cx="0" cy="115"/>
            </a:xfrm>
            <a:prstGeom prst="line">
              <a:avLst/>
            </a:prstGeom>
            <a:ln w="9525" cap="flat" cmpd="sng">
              <a:solidFill>
                <a:schemeClr val="tx1"/>
              </a:solidFill>
              <a:prstDash val="solid"/>
              <a:headEnd type="none" w="med" len="med"/>
              <a:tailEnd type="none" w="med" len="med"/>
            </a:ln>
          </p:spPr>
        </p:sp>
        <p:sp>
          <p:nvSpPr>
            <p:cNvPr id="11351" name="直接连接符 11350"/>
            <p:cNvSpPr/>
            <p:nvPr/>
          </p:nvSpPr>
          <p:spPr>
            <a:xfrm flipV="1">
              <a:off x="8450" y="4663"/>
              <a:ext cx="0" cy="227"/>
            </a:xfrm>
            <a:prstGeom prst="line">
              <a:avLst/>
            </a:prstGeom>
            <a:ln w="9525" cap="flat" cmpd="sng">
              <a:solidFill>
                <a:schemeClr val="tx1"/>
              </a:solidFill>
              <a:prstDash val="solid"/>
              <a:headEnd type="none" w="med" len="med"/>
              <a:tailEnd type="none" w="med" len="med"/>
            </a:ln>
          </p:spPr>
        </p:sp>
        <p:sp>
          <p:nvSpPr>
            <p:cNvPr id="11352" name="直接连接符 11351"/>
            <p:cNvSpPr/>
            <p:nvPr/>
          </p:nvSpPr>
          <p:spPr>
            <a:xfrm flipV="1">
              <a:off x="8223" y="4663"/>
              <a:ext cx="227" cy="115"/>
            </a:xfrm>
            <a:prstGeom prst="line">
              <a:avLst/>
            </a:prstGeom>
            <a:ln w="9525" cap="flat" cmpd="sng">
              <a:solidFill>
                <a:schemeClr val="tx1"/>
              </a:solidFill>
              <a:prstDash val="solid"/>
              <a:headEnd type="none" w="med" len="med"/>
              <a:tailEnd type="none" w="med" len="med"/>
            </a:ln>
          </p:spPr>
        </p:sp>
        <p:sp>
          <p:nvSpPr>
            <p:cNvPr id="11353" name="直接连接符 11352"/>
            <p:cNvSpPr/>
            <p:nvPr/>
          </p:nvSpPr>
          <p:spPr>
            <a:xfrm>
              <a:off x="8450" y="4663"/>
              <a:ext cx="568" cy="0"/>
            </a:xfrm>
            <a:prstGeom prst="line">
              <a:avLst/>
            </a:prstGeom>
            <a:ln w="9525" cap="flat" cmpd="sng">
              <a:solidFill>
                <a:schemeClr val="tx1"/>
              </a:solidFill>
              <a:prstDash val="solid"/>
              <a:headEnd type="none" w="med" len="med"/>
              <a:tailEnd type="none" w="med" len="med"/>
            </a:ln>
          </p:spPr>
        </p:sp>
        <p:sp>
          <p:nvSpPr>
            <p:cNvPr id="11354" name="直接连接符 11353"/>
            <p:cNvSpPr/>
            <p:nvPr/>
          </p:nvSpPr>
          <p:spPr>
            <a:xfrm flipH="1">
              <a:off x="7995" y="4663"/>
              <a:ext cx="228" cy="0"/>
            </a:xfrm>
            <a:prstGeom prst="line">
              <a:avLst/>
            </a:prstGeom>
            <a:ln w="9525" cap="flat" cmpd="sng">
              <a:solidFill>
                <a:schemeClr val="tx1"/>
              </a:solidFill>
              <a:prstDash val="solid"/>
              <a:headEnd type="none" w="med" len="med"/>
              <a:tailEnd type="none" w="med" len="med"/>
            </a:ln>
          </p:spPr>
        </p:sp>
        <p:sp>
          <p:nvSpPr>
            <p:cNvPr id="11355" name="直接连接符 11354"/>
            <p:cNvSpPr/>
            <p:nvPr/>
          </p:nvSpPr>
          <p:spPr>
            <a:xfrm>
              <a:off x="6523" y="4323"/>
              <a:ext cx="2380" cy="0"/>
            </a:xfrm>
            <a:prstGeom prst="line">
              <a:avLst/>
            </a:prstGeom>
            <a:ln w="9525" cap="flat" cmpd="sng">
              <a:solidFill>
                <a:schemeClr val="tx1"/>
              </a:solidFill>
              <a:prstDash val="lgDashDot"/>
              <a:headEnd type="none" w="med" len="med"/>
              <a:tailEnd type="none" w="med" len="med"/>
            </a:ln>
          </p:spPr>
        </p:sp>
        <p:sp>
          <p:nvSpPr>
            <p:cNvPr id="11356" name="直接连接符 11355"/>
            <p:cNvSpPr/>
            <p:nvPr/>
          </p:nvSpPr>
          <p:spPr>
            <a:xfrm>
              <a:off x="6523" y="4323"/>
              <a:ext cx="0" cy="2270"/>
            </a:xfrm>
            <a:prstGeom prst="line">
              <a:avLst/>
            </a:prstGeom>
            <a:ln w="9525" cap="flat" cmpd="sng">
              <a:solidFill>
                <a:schemeClr val="tx1"/>
              </a:solidFill>
              <a:prstDash val="lgDashDot"/>
              <a:headEnd type="none" w="med" len="med"/>
              <a:tailEnd type="none" w="med" len="med"/>
            </a:ln>
          </p:spPr>
        </p:sp>
        <p:sp>
          <p:nvSpPr>
            <p:cNvPr id="11357" name="直接连接符 11356"/>
            <p:cNvSpPr/>
            <p:nvPr/>
          </p:nvSpPr>
          <p:spPr>
            <a:xfrm>
              <a:off x="6523" y="6593"/>
              <a:ext cx="2380" cy="0"/>
            </a:xfrm>
            <a:prstGeom prst="line">
              <a:avLst/>
            </a:prstGeom>
            <a:ln w="9525" cap="flat" cmpd="sng">
              <a:solidFill>
                <a:schemeClr val="tx1"/>
              </a:solidFill>
              <a:prstDash val="lgDashDot"/>
              <a:headEnd type="none" w="med" len="med"/>
              <a:tailEnd type="none" w="med" len="med"/>
            </a:ln>
          </p:spPr>
        </p:sp>
        <p:sp>
          <p:nvSpPr>
            <p:cNvPr id="11358" name="直接连接符 11357"/>
            <p:cNvSpPr/>
            <p:nvPr/>
          </p:nvSpPr>
          <p:spPr>
            <a:xfrm flipV="1">
              <a:off x="8903" y="4323"/>
              <a:ext cx="0" cy="2270"/>
            </a:xfrm>
            <a:prstGeom prst="line">
              <a:avLst/>
            </a:prstGeom>
            <a:ln w="9525" cap="flat" cmpd="sng">
              <a:solidFill>
                <a:schemeClr val="tx1"/>
              </a:solidFill>
              <a:prstDash val="lgDashDot"/>
              <a:headEnd type="none" w="med" len="med"/>
              <a:tailEnd type="none" w="med" len="med"/>
            </a:ln>
          </p:spPr>
        </p:sp>
        <p:sp>
          <p:nvSpPr>
            <p:cNvPr id="11359" name="直接连接符 11358"/>
            <p:cNvSpPr/>
            <p:nvPr/>
          </p:nvSpPr>
          <p:spPr>
            <a:xfrm>
              <a:off x="6748" y="5230"/>
              <a:ext cx="1362" cy="0"/>
            </a:xfrm>
            <a:prstGeom prst="line">
              <a:avLst/>
            </a:prstGeom>
            <a:ln w="9525" cap="flat" cmpd="sng">
              <a:solidFill>
                <a:schemeClr val="tx1"/>
              </a:solidFill>
              <a:prstDash val="dashDot"/>
              <a:headEnd type="none" w="med" len="med"/>
              <a:tailEnd type="none" w="med" len="med"/>
            </a:ln>
          </p:spPr>
        </p:sp>
        <p:sp>
          <p:nvSpPr>
            <p:cNvPr id="11360" name="直接连接符 11359"/>
            <p:cNvSpPr/>
            <p:nvPr/>
          </p:nvSpPr>
          <p:spPr>
            <a:xfrm>
              <a:off x="6748" y="5230"/>
              <a:ext cx="0" cy="1135"/>
            </a:xfrm>
            <a:prstGeom prst="line">
              <a:avLst/>
            </a:prstGeom>
            <a:ln w="9525" cap="flat" cmpd="sng">
              <a:solidFill>
                <a:schemeClr val="tx1"/>
              </a:solidFill>
              <a:prstDash val="lgDashDot"/>
              <a:headEnd type="none" w="med" len="med"/>
              <a:tailEnd type="none" w="med" len="med"/>
            </a:ln>
          </p:spPr>
        </p:sp>
        <p:sp>
          <p:nvSpPr>
            <p:cNvPr id="11361" name="直接连接符 11360"/>
            <p:cNvSpPr/>
            <p:nvPr/>
          </p:nvSpPr>
          <p:spPr>
            <a:xfrm>
              <a:off x="6748" y="6365"/>
              <a:ext cx="1362" cy="0"/>
            </a:xfrm>
            <a:prstGeom prst="line">
              <a:avLst/>
            </a:prstGeom>
            <a:ln w="9525" cap="flat" cmpd="sng">
              <a:solidFill>
                <a:schemeClr val="tx1"/>
              </a:solidFill>
              <a:prstDash val="lgDashDot"/>
              <a:headEnd type="none" w="med" len="med"/>
              <a:tailEnd type="none" w="med" len="med"/>
            </a:ln>
          </p:spPr>
        </p:sp>
        <p:sp>
          <p:nvSpPr>
            <p:cNvPr id="11362" name="直接连接符 11361"/>
            <p:cNvSpPr/>
            <p:nvPr/>
          </p:nvSpPr>
          <p:spPr>
            <a:xfrm flipV="1">
              <a:off x="8110" y="5230"/>
              <a:ext cx="0" cy="1135"/>
            </a:xfrm>
            <a:prstGeom prst="line">
              <a:avLst/>
            </a:prstGeom>
            <a:ln w="9525" cap="flat" cmpd="sng">
              <a:solidFill>
                <a:schemeClr val="tx1"/>
              </a:solidFill>
              <a:prstDash val="lgDashDot"/>
              <a:headEnd type="none" w="med" len="med"/>
              <a:tailEnd type="none" w="med" len="med"/>
            </a:ln>
          </p:spPr>
        </p:sp>
        <p:sp>
          <p:nvSpPr>
            <p:cNvPr id="11364" name="直接连接符 11363"/>
            <p:cNvSpPr/>
            <p:nvPr/>
          </p:nvSpPr>
          <p:spPr>
            <a:xfrm>
              <a:off x="8223" y="6138"/>
              <a:ext cx="227" cy="0"/>
            </a:xfrm>
            <a:prstGeom prst="line">
              <a:avLst/>
            </a:prstGeom>
            <a:ln w="9525" cap="flat" cmpd="sng">
              <a:solidFill>
                <a:schemeClr val="tx1"/>
              </a:solidFill>
              <a:prstDash val="solid"/>
              <a:headEnd type="none" w="med" len="med"/>
              <a:tailEnd type="none" w="med" len="med"/>
            </a:ln>
          </p:spPr>
        </p:sp>
        <p:grpSp>
          <p:nvGrpSpPr>
            <p:cNvPr id="11368" name="组合 11367"/>
            <p:cNvGrpSpPr/>
            <p:nvPr/>
          </p:nvGrpSpPr>
          <p:grpSpPr>
            <a:xfrm>
              <a:off x="9018" y="4610"/>
              <a:ext cx="567" cy="120"/>
              <a:chOff x="1927" y="3427"/>
              <a:chExt cx="273" cy="94"/>
            </a:xfrm>
          </p:grpSpPr>
          <p:sp>
            <p:nvSpPr>
              <p:cNvPr id="11363" name="椭圆 11362"/>
              <p:cNvSpPr/>
              <p:nvPr/>
            </p:nvSpPr>
            <p:spPr>
              <a:xfrm>
                <a:off x="1927" y="3430"/>
                <a:ext cx="91" cy="91"/>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365" name="椭圆 11364"/>
              <p:cNvSpPr/>
              <p:nvPr/>
            </p:nvSpPr>
            <p:spPr>
              <a:xfrm>
                <a:off x="2109" y="3427"/>
                <a:ext cx="91" cy="91"/>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366" name="直接连接符 11365"/>
              <p:cNvSpPr/>
              <p:nvPr/>
            </p:nvSpPr>
            <p:spPr>
              <a:xfrm>
                <a:off x="1973" y="3430"/>
                <a:ext cx="181" cy="0"/>
              </a:xfrm>
              <a:prstGeom prst="line">
                <a:avLst/>
              </a:prstGeom>
              <a:ln w="9525" cap="flat" cmpd="sng">
                <a:solidFill>
                  <a:schemeClr val="tx1"/>
                </a:solidFill>
                <a:prstDash val="solid"/>
                <a:headEnd type="none" w="med" len="med"/>
                <a:tailEnd type="none" w="med" len="med"/>
              </a:ln>
            </p:spPr>
          </p:sp>
          <p:sp>
            <p:nvSpPr>
              <p:cNvPr id="11367" name="直接连接符 11366"/>
              <p:cNvSpPr/>
              <p:nvPr/>
            </p:nvSpPr>
            <p:spPr>
              <a:xfrm>
                <a:off x="1973" y="3521"/>
                <a:ext cx="181" cy="0"/>
              </a:xfrm>
              <a:prstGeom prst="line">
                <a:avLst/>
              </a:prstGeom>
              <a:ln w="9525" cap="flat" cmpd="sng">
                <a:solidFill>
                  <a:schemeClr val="tx1"/>
                </a:solidFill>
                <a:prstDash val="solid"/>
                <a:headEnd type="none" w="med" len="med"/>
                <a:tailEnd type="none" w="med" len="med"/>
              </a:ln>
            </p:spPr>
          </p:sp>
        </p:grpSp>
        <p:grpSp>
          <p:nvGrpSpPr>
            <p:cNvPr id="11369" name="组合 11368"/>
            <p:cNvGrpSpPr/>
            <p:nvPr/>
          </p:nvGrpSpPr>
          <p:grpSpPr>
            <a:xfrm rot="5206198">
              <a:off x="8838" y="4803"/>
              <a:ext cx="567" cy="120"/>
              <a:chOff x="1927" y="3427"/>
              <a:chExt cx="273" cy="94"/>
            </a:xfrm>
          </p:grpSpPr>
          <p:sp>
            <p:nvSpPr>
              <p:cNvPr id="11370" name="椭圆 11369"/>
              <p:cNvSpPr/>
              <p:nvPr/>
            </p:nvSpPr>
            <p:spPr>
              <a:xfrm>
                <a:off x="1927" y="3430"/>
                <a:ext cx="91" cy="91"/>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rot="10800000" vert="eaVert" wrap="none" anchor="ctr"/>
              <a:p>
                <a:pPr algn="ctr">
                  <a:buClrTx/>
                </a:pPr>
                <a:endParaRPr dirty="0">
                  <a:latin typeface="Arial" panose="020B0604020202020204" pitchFamily="34" charset="0"/>
                  <a:ea typeface="宋体" panose="02010600030101010101" pitchFamily="2" charset="-122"/>
                </a:endParaRPr>
              </a:p>
            </p:txBody>
          </p:sp>
          <p:sp>
            <p:nvSpPr>
              <p:cNvPr id="11371" name="椭圆 11370"/>
              <p:cNvSpPr/>
              <p:nvPr/>
            </p:nvSpPr>
            <p:spPr>
              <a:xfrm>
                <a:off x="2109" y="3427"/>
                <a:ext cx="91" cy="91"/>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rot="10800000" vert="eaVert" wrap="none" anchor="ctr"/>
              <a:p>
                <a:pPr algn="ctr">
                  <a:buClrTx/>
                </a:pPr>
                <a:endParaRPr dirty="0">
                  <a:latin typeface="Arial" panose="020B0604020202020204" pitchFamily="34" charset="0"/>
                  <a:ea typeface="宋体" panose="02010600030101010101" pitchFamily="2" charset="-122"/>
                </a:endParaRPr>
              </a:p>
            </p:txBody>
          </p:sp>
          <p:sp>
            <p:nvSpPr>
              <p:cNvPr id="11372" name="直接连接符 11371"/>
              <p:cNvSpPr/>
              <p:nvPr/>
            </p:nvSpPr>
            <p:spPr>
              <a:xfrm>
                <a:off x="1973" y="3430"/>
                <a:ext cx="181" cy="0"/>
              </a:xfrm>
              <a:prstGeom prst="line">
                <a:avLst/>
              </a:prstGeom>
              <a:ln w="9525" cap="flat" cmpd="sng">
                <a:solidFill>
                  <a:schemeClr val="tx1"/>
                </a:solidFill>
                <a:prstDash val="solid"/>
                <a:headEnd type="none" w="med" len="med"/>
                <a:tailEnd type="none" w="med" len="med"/>
              </a:ln>
            </p:spPr>
          </p:sp>
          <p:sp>
            <p:nvSpPr>
              <p:cNvPr id="11373" name="直接连接符 11372"/>
              <p:cNvSpPr/>
              <p:nvPr/>
            </p:nvSpPr>
            <p:spPr>
              <a:xfrm>
                <a:off x="1973" y="3521"/>
                <a:ext cx="181" cy="0"/>
              </a:xfrm>
              <a:prstGeom prst="line">
                <a:avLst/>
              </a:prstGeom>
              <a:ln w="9525" cap="flat" cmpd="sng">
                <a:solidFill>
                  <a:schemeClr val="tx1"/>
                </a:solidFill>
                <a:prstDash val="solid"/>
                <a:headEnd type="none" w="med" len="med"/>
                <a:tailEnd type="none" w="med" len="med"/>
              </a:ln>
            </p:spPr>
          </p:sp>
        </p:grpSp>
        <p:grpSp>
          <p:nvGrpSpPr>
            <p:cNvPr id="11374" name="组合 11373"/>
            <p:cNvGrpSpPr/>
            <p:nvPr/>
          </p:nvGrpSpPr>
          <p:grpSpPr>
            <a:xfrm>
              <a:off x="10845" y="5185"/>
              <a:ext cx="568" cy="120"/>
              <a:chOff x="1927" y="3427"/>
              <a:chExt cx="273" cy="94"/>
            </a:xfrm>
          </p:grpSpPr>
          <p:sp>
            <p:nvSpPr>
              <p:cNvPr id="11375" name="椭圆 11374"/>
              <p:cNvSpPr/>
              <p:nvPr/>
            </p:nvSpPr>
            <p:spPr>
              <a:xfrm>
                <a:off x="1927" y="3430"/>
                <a:ext cx="91" cy="91"/>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376" name="椭圆 11375"/>
              <p:cNvSpPr/>
              <p:nvPr/>
            </p:nvSpPr>
            <p:spPr>
              <a:xfrm>
                <a:off x="2109" y="3427"/>
                <a:ext cx="91" cy="91"/>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wrap="none" anchor="ctr"/>
              <a:p>
                <a:pPr algn="ctr">
                  <a:buClrTx/>
                </a:pPr>
                <a:endParaRPr dirty="0">
                  <a:latin typeface="Arial" panose="020B0604020202020204" pitchFamily="34" charset="0"/>
                  <a:ea typeface="宋体" panose="02010600030101010101" pitchFamily="2" charset="-122"/>
                </a:endParaRPr>
              </a:p>
            </p:txBody>
          </p:sp>
          <p:sp>
            <p:nvSpPr>
              <p:cNvPr id="11377" name="直接连接符 11376"/>
              <p:cNvSpPr/>
              <p:nvPr/>
            </p:nvSpPr>
            <p:spPr>
              <a:xfrm>
                <a:off x="1973" y="3430"/>
                <a:ext cx="181" cy="0"/>
              </a:xfrm>
              <a:prstGeom prst="line">
                <a:avLst/>
              </a:prstGeom>
              <a:ln w="9525" cap="flat" cmpd="sng">
                <a:solidFill>
                  <a:schemeClr val="tx1"/>
                </a:solidFill>
                <a:prstDash val="solid"/>
                <a:headEnd type="none" w="med" len="med"/>
                <a:tailEnd type="none" w="med" len="med"/>
              </a:ln>
            </p:spPr>
          </p:sp>
          <p:sp>
            <p:nvSpPr>
              <p:cNvPr id="11378" name="直接连接符 11377"/>
              <p:cNvSpPr/>
              <p:nvPr/>
            </p:nvSpPr>
            <p:spPr>
              <a:xfrm>
                <a:off x="1973" y="3521"/>
                <a:ext cx="181" cy="0"/>
              </a:xfrm>
              <a:prstGeom prst="line">
                <a:avLst/>
              </a:prstGeom>
              <a:ln w="9525" cap="flat" cmpd="sng">
                <a:solidFill>
                  <a:schemeClr val="tx1"/>
                </a:solidFill>
                <a:prstDash val="solid"/>
                <a:headEnd type="none" w="med" len="med"/>
                <a:tailEnd type="none" w="med" len="med"/>
              </a:ln>
            </p:spPr>
          </p:sp>
        </p:grpSp>
        <p:sp>
          <p:nvSpPr>
            <p:cNvPr id="11384" name="直接连接符 11383"/>
            <p:cNvSpPr/>
            <p:nvPr/>
          </p:nvSpPr>
          <p:spPr>
            <a:xfrm>
              <a:off x="9583" y="4663"/>
              <a:ext cx="567" cy="0"/>
            </a:xfrm>
            <a:prstGeom prst="line">
              <a:avLst/>
            </a:prstGeom>
            <a:ln w="9525" cap="flat" cmpd="sng">
              <a:solidFill>
                <a:schemeClr val="tx1"/>
              </a:solidFill>
              <a:prstDash val="solid"/>
              <a:headEnd type="none" w="med" len="med"/>
              <a:tailEnd type="none" w="med" len="med"/>
            </a:ln>
          </p:spPr>
        </p:sp>
        <p:sp>
          <p:nvSpPr>
            <p:cNvPr id="11385" name="直接连接符 11384"/>
            <p:cNvSpPr/>
            <p:nvPr/>
          </p:nvSpPr>
          <p:spPr>
            <a:xfrm>
              <a:off x="10150" y="4663"/>
              <a:ext cx="0" cy="682"/>
            </a:xfrm>
            <a:prstGeom prst="line">
              <a:avLst/>
            </a:prstGeom>
            <a:ln w="9525" cap="flat" cmpd="sng">
              <a:solidFill>
                <a:schemeClr val="tx1"/>
              </a:solidFill>
              <a:prstDash val="solid"/>
              <a:headEnd type="none" w="med" len="med"/>
              <a:tailEnd type="none" w="med" len="med"/>
            </a:ln>
          </p:spPr>
        </p:sp>
        <p:sp>
          <p:nvSpPr>
            <p:cNvPr id="11387" name="直接连接符 11386"/>
            <p:cNvSpPr/>
            <p:nvPr/>
          </p:nvSpPr>
          <p:spPr>
            <a:xfrm>
              <a:off x="9130" y="5118"/>
              <a:ext cx="0" cy="907"/>
            </a:xfrm>
            <a:prstGeom prst="line">
              <a:avLst/>
            </a:prstGeom>
            <a:ln w="9525" cap="flat" cmpd="sng">
              <a:solidFill>
                <a:schemeClr val="tx1"/>
              </a:solidFill>
              <a:prstDash val="solid"/>
              <a:headEnd type="none" w="med" len="med"/>
              <a:tailEnd type="none" w="med" len="med"/>
            </a:ln>
          </p:spPr>
        </p:sp>
        <p:sp>
          <p:nvSpPr>
            <p:cNvPr id="11388" name="直接连接符 11387"/>
            <p:cNvSpPr/>
            <p:nvPr/>
          </p:nvSpPr>
          <p:spPr>
            <a:xfrm>
              <a:off x="9130" y="6025"/>
              <a:ext cx="453" cy="0"/>
            </a:xfrm>
            <a:prstGeom prst="line">
              <a:avLst/>
            </a:prstGeom>
            <a:ln w="9525" cap="flat" cmpd="sng">
              <a:solidFill>
                <a:schemeClr val="tx1"/>
              </a:solidFill>
              <a:prstDash val="solid"/>
              <a:headEnd type="none" w="med" len="med"/>
              <a:tailEnd type="none" w="med" len="med"/>
            </a:ln>
          </p:spPr>
        </p:sp>
        <p:sp>
          <p:nvSpPr>
            <p:cNvPr id="11389" name="矩形 11388"/>
            <p:cNvSpPr/>
            <p:nvPr/>
          </p:nvSpPr>
          <p:spPr>
            <a:xfrm>
              <a:off x="9508" y="5570"/>
              <a:ext cx="340" cy="228"/>
            </a:xfrm>
            <a:prstGeom prst="rect">
              <a:avLst/>
            </a:prstGeom>
            <a:solidFill>
              <a:schemeClr val="accent1">
                <a:alpha val="0"/>
              </a:schemeClr>
            </a:solidFill>
            <a:ln w="9525" cap="flat" cmpd="sng">
              <a:solidFill>
                <a:schemeClr val="tx1"/>
              </a:solidFill>
              <a:prstDash val="solid"/>
              <a:miter/>
              <a:headEnd type="none" w="med" len="med"/>
              <a:tailEnd type="none" w="med" len="med"/>
            </a:ln>
          </p:spPr>
          <p:txBody>
            <a:bodyPr/>
            <a:p>
              <a:endParaRPr lang="zh-CN" altLang="en-US"/>
            </a:p>
          </p:txBody>
        </p:sp>
        <p:sp>
          <p:nvSpPr>
            <p:cNvPr id="11390" name="直接连接符 11389"/>
            <p:cNvSpPr/>
            <p:nvPr/>
          </p:nvSpPr>
          <p:spPr>
            <a:xfrm flipV="1">
              <a:off x="9583" y="5798"/>
              <a:ext cx="0" cy="227"/>
            </a:xfrm>
            <a:prstGeom prst="line">
              <a:avLst/>
            </a:prstGeom>
            <a:ln w="9525" cap="flat" cmpd="sng">
              <a:solidFill>
                <a:schemeClr val="tx1"/>
              </a:solidFill>
              <a:prstDash val="solid"/>
              <a:headEnd type="none" w="med" len="med"/>
              <a:tailEnd type="none" w="med" len="med"/>
            </a:ln>
          </p:spPr>
        </p:sp>
        <p:sp>
          <p:nvSpPr>
            <p:cNvPr id="11391" name="直接连接符 11390"/>
            <p:cNvSpPr/>
            <p:nvPr/>
          </p:nvSpPr>
          <p:spPr>
            <a:xfrm>
              <a:off x="9698" y="5798"/>
              <a:ext cx="0" cy="227"/>
            </a:xfrm>
            <a:prstGeom prst="line">
              <a:avLst/>
            </a:prstGeom>
            <a:ln w="9525" cap="flat" cmpd="sng">
              <a:solidFill>
                <a:schemeClr val="tx1"/>
              </a:solidFill>
              <a:prstDash val="solid"/>
              <a:headEnd type="none" w="med" len="med"/>
              <a:tailEnd type="none" w="med" len="med"/>
            </a:ln>
          </p:spPr>
        </p:sp>
        <p:sp>
          <p:nvSpPr>
            <p:cNvPr id="11392" name="直接连接符 11391"/>
            <p:cNvSpPr/>
            <p:nvPr/>
          </p:nvSpPr>
          <p:spPr>
            <a:xfrm flipH="1">
              <a:off x="9243" y="5300"/>
              <a:ext cx="227" cy="0"/>
            </a:xfrm>
            <a:prstGeom prst="line">
              <a:avLst/>
            </a:prstGeom>
            <a:ln w="9525" cap="flat" cmpd="sng">
              <a:solidFill>
                <a:schemeClr val="tx1"/>
              </a:solidFill>
              <a:prstDash val="solid"/>
              <a:headEnd type="none" w="med" len="med"/>
              <a:tailEnd type="none" w="med" len="med"/>
            </a:ln>
          </p:spPr>
        </p:sp>
        <p:sp>
          <p:nvSpPr>
            <p:cNvPr id="11393" name="直接连接符 11392"/>
            <p:cNvSpPr/>
            <p:nvPr/>
          </p:nvSpPr>
          <p:spPr>
            <a:xfrm flipV="1">
              <a:off x="9470" y="5345"/>
              <a:ext cx="340" cy="113"/>
            </a:xfrm>
            <a:prstGeom prst="line">
              <a:avLst/>
            </a:prstGeom>
            <a:ln w="9525" cap="flat" cmpd="sng">
              <a:solidFill>
                <a:schemeClr val="tx1"/>
              </a:solidFill>
              <a:prstDash val="solid"/>
              <a:headEnd type="none" w="med" len="med"/>
              <a:tailEnd type="none" w="med" len="med"/>
            </a:ln>
          </p:spPr>
        </p:sp>
        <p:sp>
          <p:nvSpPr>
            <p:cNvPr id="11394" name="直接连接符 11393"/>
            <p:cNvSpPr/>
            <p:nvPr/>
          </p:nvSpPr>
          <p:spPr>
            <a:xfrm>
              <a:off x="9810" y="5345"/>
              <a:ext cx="680" cy="0"/>
            </a:xfrm>
            <a:prstGeom prst="line">
              <a:avLst/>
            </a:prstGeom>
            <a:ln w="9525" cap="flat" cmpd="sng">
              <a:solidFill>
                <a:schemeClr val="tx1"/>
              </a:solidFill>
              <a:prstDash val="solid"/>
              <a:headEnd type="none" w="med" len="med"/>
              <a:tailEnd type="none" w="med" len="med"/>
            </a:ln>
          </p:spPr>
        </p:sp>
        <p:sp>
          <p:nvSpPr>
            <p:cNvPr id="11395" name="矩形 11394"/>
            <p:cNvSpPr/>
            <p:nvPr/>
          </p:nvSpPr>
          <p:spPr>
            <a:xfrm>
              <a:off x="10378" y="4663"/>
              <a:ext cx="452" cy="340"/>
            </a:xfrm>
            <a:prstGeom prst="rect">
              <a:avLst/>
            </a:prstGeom>
            <a:solidFill>
              <a:schemeClr val="accent1">
                <a:alpha val="0"/>
              </a:schemeClr>
            </a:solidFill>
            <a:ln w="9525" cap="flat" cmpd="sng">
              <a:solidFill>
                <a:schemeClr val="tx1"/>
              </a:solidFill>
              <a:prstDash val="solid"/>
              <a:miter/>
              <a:headEnd type="none" w="med" len="med"/>
              <a:tailEnd type="none" w="med" len="med"/>
            </a:ln>
          </p:spPr>
          <p:txBody>
            <a:bodyPr/>
            <a:p>
              <a:endParaRPr lang="zh-CN" altLang="en-US"/>
            </a:p>
          </p:txBody>
        </p:sp>
        <p:sp>
          <p:nvSpPr>
            <p:cNvPr id="11396" name="椭圆 11395"/>
            <p:cNvSpPr/>
            <p:nvPr/>
          </p:nvSpPr>
          <p:spPr>
            <a:xfrm>
              <a:off x="10388" y="4890"/>
              <a:ext cx="112" cy="113"/>
            </a:xfrm>
            <a:prstGeom prst="ellipse">
              <a:avLst/>
            </a:prstGeom>
            <a:solidFill>
              <a:schemeClr val="accent1">
                <a:alpha val="0"/>
              </a:schemeClr>
            </a:solidFill>
            <a:ln w="9525" cap="flat" cmpd="sng">
              <a:solidFill>
                <a:schemeClr val="tx1"/>
              </a:solidFill>
              <a:prstDash val="solid"/>
              <a:headEnd type="none" w="med" len="med"/>
              <a:tailEnd type="none" w="med" len="med"/>
            </a:ln>
          </p:spPr>
          <p:txBody>
            <a:bodyPr/>
            <a:p>
              <a:endParaRPr lang="zh-CN" altLang="en-US"/>
            </a:p>
          </p:txBody>
        </p:sp>
        <p:sp>
          <p:nvSpPr>
            <p:cNvPr id="11397" name="直接连接符 11396"/>
            <p:cNvSpPr/>
            <p:nvPr/>
          </p:nvSpPr>
          <p:spPr>
            <a:xfrm flipV="1">
              <a:off x="10490" y="5003"/>
              <a:ext cx="0" cy="342"/>
            </a:xfrm>
            <a:prstGeom prst="line">
              <a:avLst/>
            </a:prstGeom>
            <a:ln w="9525" cap="flat" cmpd="sng">
              <a:solidFill>
                <a:schemeClr val="tx1"/>
              </a:solidFill>
              <a:prstDash val="solid"/>
              <a:headEnd type="none" w="med" len="med"/>
              <a:tailEnd type="none" w="med" len="med"/>
            </a:ln>
          </p:spPr>
        </p:sp>
        <p:sp>
          <p:nvSpPr>
            <p:cNvPr id="11398" name="直接连接符 11397"/>
            <p:cNvSpPr/>
            <p:nvPr/>
          </p:nvSpPr>
          <p:spPr>
            <a:xfrm>
              <a:off x="10718" y="5003"/>
              <a:ext cx="0" cy="227"/>
            </a:xfrm>
            <a:prstGeom prst="line">
              <a:avLst/>
            </a:prstGeom>
            <a:ln w="9525" cap="flat" cmpd="sng">
              <a:solidFill>
                <a:schemeClr val="tx1"/>
              </a:solidFill>
              <a:prstDash val="solid"/>
              <a:headEnd type="none" w="med" len="med"/>
              <a:tailEnd type="none" w="med" len="med"/>
            </a:ln>
          </p:spPr>
        </p:sp>
        <p:sp>
          <p:nvSpPr>
            <p:cNvPr id="11399" name="直接连接符 11398"/>
            <p:cNvSpPr/>
            <p:nvPr/>
          </p:nvSpPr>
          <p:spPr>
            <a:xfrm>
              <a:off x="10718" y="5230"/>
              <a:ext cx="112" cy="0"/>
            </a:xfrm>
            <a:prstGeom prst="line">
              <a:avLst/>
            </a:prstGeom>
            <a:ln w="9525" cap="flat" cmpd="sng">
              <a:solidFill>
                <a:schemeClr val="tx1"/>
              </a:solidFill>
              <a:prstDash val="solid"/>
              <a:headEnd type="none" w="med" len="med"/>
              <a:tailEnd type="none" w="med" len="med"/>
            </a:ln>
          </p:spPr>
        </p:sp>
        <p:sp>
          <p:nvSpPr>
            <p:cNvPr id="11400" name="直接连接符 11399"/>
            <p:cNvSpPr/>
            <p:nvPr/>
          </p:nvSpPr>
          <p:spPr>
            <a:xfrm>
              <a:off x="11398" y="5230"/>
              <a:ext cx="112" cy="0"/>
            </a:xfrm>
            <a:prstGeom prst="line">
              <a:avLst/>
            </a:prstGeom>
            <a:ln w="9525" cap="flat" cmpd="sng">
              <a:solidFill>
                <a:schemeClr val="tx1"/>
              </a:solidFill>
              <a:prstDash val="solid"/>
              <a:headEnd type="none" w="med" len="med"/>
              <a:tailEnd type="none" w="med" len="med"/>
            </a:ln>
          </p:spPr>
        </p:sp>
        <p:sp>
          <p:nvSpPr>
            <p:cNvPr id="11401" name="直接连接符 11400"/>
            <p:cNvSpPr/>
            <p:nvPr/>
          </p:nvSpPr>
          <p:spPr>
            <a:xfrm flipV="1">
              <a:off x="11510" y="5003"/>
              <a:ext cx="0" cy="227"/>
            </a:xfrm>
            <a:prstGeom prst="line">
              <a:avLst/>
            </a:prstGeom>
            <a:ln w="9525" cap="flat" cmpd="sng">
              <a:solidFill>
                <a:schemeClr val="tx1"/>
              </a:solidFill>
              <a:prstDash val="solid"/>
              <a:headEnd type="none" w="med" len="med"/>
              <a:tailEnd type="none" w="med" len="med"/>
            </a:ln>
          </p:spPr>
        </p:sp>
        <p:sp>
          <p:nvSpPr>
            <p:cNvPr id="11402" name="矩形 11401"/>
            <p:cNvSpPr/>
            <p:nvPr/>
          </p:nvSpPr>
          <p:spPr>
            <a:xfrm>
              <a:off x="11398" y="4663"/>
              <a:ext cx="455" cy="340"/>
            </a:xfrm>
            <a:prstGeom prst="rect">
              <a:avLst/>
            </a:prstGeom>
            <a:solidFill>
              <a:schemeClr val="accent1">
                <a:alpha val="0"/>
              </a:schemeClr>
            </a:solidFill>
            <a:ln w="9525" cap="flat" cmpd="sng">
              <a:solidFill>
                <a:schemeClr val="tx1"/>
              </a:solidFill>
              <a:prstDash val="solid"/>
              <a:miter/>
              <a:headEnd type="none" w="med" len="med"/>
              <a:tailEnd type="none" w="med" len="med"/>
            </a:ln>
          </p:spPr>
          <p:txBody>
            <a:bodyPr/>
            <a:p>
              <a:endParaRPr lang="zh-CN" altLang="en-US"/>
            </a:p>
          </p:txBody>
        </p:sp>
        <p:sp>
          <p:nvSpPr>
            <p:cNvPr id="11403" name="直接连接符 11402"/>
            <p:cNvSpPr/>
            <p:nvPr/>
          </p:nvSpPr>
          <p:spPr>
            <a:xfrm>
              <a:off x="11398" y="4663"/>
              <a:ext cx="455" cy="340"/>
            </a:xfrm>
            <a:prstGeom prst="line">
              <a:avLst/>
            </a:prstGeom>
            <a:ln w="9525" cap="flat" cmpd="sng">
              <a:solidFill>
                <a:schemeClr val="tx1"/>
              </a:solidFill>
              <a:prstDash val="solid"/>
              <a:headEnd type="none" w="med" len="med"/>
              <a:tailEnd type="none" w="med" len="med"/>
            </a:ln>
          </p:spPr>
        </p:sp>
        <p:sp>
          <p:nvSpPr>
            <p:cNvPr id="11404" name="直接连接符 11403"/>
            <p:cNvSpPr/>
            <p:nvPr/>
          </p:nvSpPr>
          <p:spPr>
            <a:xfrm flipH="1">
              <a:off x="11398" y="4663"/>
              <a:ext cx="455" cy="340"/>
            </a:xfrm>
            <a:prstGeom prst="line">
              <a:avLst/>
            </a:prstGeom>
            <a:ln w="9525" cap="flat" cmpd="sng">
              <a:solidFill>
                <a:schemeClr val="tx1"/>
              </a:solidFill>
              <a:prstDash val="solid"/>
              <a:headEnd type="none" w="med" len="med"/>
              <a:tailEnd type="none" w="med" len="med"/>
            </a:ln>
          </p:spPr>
        </p:sp>
        <p:sp>
          <p:nvSpPr>
            <p:cNvPr id="11405" name="直接连接符 11404"/>
            <p:cNvSpPr/>
            <p:nvPr/>
          </p:nvSpPr>
          <p:spPr>
            <a:xfrm>
              <a:off x="11738" y="5003"/>
              <a:ext cx="0" cy="227"/>
            </a:xfrm>
            <a:prstGeom prst="line">
              <a:avLst/>
            </a:prstGeom>
            <a:ln w="9525" cap="flat" cmpd="sng">
              <a:solidFill>
                <a:schemeClr val="tx1"/>
              </a:solidFill>
              <a:prstDash val="solid"/>
              <a:headEnd type="none" w="med" len="med"/>
              <a:tailEnd type="none" w="med" len="med"/>
            </a:ln>
          </p:spPr>
        </p:sp>
        <p:sp>
          <p:nvSpPr>
            <p:cNvPr id="11406" name="直接连接符 11405"/>
            <p:cNvSpPr/>
            <p:nvPr/>
          </p:nvSpPr>
          <p:spPr>
            <a:xfrm>
              <a:off x="10135" y="4468"/>
              <a:ext cx="228" cy="0"/>
            </a:xfrm>
            <a:prstGeom prst="line">
              <a:avLst/>
            </a:prstGeom>
            <a:ln w="9525" cap="flat" cmpd="sng">
              <a:solidFill>
                <a:schemeClr val="tx1"/>
              </a:solidFill>
              <a:prstDash val="solid"/>
              <a:headEnd type="none" w="med" len="med"/>
              <a:tailEnd type="none" w="med" len="med"/>
            </a:ln>
          </p:spPr>
        </p:sp>
        <p:sp>
          <p:nvSpPr>
            <p:cNvPr id="11407" name="直接连接符 11406"/>
            <p:cNvSpPr/>
            <p:nvPr/>
          </p:nvSpPr>
          <p:spPr>
            <a:xfrm flipV="1">
              <a:off x="10378" y="4438"/>
              <a:ext cx="340" cy="225"/>
            </a:xfrm>
            <a:prstGeom prst="line">
              <a:avLst/>
            </a:prstGeom>
            <a:ln w="9525" cap="flat" cmpd="sng">
              <a:solidFill>
                <a:schemeClr val="tx1"/>
              </a:solidFill>
              <a:prstDash val="solid"/>
              <a:headEnd type="none" w="med" len="med"/>
              <a:tailEnd type="none" w="med" len="med"/>
            </a:ln>
          </p:spPr>
        </p:sp>
        <p:sp>
          <p:nvSpPr>
            <p:cNvPr id="11408" name="直接连接符 11407"/>
            <p:cNvSpPr/>
            <p:nvPr/>
          </p:nvSpPr>
          <p:spPr>
            <a:xfrm>
              <a:off x="10718" y="4438"/>
              <a:ext cx="340" cy="0"/>
            </a:xfrm>
            <a:prstGeom prst="line">
              <a:avLst/>
            </a:prstGeom>
            <a:ln w="9525" cap="flat" cmpd="sng">
              <a:solidFill>
                <a:schemeClr val="tx1"/>
              </a:solidFill>
              <a:prstDash val="solid"/>
              <a:headEnd type="none" w="med" len="med"/>
              <a:tailEnd type="none" w="med" len="med"/>
            </a:ln>
          </p:spPr>
        </p:sp>
        <p:sp>
          <p:nvSpPr>
            <p:cNvPr id="11409" name="直接连接符 11408"/>
            <p:cNvSpPr/>
            <p:nvPr/>
          </p:nvSpPr>
          <p:spPr>
            <a:xfrm flipV="1">
              <a:off x="11058" y="3983"/>
              <a:ext cx="0" cy="455"/>
            </a:xfrm>
            <a:prstGeom prst="line">
              <a:avLst/>
            </a:prstGeom>
            <a:ln w="9525" cap="flat" cmpd="sng">
              <a:solidFill>
                <a:schemeClr val="tx1"/>
              </a:solidFill>
              <a:prstDash val="solid"/>
              <a:headEnd type="none" w="med" len="med"/>
              <a:tailEnd type="triangle" w="med" len="med"/>
            </a:ln>
          </p:spPr>
        </p:sp>
        <p:sp>
          <p:nvSpPr>
            <p:cNvPr id="11410" name="直接连接符 11409"/>
            <p:cNvSpPr/>
            <p:nvPr/>
          </p:nvSpPr>
          <p:spPr>
            <a:xfrm>
              <a:off x="11170" y="4323"/>
              <a:ext cx="228" cy="0"/>
            </a:xfrm>
            <a:prstGeom prst="line">
              <a:avLst/>
            </a:prstGeom>
            <a:ln w="9525" cap="flat" cmpd="sng">
              <a:solidFill>
                <a:schemeClr val="tx1"/>
              </a:solidFill>
              <a:prstDash val="solid"/>
              <a:headEnd type="none" w="med" len="med"/>
              <a:tailEnd type="none" w="med" len="med"/>
            </a:ln>
          </p:spPr>
        </p:sp>
        <p:sp>
          <p:nvSpPr>
            <p:cNvPr id="11411" name="直接连接符 11410"/>
            <p:cNvSpPr/>
            <p:nvPr/>
          </p:nvSpPr>
          <p:spPr>
            <a:xfrm>
              <a:off x="11170" y="4550"/>
              <a:ext cx="228" cy="0"/>
            </a:xfrm>
            <a:prstGeom prst="line">
              <a:avLst/>
            </a:prstGeom>
            <a:ln w="9525" cap="flat" cmpd="sng">
              <a:solidFill>
                <a:schemeClr val="tx1"/>
              </a:solidFill>
              <a:prstDash val="solid"/>
              <a:headEnd type="none" w="med" len="med"/>
              <a:tailEnd type="none" w="med" len="med"/>
            </a:ln>
          </p:spPr>
        </p:sp>
        <p:sp>
          <p:nvSpPr>
            <p:cNvPr id="11412" name="直接连接符 11411"/>
            <p:cNvSpPr/>
            <p:nvPr/>
          </p:nvSpPr>
          <p:spPr>
            <a:xfrm flipV="1">
              <a:off x="11510" y="4323"/>
              <a:ext cx="228" cy="115"/>
            </a:xfrm>
            <a:prstGeom prst="line">
              <a:avLst/>
            </a:prstGeom>
            <a:ln w="9525" cap="flat" cmpd="sng">
              <a:solidFill>
                <a:schemeClr val="tx1"/>
              </a:solidFill>
              <a:prstDash val="solid"/>
              <a:headEnd type="none" w="med" len="med"/>
              <a:tailEnd type="none" w="med" len="med"/>
            </a:ln>
          </p:spPr>
        </p:sp>
        <p:sp>
          <p:nvSpPr>
            <p:cNvPr id="11413" name="直接连接符 11412"/>
            <p:cNvSpPr/>
            <p:nvPr/>
          </p:nvSpPr>
          <p:spPr>
            <a:xfrm>
              <a:off x="11738" y="4323"/>
              <a:ext cx="340" cy="0"/>
            </a:xfrm>
            <a:prstGeom prst="line">
              <a:avLst/>
            </a:prstGeom>
            <a:ln w="9525" cap="flat" cmpd="sng">
              <a:solidFill>
                <a:schemeClr val="tx1"/>
              </a:solidFill>
              <a:prstDash val="solid"/>
              <a:headEnd type="none" w="med" len="med"/>
              <a:tailEnd type="none" w="med" len="med"/>
            </a:ln>
          </p:spPr>
        </p:sp>
        <p:sp>
          <p:nvSpPr>
            <p:cNvPr id="11414" name="直接连接符 11413"/>
            <p:cNvSpPr/>
            <p:nvPr/>
          </p:nvSpPr>
          <p:spPr>
            <a:xfrm flipV="1">
              <a:off x="12078" y="3870"/>
              <a:ext cx="0" cy="453"/>
            </a:xfrm>
            <a:prstGeom prst="line">
              <a:avLst/>
            </a:prstGeom>
            <a:ln w="9525" cap="flat" cmpd="sng">
              <a:solidFill>
                <a:schemeClr val="tx1"/>
              </a:solidFill>
              <a:prstDash val="solid"/>
              <a:headEnd type="none" w="med" len="med"/>
              <a:tailEnd type="triangle" w="med" len="med"/>
            </a:ln>
          </p:spPr>
        </p:sp>
        <p:sp>
          <p:nvSpPr>
            <p:cNvPr id="11415" name="直接连接符 11414"/>
            <p:cNvSpPr/>
            <p:nvPr/>
          </p:nvSpPr>
          <p:spPr>
            <a:xfrm flipV="1">
              <a:off x="11510" y="4550"/>
              <a:ext cx="115" cy="113"/>
            </a:xfrm>
            <a:prstGeom prst="line">
              <a:avLst/>
            </a:prstGeom>
            <a:ln w="9525" cap="flat" cmpd="sng">
              <a:solidFill>
                <a:schemeClr val="tx1"/>
              </a:solidFill>
              <a:prstDash val="solid"/>
              <a:headEnd type="none" w="med" len="med"/>
              <a:tailEnd type="none" w="med" len="med"/>
            </a:ln>
          </p:spPr>
        </p:sp>
        <p:sp>
          <p:nvSpPr>
            <p:cNvPr id="11416" name="直接连接符 11415"/>
            <p:cNvSpPr/>
            <p:nvPr/>
          </p:nvSpPr>
          <p:spPr>
            <a:xfrm>
              <a:off x="11625" y="4550"/>
              <a:ext cx="793" cy="0"/>
            </a:xfrm>
            <a:prstGeom prst="line">
              <a:avLst/>
            </a:prstGeom>
            <a:ln w="9525" cap="flat" cmpd="sng">
              <a:solidFill>
                <a:schemeClr val="tx1"/>
              </a:solidFill>
              <a:prstDash val="solid"/>
              <a:headEnd type="none" w="med" len="med"/>
              <a:tailEnd type="triangle" w="med" len="med"/>
            </a:ln>
          </p:spPr>
        </p:sp>
        <p:sp>
          <p:nvSpPr>
            <p:cNvPr id="11417" name="直接连接符 11416"/>
            <p:cNvSpPr/>
            <p:nvPr/>
          </p:nvSpPr>
          <p:spPr>
            <a:xfrm>
              <a:off x="10605" y="4550"/>
              <a:ext cx="0" cy="113"/>
            </a:xfrm>
            <a:prstGeom prst="line">
              <a:avLst/>
            </a:prstGeom>
            <a:ln w="9525" cap="flat" cmpd="sng">
              <a:solidFill>
                <a:schemeClr val="tx1"/>
              </a:solidFill>
              <a:prstDash val="sysDot"/>
              <a:headEnd type="none" w="med" len="med"/>
              <a:tailEnd type="none" w="med" len="med"/>
            </a:ln>
          </p:spPr>
        </p:sp>
        <p:sp>
          <p:nvSpPr>
            <p:cNvPr id="11418" name="直接连接符 11417"/>
            <p:cNvSpPr/>
            <p:nvPr/>
          </p:nvSpPr>
          <p:spPr>
            <a:xfrm>
              <a:off x="9583" y="5215"/>
              <a:ext cx="0" cy="228"/>
            </a:xfrm>
            <a:prstGeom prst="line">
              <a:avLst/>
            </a:prstGeom>
            <a:ln w="9525" cap="flat" cmpd="sng">
              <a:solidFill>
                <a:schemeClr val="tx1"/>
              </a:solidFill>
              <a:prstDash val="solid"/>
              <a:headEnd type="none" w="med" len="med"/>
              <a:tailEnd type="none" w="med" len="med"/>
            </a:ln>
          </p:spPr>
        </p:sp>
        <p:sp>
          <p:nvSpPr>
            <p:cNvPr id="11419" name="直接连接符 11418"/>
            <p:cNvSpPr/>
            <p:nvPr/>
          </p:nvSpPr>
          <p:spPr>
            <a:xfrm>
              <a:off x="9698" y="5230"/>
              <a:ext cx="0" cy="340"/>
            </a:xfrm>
            <a:prstGeom prst="line">
              <a:avLst/>
            </a:prstGeom>
            <a:ln w="9525" cap="flat" cmpd="sng">
              <a:solidFill>
                <a:schemeClr val="tx1"/>
              </a:solidFill>
              <a:prstDash val="solid"/>
              <a:headEnd type="none" w="med" len="med"/>
              <a:tailEnd type="none" w="med" len="med"/>
            </a:ln>
          </p:spPr>
        </p:sp>
        <p:sp>
          <p:nvSpPr>
            <p:cNvPr id="11420" name="任意多边形 11419"/>
            <p:cNvSpPr/>
            <p:nvPr/>
          </p:nvSpPr>
          <p:spPr>
            <a:xfrm>
              <a:off x="9470" y="5103"/>
              <a:ext cx="345" cy="112"/>
            </a:xfrm>
            <a:custGeom>
              <a:avLst/>
              <a:gdLst>
                <a:gd name="txL" fmla="*/ 0 w 43173"/>
                <a:gd name="txT" fmla="*/ 0 h 21600"/>
                <a:gd name="txR" fmla="*/ 43173 w 43173"/>
                <a:gd name="txB" fmla="*/ 21600 h 21600"/>
              </a:gdLst>
              <a:ahLst/>
              <a:cxnLst>
                <a:cxn ang="0">
                  <a:pos x="43173" y="395"/>
                </a:cxn>
                <a:cxn ang="180">
                  <a:pos x="0" y="993"/>
                </a:cxn>
                <a:cxn ang="270">
                  <a:pos x="21577" y="0"/>
                </a:cxn>
              </a:cxnLst>
              <a:rect l="txL" t="txT" r="txR" b="txB"/>
              <a:pathLst>
                <a:path w="43173" h="21600" fill="none">
                  <a:moveTo>
                    <a:pt x="43173" y="395"/>
                  </a:moveTo>
                  <a:arcTo wR="21600" hR="21600" stAng="-21537129" swAng="10579031"/>
                </a:path>
                <a:path w="43173" h="21600" stroke="0">
                  <a:moveTo>
                    <a:pt x="43173" y="395"/>
                  </a:moveTo>
                  <a:arcTo wR="21600" hR="21600" stAng="-21537129" swAng="10579031"/>
                  <a:lnTo>
                    <a:pt x="21577" y="0"/>
                  </a:lnTo>
                  <a:close/>
                </a:path>
              </a:pathLst>
            </a:custGeom>
            <a:noFill/>
            <a:ln w="9525" cap="flat" cmpd="sng">
              <a:solidFill>
                <a:schemeClr val="tx1"/>
              </a:solidFill>
              <a:prstDash val="solid"/>
              <a:headEnd type="none" w="med" len="med"/>
              <a:tailEnd type="none" w="med" len="med"/>
            </a:ln>
          </p:spPr>
          <p:txBody>
            <a:bodyPr/>
            <a:p>
              <a:endParaRPr lang="zh-CN" altLang="en-US"/>
            </a:p>
          </p:txBody>
        </p:sp>
        <p:sp>
          <p:nvSpPr>
            <p:cNvPr id="11421" name="直接连接符 11420"/>
            <p:cNvSpPr/>
            <p:nvPr/>
          </p:nvSpPr>
          <p:spPr>
            <a:xfrm flipV="1">
              <a:off x="3075" y="3075"/>
              <a:ext cx="0" cy="455"/>
            </a:xfrm>
            <a:prstGeom prst="line">
              <a:avLst/>
            </a:prstGeom>
            <a:ln w="9525" cap="flat" cmpd="sng">
              <a:solidFill>
                <a:schemeClr val="tx1"/>
              </a:solidFill>
              <a:prstDash val="solid"/>
              <a:headEnd type="none" w="med" len="med"/>
              <a:tailEnd type="none" w="med" len="med"/>
            </a:ln>
          </p:spPr>
        </p:sp>
        <p:sp>
          <p:nvSpPr>
            <p:cNvPr id="11422" name="直接连接符 11421"/>
            <p:cNvSpPr/>
            <p:nvPr/>
          </p:nvSpPr>
          <p:spPr>
            <a:xfrm flipV="1">
              <a:off x="5343" y="3018"/>
              <a:ext cx="0" cy="455"/>
            </a:xfrm>
            <a:prstGeom prst="line">
              <a:avLst/>
            </a:prstGeom>
            <a:ln w="9525" cap="flat" cmpd="sng">
              <a:solidFill>
                <a:schemeClr val="tx1"/>
              </a:solidFill>
              <a:prstDash val="solid"/>
              <a:headEnd type="none" w="med" len="med"/>
              <a:tailEnd type="none" w="med" len="med"/>
            </a:ln>
          </p:spPr>
        </p:sp>
        <p:sp>
          <p:nvSpPr>
            <p:cNvPr id="11423" name="直接连接符 11422"/>
            <p:cNvSpPr/>
            <p:nvPr/>
          </p:nvSpPr>
          <p:spPr>
            <a:xfrm flipV="1">
              <a:off x="4133" y="3075"/>
              <a:ext cx="0" cy="455"/>
            </a:xfrm>
            <a:prstGeom prst="line">
              <a:avLst/>
            </a:prstGeom>
            <a:ln w="9525" cap="flat" cmpd="sng">
              <a:solidFill>
                <a:schemeClr val="tx1"/>
              </a:solidFill>
              <a:prstDash val="solid"/>
              <a:headEnd type="none" w="med" len="med"/>
              <a:tailEnd type="none" w="med" len="med"/>
            </a:ln>
          </p:spPr>
        </p:sp>
        <p:sp>
          <p:nvSpPr>
            <p:cNvPr id="11424" name="文本框 11423"/>
            <p:cNvSpPr txBox="1"/>
            <p:nvPr/>
          </p:nvSpPr>
          <p:spPr>
            <a:xfrm>
              <a:off x="2778" y="2565"/>
              <a:ext cx="680" cy="478"/>
            </a:xfrm>
            <a:prstGeom prst="rect">
              <a:avLst/>
            </a:prstGeom>
            <a:noFill/>
            <a:ln w="9525">
              <a:noFill/>
            </a:ln>
          </p:spPr>
          <p:txBody>
            <a:bodyPr>
              <a:spAutoFit/>
            </a:bodyPr>
            <a:p>
              <a:pPr>
                <a:spcBef>
                  <a:spcPct val="50000"/>
                </a:spcBef>
                <a:buClrTx/>
              </a:pPr>
              <a:r>
                <a:rPr lang="en-US" altLang="zh-CN">
                  <a:latin typeface="Arial" panose="020B0604020202020204" pitchFamily="34" charset="0"/>
                  <a:ea typeface="宋体" panose="02010600030101010101" pitchFamily="2" charset="-122"/>
                </a:rPr>
                <a:t>A</a:t>
              </a:r>
              <a:endParaRPr lang="en-US" altLang="zh-CN">
                <a:latin typeface="Arial" panose="020B0604020202020204" pitchFamily="34" charset="0"/>
                <a:ea typeface="宋体" panose="02010600030101010101" pitchFamily="2" charset="-122"/>
              </a:endParaRPr>
            </a:p>
          </p:txBody>
        </p:sp>
        <p:sp>
          <p:nvSpPr>
            <p:cNvPr id="11425" name="文本框 11424"/>
            <p:cNvSpPr txBox="1"/>
            <p:nvPr/>
          </p:nvSpPr>
          <p:spPr>
            <a:xfrm>
              <a:off x="3800" y="2565"/>
              <a:ext cx="453" cy="478"/>
            </a:xfrm>
            <a:prstGeom prst="rect">
              <a:avLst/>
            </a:prstGeom>
            <a:noFill/>
            <a:ln w="9525">
              <a:noFill/>
            </a:ln>
          </p:spPr>
          <p:txBody>
            <a:bodyPr>
              <a:spAutoFit/>
            </a:bodyPr>
            <a:p>
              <a:pPr>
                <a:spcBef>
                  <a:spcPct val="50000"/>
                </a:spcBef>
                <a:buClrTx/>
              </a:pPr>
              <a:r>
                <a:rPr lang="en-US" altLang="zh-CN">
                  <a:latin typeface="Arial" panose="020B0604020202020204" pitchFamily="34" charset="0"/>
                  <a:ea typeface="宋体" panose="02010600030101010101" pitchFamily="2" charset="-122"/>
                </a:rPr>
                <a:t>B</a:t>
              </a:r>
              <a:endParaRPr lang="en-US" altLang="zh-CN">
                <a:latin typeface="Arial" panose="020B0604020202020204" pitchFamily="34" charset="0"/>
                <a:ea typeface="宋体" panose="02010600030101010101" pitchFamily="2" charset="-122"/>
              </a:endParaRPr>
            </a:p>
          </p:txBody>
        </p:sp>
        <p:sp>
          <p:nvSpPr>
            <p:cNvPr id="11426" name="文本框 11425"/>
            <p:cNvSpPr txBox="1"/>
            <p:nvPr/>
          </p:nvSpPr>
          <p:spPr>
            <a:xfrm>
              <a:off x="5045" y="2565"/>
              <a:ext cx="680" cy="478"/>
            </a:xfrm>
            <a:prstGeom prst="rect">
              <a:avLst/>
            </a:prstGeom>
            <a:noFill/>
            <a:ln w="9525">
              <a:noFill/>
            </a:ln>
          </p:spPr>
          <p:txBody>
            <a:bodyPr>
              <a:spAutoFit/>
            </a:bodyPr>
            <a:p>
              <a:pPr>
                <a:spcBef>
                  <a:spcPct val="50000"/>
                </a:spcBef>
                <a:buClrTx/>
              </a:pPr>
              <a:r>
                <a:rPr lang="en-US" altLang="zh-CN">
                  <a:latin typeface="Arial" panose="020B0604020202020204" pitchFamily="34" charset="0"/>
                  <a:ea typeface="宋体" panose="02010600030101010101" pitchFamily="2" charset="-122"/>
                </a:rPr>
                <a:t>C</a:t>
              </a:r>
              <a:endParaRPr lang="en-US" altLang="zh-CN">
                <a:latin typeface="Arial" panose="020B0604020202020204" pitchFamily="34" charset="0"/>
                <a:ea typeface="宋体" panose="02010600030101010101" pitchFamily="2" charset="-122"/>
              </a:endParaRPr>
            </a:p>
          </p:txBody>
        </p:sp>
        <p:sp>
          <p:nvSpPr>
            <p:cNvPr id="11427" name="文本框 11426"/>
            <p:cNvSpPr txBox="1"/>
            <p:nvPr/>
          </p:nvSpPr>
          <p:spPr>
            <a:xfrm>
              <a:off x="4593" y="5968"/>
              <a:ext cx="907" cy="478"/>
            </a:xfrm>
            <a:prstGeom prst="rect">
              <a:avLst/>
            </a:prstGeom>
            <a:noFill/>
            <a:ln w="9525">
              <a:noFill/>
            </a:ln>
          </p:spPr>
          <p:txBody>
            <a:bodyPr>
              <a:spAutoFit/>
            </a:bodyPr>
            <a:p>
              <a:pPr>
                <a:spcBef>
                  <a:spcPct val="50000"/>
                </a:spcBef>
                <a:buClrTx/>
              </a:pPr>
              <a:r>
                <a:rPr lang="en-US" altLang="zh-CN">
                  <a:latin typeface="Arial" panose="020B0604020202020204" pitchFamily="34" charset="0"/>
                  <a:ea typeface="宋体" panose="02010600030101010101" pitchFamily="2" charset="-122"/>
                </a:rPr>
                <a:t>O</a:t>
              </a:r>
              <a:r>
                <a:rPr lang="en-US" altLang="zh-CN" baseline="-25000">
                  <a:latin typeface="Arial" panose="020B0604020202020204" pitchFamily="34" charset="0"/>
                  <a:ea typeface="宋体" panose="02010600030101010101" pitchFamily="2" charset="-122"/>
                </a:rPr>
                <a:t>1</a:t>
              </a:r>
              <a:endParaRPr lang="en-US" altLang="zh-CN" baseline="-25000">
                <a:latin typeface="Arial" panose="020B0604020202020204" pitchFamily="34" charset="0"/>
                <a:ea typeface="宋体" panose="02010600030101010101" pitchFamily="2" charset="-122"/>
              </a:endParaRPr>
            </a:p>
          </p:txBody>
        </p:sp>
        <p:sp>
          <p:nvSpPr>
            <p:cNvPr id="11428" name="矩形 11427"/>
            <p:cNvSpPr/>
            <p:nvPr/>
          </p:nvSpPr>
          <p:spPr>
            <a:xfrm>
              <a:off x="5273" y="5113"/>
              <a:ext cx="702" cy="478"/>
            </a:xfrm>
            <a:prstGeom prst="rect">
              <a:avLst/>
            </a:prstGeom>
            <a:noFill/>
            <a:ln w="9525">
              <a:noFill/>
            </a:ln>
          </p:spPr>
          <p:txBody>
            <a:bodyPr wrap="square" anchor="t">
              <a:spAutoFit/>
            </a:bodyPr>
            <a:p>
              <a:pPr>
                <a:buClrTx/>
              </a:pPr>
              <a:r>
                <a:rPr lang="en-US" altLang="zh-CN">
                  <a:latin typeface="Arial" panose="020B0604020202020204" pitchFamily="34" charset="0"/>
                  <a:ea typeface="宋体" panose="02010600030101010101" pitchFamily="2" charset="-122"/>
                </a:rPr>
                <a:t>O</a:t>
              </a:r>
              <a:r>
                <a:rPr lang="en-US" altLang="zh-CN" baseline="-25000">
                  <a:latin typeface="Arial" panose="020B0604020202020204" pitchFamily="34" charset="0"/>
                  <a:ea typeface="宋体" panose="02010600030101010101" pitchFamily="2" charset="-122"/>
                </a:rPr>
                <a:t>2</a:t>
              </a:r>
              <a:endParaRPr lang="en-US" altLang="zh-CN" baseline="-25000">
                <a:latin typeface="Arial" panose="020B0604020202020204" pitchFamily="34" charset="0"/>
                <a:ea typeface="宋体" panose="02010600030101010101" pitchFamily="2" charset="-122"/>
              </a:endParaRPr>
            </a:p>
          </p:txBody>
        </p:sp>
        <p:sp>
          <p:nvSpPr>
            <p:cNvPr id="11429" name="文本框 11428"/>
            <p:cNvSpPr txBox="1"/>
            <p:nvPr/>
          </p:nvSpPr>
          <p:spPr>
            <a:xfrm>
              <a:off x="6860" y="3473"/>
              <a:ext cx="1928" cy="478"/>
            </a:xfrm>
            <a:prstGeom prst="rect">
              <a:avLst/>
            </a:prstGeom>
            <a:noFill/>
            <a:ln w="9525">
              <a:noFill/>
            </a:ln>
          </p:spPr>
          <p:txBody>
            <a:bodyPr>
              <a:spAutoFit/>
            </a:bodyPr>
            <a:p>
              <a:pPr>
                <a:spcBef>
                  <a:spcPct val="50000"/>
                </a:spcBef>
                <a:buClrTx/>
              </a:pPr>
              <a:r>
                <a:rPr lang="en-US" altLang="zh-CN">
                  <a:latin typeface="Arial" panose="020B0604020202020204" pitchFamily="34" charset="0"/>
                  <a:ea typeface="宋体" panose="02010600030101010101" pitchFamily="2" charset="-122"/>
                </a:rPr>
                <a:t>DL—11/b</a:t>
              </a:r>
              <a:endParaRPr lang="en-US" altLang="zh-CN">
                <a:latin typeface="Arial" panose="020B0604020202020204" pitchFamily="34" charset="0"/>
                <a:ea typeface="宋体" panose="02010600030101010101" pitchFamily="2" charset="-122"/>
              </a:endParaRPr>
            </a:p>
          </p:txBody>
        </p:sp>
        <p:sp>
          <p:nvSpPr>
            <p:cNvPr id="11430" name="文本框 11429"/>
            <p:cNvSpPr txBox="1"/>
            <p:nvPr/>
          </p:nvSpPr>
          <p:spPr>
            <a:xfrm>
              <a:off x="5953" y="5060"/>
              <a:ext cx="1587" cy="318"/>
            </a:xfrm>
            <a:prstGeom prst="rect">
              <a:avLst/>
            </a:prstGeom>
            <a:noFill/>
            <a:ln w="9525">
              <a:noFill/>
            </a:ln>
          </p:spPr>
          <p:txBody>
            <a:bodyPr>
              <a:spAutoFit/>
            </a:bodyPr>
            <a:p>
              <a:pPr>
                <a:spcBef>
                  <a:spcPct val="50000"/>
                </a:spcBef>
                <a:buClrTx/>
              </a:pPr>
              <a:r>
                <a:rPr lang="en-US" altLang="zh-CN" sz="1000">
                  <a:latin typeface="Arial" panose="020B0604020202020204" pitchFamily="34" charset="0"/>
                  <a:ea typeface="宋体" panose="02010600030101010101" pitchFamily="2" charset="-122"/>
                </a:rPr>
                <a:t>TA</a:t>
              </a:r>
              <a:endParaRPr lang="en-US" altLang="zh-CN" sz="1000">
                <a:latin typeface="Arial" panose="020B0604020202020204" pitchFamily="34" charset="0"/>
                <a:ea typeface="宋体" panose="02010600030101010101" pitchFamily="2" charset="-122"/>
              </a:endParaRPr>
            </a:p>
          </p:txBody>
        </p:sp>
        <p:sp>
          <p:nvSpPr>
            <p:cNvPr id="11431" name="文本框 11430"/>
            <p:cNvSpPr txBox="1"/>
            <p:nvPr/>
          </p:nvSpPr>
          <p:spPr>
            <a:xfrm>
              <a:off x="6973" y="4833"/>
              <a:ext cx="1927" cy="318"/>
            </a:xfrm>
            <a:prstGeom prst="rect">
              <a:avLst/>
            </a:prstGeom>
            <a:noFill/>
            <a:ln w="9525">
              <a:noFill/>
            </a:ln>
          </p:spPr>
          <p:txBody>
            <a:bodyPr>
              <a:spAutoFit/>
            </a:bodyPr>
            <a:p>
              <a:pPr>
                <a:spcBef>
                  <a:spcPct val="50000"/>
                </a:spcBef>
                <a:buClrTx/>
              </a:pPr>
              <a:r>
                <a:rPr lang="en-US" altLang="zh-CN" sz="1000">
                  <a:latin typeface="Arial" panose="020B0604020202020204" pitchFamily="34" charset="0"/>
                  <a:ea typeface="宋体" panose="02010600030101010101" pitchFamily="2" charset="-122"/>
                </a:rPr>
                <a:t>TZJ</a:t>
              </a:r>
              <a:endParaRPr lang="en-US" altLang="zh-CN" sz="1000">
                <a:latin typeface="Arial" panose="020B0604020202020204" pitchFamily="34" charset="0"/>
                <a:ea typeface="宋体" panose="02010600030101010101" pitchFamily="2" charset="-122"/>
              </a:endParaRPr>
            </a:p>
          </p:txBody>
        </p:sp>
        <p:sp>
          <p:nvSpPr>
            <p:cNvPr id="11432" name="文本框 11431"/>
            <p:cNvSpPr txBox="1"/>
            <p:nvPr/>
          </p:nvSpPr>
          <p:spPr>
            <a:xfrm>
              <a:off x="7768" y="4833"/>
              <a:ext cx="907" cy="318"/>
            </a:xfrm>
            <a:prstGeom prst="rect">
              <a:avLst/>
            </a:prstGeom>
            <a:noFill/>
            <a:ln w="9525">
              <a:noFill/>
            </a:ln>
          </p:spPr>
          <p:txBody>
            <a:bodyPr>
              <a:spAutoFit/>
            </a:bodyPr>
            <a:p>
              <a:pPr>
                <a:spcBef>
                  <a:spcPct val="50000"/>
                </a:spcBef>
                <a:buClrTx/>
              </a:pPr>
              <a:r>
                <a:rPr lang="en-US" altLang="zh-CN" sz="1000">
                  <a:latin typeface="Arial" panose="020B0604020202020204" pitchFamily="34" charset="0"/>
                  <a:ea typeface="宋体" panose="02010600030101010101" pitchFamily="2" charset="-122"/>
                </a:rPr>
                <a:t>KA</a:t>
              </a:r>
              <a:endParaRPr lang="en-US" altLang="zh-CN" sz="1000">
                <a:latin typeface="Arial" panose="020B0604020202020204" pitchFamily="34" charset="0"/>
                <a:ea typeface="宋体" panose="02010600030101010101" pitchFamily="2" charset="-122"/>
              </a:endParaRPr>
            </a:p>
          </p:txBody>
        </p:sp>
        <p:sp>
          <p:nvSpPr>
            <p:cNvPr id="11433" name="文本框 11432"/>
            <p:cNvSpPr txBox="1"/>
            <p:nvPr/>
          </p:nvSpPr>
          <p:spPr>
            <a:xfrm>
              <a:off x="9808" y="5513"/>
              <a:ext cx="795" cy="318"/>
            </a:xfrm>
            <a:prstGeom prst="rect">
              <a:avLst/>
            </a:prstGeom>
            <a:noFill/>
            <a:ln w="9525">
              <a:noFill/>
            </a:ln>
          </p:spPr>
          <p:txBody>
            <a:bodyPr>
              <a:spAutoFit/>
            </a:bodyPr>
            <a:p>
              <a:pPr>
                <a:spcBef>
                  <a:spcPct val="50000"/>
                </a:spcBef>
                <a:buClrTx/>
              </a:pPr>
              <a:r>
                <a:rPr lang="en-US" altLang="zh-CN" sz="1000">
                  <a:latin typeface="Arial" panose="020B0604020202020204" pitchFamily="34" charset="0"/>
                  <a:ea typeface="宋体" panose="02010600030101010101" pitchFamily="2" charset="-122"/>
                </a:rPr>
                <a:t>KT</a:t>
              </a:r>
              <a:endParaRPr lang="en-US" altLang="zh-CN" sz="1000">
                <a:latin typeface="Arial" panose="020B0604020202020204" pitchFamily="34" charset="0"/>
                <a:ea typeface="宋体" panose="02010600030101010101" pitchFamily="2" charset="-122"/>
              </a:endParaRPr>
            </a:p>
          </p:txBody>
        </p:sp>
        <p:sp>
          <p:nvSpPr>
            <p:cNvPr id="11434" name="文本框 11433"/>
            <p:cNvSpPr txBox="1"/>
            <p:nvPr/>
          </p:nvSpPr>
          <p:spPr>
            <a:xfrm>
              <a:off x="10715" y="4675"/>
              <a:ext cx="1248" cy="318"/>
            </a:xfrm>
            <a:prstGeom prst="rect">
              <a:avLst/>
            </a:prstGeom>
            <a:noFill/>
            <a:ln w="9525">
              <a:noFill/>
            </a:ln>
          </p:spPr>
          <p:txBody>
            <a:bodyPr>
              <a:spAutoFit/>
            </a:bodyPr>
            <a:p>
              <a:pPr>
                <a:spcBef>
                  <a:spcPct val="50000"/>
                </a:spcBef>
                <a:buClrTx/>
              </a:pPr>
              <a:r>
                <a:rPr lang="en-US" altLang="zh-CN" sz="1000">
                  <a:latin typeface="Arial" panose="020B0604020202020204" pitchFamily="34" charset="0"/>
                  <a:ea typeface="宋体" panose="02010600030101010101" pitchFamily="2" charset="-122"/>
                </a:rPr>
                <a:t>KS</a:t>
              </a:r>
              <a:endParaRPr lang="en-US" altLang="zh-CN" sz="1000">
                <a:latin typeface="Arial" panose="020B0604020202020204" pitchFamily="34" charset="0"/>
                <a:ea typeface="宋体" panose="02010600030101010101" pitchFamily="2" charset="-122"/>
              </a:endParaRPr>
            </a:p>
          </p:txBody>
        </p:sp>
        <p:sp>
          <p:nvSpPr>
            <p:cNvPr id="11435" name="文本框 11434"/>
            <p:cNvSpPr txBox="1"/>
            <p:nvPr/>
          </p:nvSpPr>
          <p:spPr>
            <a:xfrm>
              <a:off x="11735" y="4675"/>
              <a:ext cx="1248" cy="318"/>
            </a:xfrm>
            <a:prstGeom prst="rect">
              <a:avLst/>
            </a:prstGeom>
            <a:noFill/>
            <a:ln w="9525">
              <a:noFill/>
            </a:ln>
          </p:spPr>
          <p:txBody>
            <a:bodyPr>
              <a:spAutoFit/>
            </a:bodyPr>
            <a:p>
              <a:pPr>
                <a:spcBef>
                  <a:spcPct val="50000"/>
                </a:spcBef>
                <a:buClrTx/>
              </a:pPr>
              <a:r>
                <a:rPr lang="en-US" altLang="zh-CN" sz="1000">
                  <a:latin typeface="Arial" panose="020B0604020202020204" pitchFamily="34" charset="0"/>
                  <a:ea typeface="宋体" panose="02010600030101010101" pitchFamily="2" charset="-122"/>
                </a:rPr>
                <a:t>KM</a:t>
              </a:r>
              <a:endParaRPr lang="en-US" altLang="zh-CN" sz="1000">
                <a:latin typeface="Arial" panose="020B0604020202020204" pitchFamily="34" charset="0"/>
                <a:ea typeface="宋体" panose="02010600030101010101" pitchFamily="2" charset="-122"/>
              </a:endParaRPr>
            </a:p>
          </p:txBody>
        </p:sp>
        <p:sp>
          <p:nvSpPr>
            <p:cNvPr id="11436" name="文本框 11435"/>
            <p:cNvSpPr txBox="1"/>
            <p:nvPr/>
          </p:nvSpPr>
          <p:spPr>
            <a:xfrm>
              <a:off x="10375" y="3360"/>
              <a:ext cx="1360" cy="478"/>
            </a:xfrm>
            <a:prstGeom prst="rect">
              <a:avLst/>
            </a:prstGeom>
            <a:noFill/>
            <a:ln w="9525">
              <a:noFill/>
            </a:ln>
          </p:spPr>
          <p:txBody>
            <a:bodyPr>
              <a:spAutoFit/>
            </a:bodyPr>
            <a:p>
              <a:pPr>
                <a:spcBef>
                  <a:spcPct val="50000"/>
                </a:spcBef>
                <a:buClrTx/>
              </a:pPr>
              <a:r>
                <a:rPr lang="zh-CN" altLang="en-US" dirty="0">
                  <a:latin typeface="Arial" panose="020B0604020202020204" pitchFamily="34" charset="0"/>
                  <a:ea typeface="宋体" panose="02010600030101010101" pitchFamily="2" charset="-122"/>
                </a:rPr>
                <a:t>信号</a:t>
              </a:r>
              <a:endParaRPr lang="zh-CN" altLang="en-US" dirty="0">
                <a:latin typeface="Arial" panose="020B0604020202020204" pitchFamily="34" charset="0"/>
                <a:ea typeface="宋体" panose="02010600030101010101" pitchFamily="2" charset="-122"/>
              </a:endParaRPr>
            </a:p>
          </p:txBody>
        </p:sp>
        <p:sp>
          <p:nvSpPr>
            <p:cNvPr id="11437" name="文本框 11436"/>
            <p:cNvSpPr txBox="1"/>
            <p:nvPr/>
          </p:nvSpPr>
          <p:spPr>
            <a:xfrm>
              <a:off x="11395" y="3348"/>
              <a:ext cx="2495" cy="478"/>
            </a:xfrm>
            <a:prstGeom prst="rect">
              <a:avLst/>
            </a:prstGeom>
            <a:noFill/>
            <a:ln w="9525">
              <a:noFill/>
            </a:ln>
          </p:spPr>
          <p:txBody>
            <a:bodyPr>
              <a:spAutoFit/>
            </a:bodyPr>
            <a:p>
              <a:pPr>
                <a:spcBef>
                  <a:spcPct val="50000"/>
                </a:spcBef>
                <a:buClrTx/>
              </a:pPr>
              <a:r>
                <a:rPr lang="zh-CN" altLang="en-US" dirty="0">
                  <a:latin typeface="Arial" panose="020B0604020202020204" pitchFamily="34" charset="0"/>
                  <a:ea typeface="宋体" panose="02010600030101010101" pitchFamily="2" charset="-122"/>
                </a:rPr>
                <a:t>至主断路器</a:t>
              </a:r>
              <a:endParaRPr lang="zh-CN" altLang="en-US" dirty="0">
                <a:latin typeface="Arial" panose="020B0604020202020204" pitchFamily="34" charset="0"/>
                <a:ea typeface="宋体" panose="02010600030101010101" pitchFamily="2" charset="-122"/>
              </a:endParaRPr>
            </a:p>
          </p:txBody>
        </p:sp>
        <p:sp>
          <p:nvSpPr>
            <p:cNvPr id="11438" name="文本框 11437"/>
            <p:cNvSpPr txBox="1"/>
            <p:nvPr/>
          </p:nvSpPr>
          <p:spPr>
            <a:xfrm>
              <a:off x="12303" y="4265"/>
              <a:ext cx="1702" cy="478"/>
            </a:xfrm>
            <a:prstGeom prst="rect">
              <a:avLst/>
            </a:prstGeom>
            <a:noFill/>
            <a:ln w="9525">
              <a:noFill/>
            </a:ln>
          </p:spPr>
          <p:txBody>
            <a:bodyPr>
              <a:spAutoFit/>
            </a:bodyPr>
            <a:p>
              <a:pPr>
                <a:spcBef>
                  <a:spcPct val="50000"/>
                </a:spcBef>
                <a:buClrTx/>
              </a:pPr>
              <a:r>
                <a:rPr lang="zh-CN" altLang="en-US" dirty="0">
                  <a:latin typeface="Arial" panose="020B0604020202020204" pitchFamily="34" charset="0"/>
                  <a:ea typeface="宋体" panose="02010600030101010101" pitchFamily="2" charset="-122"/>
                </a:rPr>
                <a:t>至</a:t>
              </a:r>
              <a:r>
                <a:rPr lang="en-US" altLang="zh-CN">
                  <a:latin typeface="Arial" panose="020B0604020202020204" pitchFamily="34" charset="0"/>
                  <a:ea typeface="宋体" panose="02010600030101010101" pitchFamily="2" charset="-122"/>
                </a:rPr>
                <a:t>MK</a:t>
              </a:r>
              <a:endParaRPr lang="en-US" altLang="zh-CN">
                <a:latin typeface="Arial" panose="020B0604020202020204" pitchFamily="34" charset="0"/>
                <a:ea typeface="宋体" panose="02010600030101010101" pitchFamily="2" charset="-122"/>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文本框 1"/>
          <p:cNvSpPr txBox="1"/>
          <p:nvPr/>
        </p:nvSpPr>
        <p:spPr>
          <a:xfrm>
            <a:off x="452755" y="227330"/>
            <a:ext cx="3580765" cy="521970"/>
          </a:xfrm>
          <a:prstGeom prst="rect">
            <a:avLst/>
          </a:prstGeom>
          <a:noFill/>
        </p:spPr>
        <p:txBody>
          <a:bodyPr wrap="square" rtlCol="0">
            <a:spAutoFit/>
          </a:bodyPr>
          <a:p>
            <a:pPr algn="l"/>
            <a:r>
              <a:rPr lang="zh-CN" altLang="en-US" sz="2800" dirty="0">
                <a:solidFill>
                  <a:srgbClr val="FF0000"/>
                </a:solidFill>
                <a:latin typeface="楷体" panose="02010609060101010101" pitchFamily="49" charset="-122"/>
                <a:ea typeface="楷体" panose="02010609060101010101" pitchFamily="49" charset="-122"/>
                <a:sym typeface="+mn-ea"/>
              </a:rPr>
              <a:t>匝间短路电流分布</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8" name="文本框 7"/>
          <p:cNvSpPr txBox="1"/>
          <p:nvPr/>
        </p:nvSpPr>
        <p:spPr>
          <a:xfrm>
            <a:off x="452755" y="1050290"/>
            <a:ext cx="4990465" cy="5262245"/>
          </a:xfrm>
          <a:prstGeom prst="rect">
            <a:avLst/>
          </a:prstGeom>
          <a:noFill/>
        </p:spPr>
        <p:txBody>
          <a:bodyPr wrap="square" rtlCol="0" anchor="t">
            <a:spAutoFit/>
          </a:bodyPr>
          <a:p>
            <a:pPr>
              <a:lnSpc>
                <a:spcPct val="150000"/>
              </a:lnSpc>
            </a:pPr>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当定子绕组同一分支发生匝间短路时，如右图所示：由于同相两分支电动势不等，电动势差在同相两支路中产生的环流</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kl</a:t>
            </a:r>
            <a:r>
              <a:rPr lang="zh-CN" altLang="en-US" sz="2800" dirty="0">
                <a:latin typeface="楷体" panose="02010609060101010101" pitchFamily="49" charset="-122"/>
                <a:ea typeface="楷体" panose="02010609060101010101" pitchFamily="49" charset="-122"/>
                <a:sym typeface="+mn-ea"/>
              </a:rPr>
              <a:t>流过，中性点连线上的电流互感器。若此电流大于横差保护的动作电流，则保护动作。</a:t>
            </a:r>
            <a:endParaRPr lang="zh-CN" altLang="en-US" sz="2800" dirty="0">
              <a:latin typeface="楷体" panose="02010609060101010101" pitchFamily="49" charset="-122"/>
              <a:ea typeface="楷体" panose="02010609060101010101" pitchFamily="49" charset="-122"/>
              <a:sym typeface="+mn-ea"/>
            </a:endParaRPr>
          </a:p>
        </p:txBody>
      </p:sp>
      <p:grpSp>
        <p:nvGrpSpPr>
          <p:cNvPr id="3" name="组合 2"/>
          <p:cNvGrpSpPr/>
          <p:nvPr/>
        </p:nvGrpSpPr>
        <p:grpSpPr>
          <a:xfrm>
            <a:off x="6459220" y="1409700"/>
            <a:ext cx="4991735" cy="4435475"/>
            <a:chOff x="499" y="2271"/>
            <a:chExt cx="7861" cy="6985"/>
          </a:xfrm>
        </p:grpSpPr>
        <p:grpSp>
          <p:nvGrpSpPr>
            <p:cNvPr id="98" name="组合 97"/>
            <p:cNvGrpSpPr/>
            <p:nvPr/>
          </p:nvGrpSpPr>
          <p:grpSpPr>
            <a:xfrm>
              <a:off x="5174" y="8474"/>
              <a:ext cx="1134" cy="563"/>
              <a:chOff x="3167546" y="5205056"/>
              <a:chExt cx="720081" cy="673055"/>
            </a:xfrm>
          </p:grpSpPr>
          <p:sp>
            <p:nvSpPr>
              <p:cNvPr id="96" name="弧形 95"/>
              <p:cNvSpPr/>
              <p:nvPr/>
            </p:nvSpPr>
            <p:spPr>
              <a:xfrm rot="16200000">
                <a:off x="3347566" y="502503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97" name="弧形 96"/>
              <p:cNvSpPr/>
              <p:nvPr/>
            </p:nvSpPr>
            <p:spPr>
              <a:xfrm rot="16200000">
                <a:off x="3347567" y="5338051"/>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grpSp>
        <p:cxnSp>
          <p:nvCxnSpPr>
            <p:cNvPr id="100" name="直接连接符 99"/>
            <p:cNvCxnSpPr>
              <a:stCxn id="96" idx="2"/>
            </p:cNvCxnSpPr>
            <p:nvPr/>
          </p:nvCxnSpPr>
          <p:spPr>
            <a:xfrm>
              <a:off x="5598" y="8479"/>
              <a:ext cx="808" cy="0"/>
            </a:xfrm>
            <a:prstGeom prst="line">
              <a:avLst/>
            </a:prstGeom>
          </p:spPr>
          <p:style>
            <a:lnRef idx="2">
              <a:schemeClr val="dk1"/>
            </a:lnRef>
            <a:fillRef idx="0">
              <a:schemeClr val="dk1"/>
            </a:fillRef>
            <a:effectRef idx="1">
              <a:schemeClr val="dk1"/>
            </a:effectRef>
            <a:fontRef idx="minor">
              <a:schemeClr val="tx1"/>
            </a:fontRef>
          </p:style>
        </p:cxnSp>
        <p:cxnSp>
          <p:nvCxnSpPr>
            <p:cNvPr id="101" name="直接连接符 100"/>
            <p:cNvCxnSpPr/>
            <p:nvPr/>
          </p:nvCxnSpPr>
          <p:spPr>
            <a:xfrm>
              <a:off x="5564" y="9033"/>
              <a:ext cx="842" cy="0"/>
            </a:xfrm>
            <a:prstGeom prst="line">
              <a:avLst/>
            </a:prstGeom>
          </p:spPr>
          <p:style>
            <a:lnRef idx="2">
              <a:schemeClr val="dk1"/>
            </a:lnRef>
            <a:fillRef idx="0">
              <a:schemeClr val="dk1"/>
            </a:fillRef>
            <a:effectRef idx="1">
              <a:schemeClr val="dk1"/>
            </a:effectRef>
            <a:fontRef idx="minor">
              <a:schemeClr val="tx1"/>
            </a:fontRef>
          </p:style>
        </p:cxnSp>
        <p:sp>
          <p:nvSpPr>
            <p:cNvPr id="104" name="矩形 103"/>
            <p:cNvSpPr/>
            <p:nvPr/>
          </p:nvSpPr>
          <p:spPr>
            <a:xfrm>
              <a:off x="6406" y="8247"/>
              <a:ext cx="454" cy="9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9" name="矩形 108"/>
            <p:cNvSpPr/>
            <p:nvPr/>
          </p:nvSpPr>
          <p:spPr>
            <a:xfrm>
              <a:off x="7340" y="5479"/>
              <a:ext cx="1021" cy="6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cxnSp>
          <p:nvCxnSpPr>
            <p:cNvPr id="113" name="直接连接符 112"/>
            <p:cNvCxnSpPr/>
            <p:nvPr/>
          </p:nvCxnSpPr>
          <p:spPr>
            <a:xfrm>
              <a:off x="7654" y="6172"/>
              <a:ext cx="0" cy="2307"/>
            </a:xfrm>
            <a:prstGeom prst="line">
              <a:avLst/>
            </a:prstGeom>
          </p:spPr>
          <p:style>
            <a:lnRef idx="2">
              <a:schemeClr val="dk1"/>
            </a:lnRef>
            <a:fillRef idx="0">
              <a:schemeClr val="dk1"/>
            </a:fillRef>
            <a:effectRef idx="1">
              <a:schemeClr val="dk1"/>
            </a:effectRef>
            <a:fontRef idx="minor">
              <a:schemeClr val="tx1"/>
            </a:fontRef>
          </p:style>
        </p:cxnSp>
        <p:cxnSp>
          <p:nvCxnSpPr>
            <p:cNvPr id="115" name="直接连接符 114"/>
            <p:cNvCxnSpPr/>
            <p:nvPr/>
          </p:nvCxnSpPr>
          <p:spPr>
            <a:xfrm flipH="1">
              <a:off x="6860" y="8474"/>
              <a:ext cx="794" cy="5"/>
            </a:xfrm>
            <a:prstGeom prst="line">
              <a:avLst/>
            </a:prstGeom>
          </p:spPr>
          <p:style>
            <a:lnRef idx="2">
              <a:schemeClr val="dk1"/>
            </a:lnRef>
            <a:fillRef idx="0">
              <a:schemeClr val="dk1"/>
            </a:fillRef>
            <a:effectRef idx="1">
              <a:schemeClr val="dk1"/>
            </a:effectRef>
            <a:fontRef idx="minor">
              <a:schemeClr val="tx1"/>
            </a:fontRef>
          </p:style>
        </p:cxnSp>
        <p:cxnSp>
          <p:nvCxnSpPr>
            <p:cNvPr id="118" name="直接连接符 117"/>
            <p:cNvCxnSpPr/>
            <p:nvPr/>
          </p:nvCxnSpPr>
          <p:spPr>
            <a:xfrm>
              <a:off x="8221" y="6172"/>
              <a:ext cx="0" cy="2861"/>
            </a:xfrm>
            <a:prstGeom prst="line">
              <a:avLst/>
            </a:prstGeom>
          </p:spPr>
          <p:style>
            <a:lnRef idx="2">
              <a:schemeClr val="dk1"/>
            </a:lnRef>
            <a:fillRef idx="0">
              <a:schemeClr val="dk1"/>
            </a:fillRef>
            <a:effectRef idx="1">
              <a:schemeClr val="dk1"/>
            </a:effectRef>
            <a:fontRef idx="minor">
              <a:schemeClr val="tx1"/>
            </a:fontRef>
          </p:style>
        </p:cxnSp>
        <p:cxnSp>
          <p:nvCxnSpPr>
            <p:cNvPr id="120" name="直接连接符 119"/>
            <p:cNvCxnSpPr/>
            <p:nvPr/>
          </p:nvCxnSpPr>
          <p:spPr>
            <a:xfrm>
              <a:off x="6860" y="9033"/>
              <a:ext cx="1361" cy="0"/>
            </a:xfrm>
            <a:prstGeom prst="line">
              <a:avLst/>
            </a:prstGeom>
          </p:spPr>
          <p:style>
            <a:lnRef idx="2">
              <a:schemeClr val="dk1"/>
            </a:lnRef>
            <a:fillRef idx="0">
              <a:schemeClr val="dk1"/>
            </a:fillRef>
            <a:effectRef idx="1">
              <a:schemeClr val="dk1"/>
            </a:effectRef>
            <a:fontRef idx="minor">
              <a:schemeClr val="tx1"/>
            </a:fontRef>
          </p:style>
        </p:cxnSp>
        <p:cxnSp>
          <p:nvCxnSpPr>
            <p:cNvPr id="5" name="直接连接符 4"/>
            <p:cNvCxnSpPr/>
            <p:nvPr/>
          </p:nvCxnSpPr>
          <p:spPr>
            <a:xfrm>
              <a:off x="3038" y="2271"/>
              <a:ext cx="0" cy="934"/>
            </a:xfrm>
            <a:prstGeom prst="line">
              <a:avLst/>
            </a:prstGeom>
          </p:spPr>
          <p:style>
            <a:lnRef idx="2">
              <a:schemeClr val="dk1"/>
            </a:lnRef>
            <a:fillRef idx="0">
              <a:schemeClr val="dk1"/>
            </a:fillRef>
            <a:effectRef idx="1">
              <a:schemeClr val="dk1"/>
            </a:effectRef>
            <a:fontRef idx="minor">
              <a:schemeClr val="tx1"/>
            </a:fontRef>
          </p:style>
        </p:cxnSp>
        <p:cxnSp>
          <p:nvCxnSpPr>
            <p:cNvPr id="6" name="直接连接符 5"/>
            <p:cNvCxnSpPr/>
            <p:nvPr/>
          </p:nvCxnSpPr>
          <p:spPr>
            <a:xfrm>
              <a:off x="1768" y="3205"/>
              <a:ext cx="2574" cy="0"/>
            </a:xfrm>
            <a:prstGeom prst="line">
              <a:avLst/>
            </a:prstGeom>
          </p:spPr>
          <p:style>
            <a:lnRef idx="2">
              <a:schemeClr val="dk1"/>
            </a:lnRef>
            <a:fillRef idx="0">
              <a:schemeClr val="dk1"/>
            </a:fillRef>
            <a:effectRef idx="1">
              <a:schemeClr val="dk1"/>
            </a:effectRef>
            <a:fontRef idx="minor">
              <a:schemeClr val="tx1"/>
            </a:fontRef>
          </p:style>
        </p:cxnSp>
        <p:cxnSp>
          <p:nvCxnSpPr>
            <p:cNvPr id="10" name="直接连接符 9"/>
            <p:cNvCxnSpPr>
              <a:endCxn id="12" idx="2"/>
            </p:cNvCxnSpPr>
            <p:nvPr/>
          </p:nvCxnSpPr>
          <p:spPr>
            <a:xfrm>
              <a:off x="1768" y="3205"/>
              <a:ext cx="0" cy="397"/>
            </a:xfrm>
            <a:prstGeom prst="line">
              <a:avLst/>
            </a:prstGeom>
          </p:spPr>
          <p:style>
            <a:lnRef idx="2">
              <a:schemeClr val="dk1"/>
            </a:lnRef>
            <a:fillRef idx="0">
              <a:schemeClr val="dk1"/>
            </a:fillRef>
            <a:effectRef idx="1">
              <a:schemeClr val="dk1"/>
            </a:effectRef>
            <a:fontRef idx="minor">
              <a:schemeClr val="tx1"/>
            </a:fontRef>
          </p:style>
        </p:cxnSp>
        <p:cxnSp>
          <p:nvCxnSpPr>
            <p:cNvPr id="11" name="直接连接符 10"/>
            <p:cNvCxnSpPr/>
            <p:nvPr/>
          </p:nvCxnSpPr>
          <p:spPr>
            <a:xfrm>
              <a:off x="4343" y="3205"/>
              <a:ext cx="0" cy="373"/>
            </a:xfrm>
            <a:prstGeom prst="line">
              <a:avLst/>
            </a:prstGeom>
          </p:spPr>
          <p:style>
            <a:lnRef idx="2">
              <a:schemeClr val="dk1"/>
            </a:lnRef>
            <a:fillRef idx="0">
              <a:schemeClr val="dk1"/>
            </a:fillRef>
            <a:effectRef idx="1">
              <a:schemeClr val="dk1"/>
            </a:effectRef>
            <a:fontRef idx="minor">
              <a:schemeClr val="tx1"/>
            </a:fontRef>
          </p:style>
        </p:cxnSp>
        <p:grpSp>
          <p:nvGrpSpPr>
            <p:cNvPr id="29" name="组合 28"/>
            <p:cNvGrpSpPr/>
            <p:nvPr/>
          </p:nvGrpSpPr>
          <p:grpSpPr>
            <a:xfrm>
              <a:off x="1451" y="3579"/>
              <a:ext cx="1134" cy="4567"/>
              <a:chOff x="899589" y="1772816"/>
              <a:chExt cx="720090" cy="3522543"/>
            </a:xfrm>
          </p:grpSpPr>
          <p:sp>
            <p:nvSpPr>
              <p:cNvPr id="12" name="弧形 11"/>
              <p:cNvSpPr/>
              <p:nvPr/>
            </p:nvSpPr>
            <p:spPr>
              <a:xfrm rot="16200000">
                <a:off x="1079612" y="159279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19" name="弧形 18"/>
              <p:cNvSpPr/>
              <p:nvPr/>
            </p:nvSpPr>
            <p:spPr>
              <a:xfrm rot="16200000">
                <a:off x="1079613" y="1905811"/>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0" name="弧形 19"/>
              <p:cNvSpPr/>
              <p:nvPr/>
            </p:nvSpPr>
            <p:spPr>
              <a:xfrm rot="16200000">
                <a:off x="1079609" y="2235019"/>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1" name="弧形 20"/>
              <p:cNvSpPr/>
              <p:nvPr/>
            </p:nvSpPr>
            <p:spPr>
              <a:xfrm rot="16200000">
                <a:off x="1079610" y="2548034"/>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2" name="弧形 21"/>
              <p:cNvSpPr/>
              <p:nvPr/>
            </p:nvSpPr>
            <p:spPr>
              <a:xfrm rot="16200000">
                <a:off x="1079615" y="2854898"/>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3" name="弧形 22"/>
              <p:cNvSpPr/>
              <p:nvPr/>
            </p:nvSpPr>
            <p:spPr>
              <a:xfrm rot="16200000">
                <a:off x="1079616" y="3167913"/>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7" name="弧形 6"/>
              <p:cNvSpPr/>
              <p:nvPr/>
            </p:nvSpPr>
            <p:spPr>
              <a:xfrm rot="16200000">
                <a:off x="1079612" y="3497121"/>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5" name="弧形 24"/>
              <p:cNvSpPr/>
              <p:nvPr/>
            </p:nvSpPr>
            <p:spPr>
              <a:xfrm rot="16200000">
                <a:off x="1079613" y="381013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6" name="弧形 25"/>
              <p:cNvSpPr/>
              <p:nvPr/>
            </p:nvSpPr>
            <p:spPr>
              <a:xfrm rot="16200000">
                <a:off x="1079619" y="411307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7" name="弧形 26"/>
              <p:cNvSpPr/>
              <p:nvPr/>
            </p:nvSpPr>
            <p:spPr>
              <a:xfrm rot="16200000">
                <a:off x="1079615" y="4442284"/>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28" name="弧形 27"/>
              <p:cNvSpPr/>
              <p:nvPr/>
            </p:nvSpPr>
            <p:spPr>
              <a:xfrm rot="16200000">
                <a:off x="1079616" y="4755299"/>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grpSp>
        <p:cxnSp>
          <p:nvCxnSpPr>
            <p:cNvPr id="31" name="直接连接符 30"/>
            <p:cNvCxnSpPr>
              <a:stCxn id="28" idx="0"/>
            </p:cNvCxnSpPr>
            <p:nvPr/>
          </p:nvCxnSpPr>
          <p:spPr>
            <a:xfrm>
              <a:off x="1747" y="8117"/>
              <a:ext cx="0" cy="1138"/>
            </a:xfrm>
            <a:prstGeom prst="line">
              <a:avLst/>
            </a:prstGeom>
          </p:spPr>
          <p:style>
            <a:lnRef idx="2">
              <a:schemeClr val="dk1"/>
            </a:lnRef>
            <a:fillRef idx="0">
              <a:schemeClr val="dk1"/>
            </a:fillRef>
            <a:effectRef idx="1">
              <a:schemeClr val="dk1"/>
            </a:effectRef>
            <a:fontRef idx="minor">
              <a:schemeClr val="tx1"/>
            </a:fontRef>
          </p:style>
        </p:cxnSp>
        <p:grpSp>
          <p:nvGrpSpPr>
            <p:cNvPr id="95" name="组合 94"/>
            <p:cNvGrpSpPr/>
            <p:nvPr/>
          </p:nvGrpSpPr>
          <p:grpSpPr>
            <a:xfrm>
              <a:off x="4027" y="3550"/>
              <a:ext cx="1134" cy="4567"/>
              <a:chOff x="2556962" y="1476670"/>
              <a:chExt cx="720090" cy="3522543"/>
            </a:xfrm>
          </p:grpSpPr>
          <p:sp>
            <p:nvSpPr>
              <p:cNvPr id="33" name="弧形 32"/>
              <p:cNvSpPr/>
              <p:nvPr/>
            </p:nvSpPr>
            <p:spPr>
              <a:xfrm rot="16200000">
                <a:off x="2736985" y="1296650"/>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34" name="弧形 33"/>
              <p:cNvSpPr/>
              <p:nvPr/>
            </p:nvSpPr>
            <p:spPr>
              <a:xfrm rot="16200000">
                <a:off x="2736986" y="1609665"/>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35" name="弧形 34"/>
              <p:cNvSpPr/>
              <p:nvPr/>
            </p:nvSpPr>
            <p:spPr>
              <a:xfrm rot="16200000">
                <a:off x="2736982" y="1938873"/>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36" name="弧形 35"/>
              <p:cNvSpPr/>
              <p:nvPr/>
            </p:nvSpPr>
            <p:spPr>
              <a:xfrm rot="16200000">
                <a:off x="2736983" y="2251888"/>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37" name="弧形 36"/>
              <p:cNvSpPr/>
              <p:nvPr/>
            </p:nvSpPr>
            <p:spPr>
              <a:xfrm rot="16200000">
                <a:off x="2736988" y="2558752"/>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38" name="弧形 37"/>
              <p:cNvSpPr/>
              <p:nvPr/>
            </p:nvSpPr>
            <p:spPr>
              <a:xfrm rot="16200000">
                <a:off x="2736989" y="2871767"/>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39" name="弧形 38"/>
              <p:cNvSpPr/>
              <p:nvPr/>
            </p:nvSpPr>
            <p:spPr>
              <a:xfrm rot="16200000">
                <a:off x="2736985" y="3200975"/>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40" name="弧形 39"/>
              <p:cNvSpPr/>
              <p:nvPr/>
            </p:nvSpPr>
            <p:spPr>
              <a:xfrm rot="16200000">
                <a:off x="2736986" y="3513990"/>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41" name="弧形 40"/>
              <p:cNvSpPr/>
              <p:nvPr/>
            </p:nvSpPr>
            <p:spPr>
              <a:xfrm rot="16200000">
                <a:off x="2736992" y="3816930"/>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42" name="弧形 41"/>
              <p:cNvSpPr/>
              <p:nvPr/>
            </p:nvSpPr>
            <p:spPr>
              <a:xfrm rot="16200000">
                <a:off x="2736988" y="4146138"/>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sp>
            <p:nvSpPr>
              <p:cNvPr id="43" name="弧形 42"/>
              <p:cNvSpPr/>
              <p:nvPr/>
            </p:nvSpPr>
            <p:spPr>
              <a:xfrm rot="16200000">
                <a:off x="2736989" y="4459153"/>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grpSp>
        <p:cxnSp>
          <p:nvCxnSpPr>
            <p:cNvPr id="45" name="直接连接符 44"/>
            <p:cNvCxnSpPr>
              <a:stCxn id="43" idx="0"/>
            </p:cNvCxnSpPr>
            <p:nvPr/>
          </p:nvCxnSpPr>
          <p:spPr>
            <a:xfrm>
              <a:off x="4323" y="8089"/>
              <a:ext cx="20" cy="345"/>
            </a:xfrm>
            <a:prstGeom prst="line">
              <a:avLst/>
            </a:prstGeom>
          </p:spPr>
          <p:style>
            <a:lnRef idx="2">
              <a:schemeClr val="dk1"/>
            </a:lnRef>
            <a:fillRef idx="0">
              <a:schemeClr val="dk1"/>
            </a:fillRef>
            <a:effectRef idx="1">
              <a:schemeClr val="dk1"/>
            </a:effectRef>
            <a:fontRef idx="minor">
              <a:schemeClr val="tx1"/>
            </a:fontRef>
          </p:style>
        </p:cxnSp>
        <p:cxnSp>
          <p:nvCxnSpPr>
            <p:cNvPr id="47" name="直接连接符 46"/>
            <p:cNvCxnSpPr/>
            <p:nvPr/>
          </p:nvCxnSpPr>
          <p:spPr>
            <a:xfrm>
              <a:off x="3571" y="8433"/>
              <a:ext cx="2041" cy="0"/>
            </a:xfrm>
            <a:prstGeom prst="line">
              <a:avLst/>
            </a:prstGeom>
          </p:spPr>
          <p:style>
            <a:lnRef idx="2">
              <a:schemeClr val="dk1"/>
            </a:lnRef>
            <a:fillRef idx="0">
              <a:schemeClr val="dk1"/>
            </a:fillRef>
            <a:effectRef idx="1">
              <a:schemeClr val="dk1"/>
            </a:effectRef>
            <a:fontRef idx="minor">
              <a:schemeClr val="tx1"/>
            </a:fontRef>
          </p:style>
        </p:cxnSp>
        <p:cxnSp>
          <p:nvCxnSpPr>
            <p:cNvPr id="49" name="直接连接符 48"/>
            <p:cNvCxnSpPr/>
            <p:nvPr/>
          </p:nvCxnSpPr>
          <p:spPr>
            <a:xfrm>
              <a:off x="5612" y="8433"/>
              <a:ext cx="0" cy="822"/>
            </a:xfrm>
            <a:prstGeom prst="line">
              <a:avLst/>
            </a:prstGeom>
          </p:spPr>
          <p:style>
            <a:lnRef idx="2">
              <a:schemeClr val="dk1"/>
            </a:lnRef>
            <a:fillRef idx="0">
              <a:schemeClr val="dk1"/>
            </a:fillRef>
            <a:effectRef idx="1">
              <a:schemeClr val="dk1"/>
            </a:effectRef>
            <a:fontRef idx="minor">
              <a:schemeClr val="tx1"/>
            </a:fontRef>
          </p:style>
        </p:cxnSp>
        <p:cxnSp>
          <p:nvCxnSpPr>
            <p:cNvPr id="52" name="直接连接符 51"/>
            <p:cNvCxnSpPr/>
            <p:nvPr/>
          </p:nvCxnSpPr>
          <p:spPr>
            <a:xfrm flipH="1">
              <a:off x="963" y="9256"/>
              <a:ext cx="4649" cy="0"/>
            </a:xfrm>
            <a:prstGeom prst="line">
              <a:avLst/>
            </a:prstGeom>
          </p:spPr>
          <p:style>
            <a:lnRef idx="2">
              <a:schemeClr val="dk1"/>
            </a:lnRef>
            <a:fillRef idx="0">
              <a:schemeClr val="dk1"/>
            </a:fillRef>
            <a:effectRef idx="1">
              <a:schemeClr val="dk1"/>
            </a:effectRef>
            <a:fontRef idx="minor">
              <a:schemeClr val="tx1"/>
            </a:fontRef>
          </p:style>
        </p:cxnSp>
        <p:cxnSp>
          <p:nvCxnSpPr>
            <p:cNvPr id="55" name="直接箭头连接符 54"/>
            <p:cNvCxnSpPr/>
            <p:nvPr/>
          </p:nvCxnSpPr>
          <p:spPr>
            <a:xfrm flipV="1">
              <a:off x="1190" y="4616"/>
              <a:ext cx="0" cy="8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6" name="直接箭头连接符 55"/>
            <p:cNvCxnSpPr/>
            <p:nvPr/>
          </p:nvCxnSpPr>
          <p:spPr>
            <a:xfrm flipV="1">
              <a:off x="2018" y="8398"/>
              <a:ext cx="0" cy="61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3" name="弧形 82"/>
            <p:cNvSpPr/>
            <p:nvPr/>
          </p:nvSpPr>
          <p:spPr>
            <a:xfrm rot="14673423">
              <a:off x="3494" y="4104"/>
              <a:ext cx="1269" cy="1644"/>
            </a:xfrm>
            <a:prstGeom prst="arc">
              <a:avLst>
                <a:gd name="adj1" fmla="val 12731352"/>
                <a:gd name="adj2" fmla="val 835889"/>
              </a:avLst>
            </a:prstGeom>
            <a:ln>
              <a:headEnd type="triangle" w="med" len="med"/>
              <a:tailEnd type="triangle" w="med" len="med"/>
            </a:ln>
          </p:spPr>
          <p:style>
            <a:lnRef idx="2">
              <a:schemeClr val="dk1"/>
            </a:lnRef>
            <a:fillRef idx="0">
              <a:schemeClr val="dk1"/>
            </a:fillRef>
            <a:effectRef idx="1">
              <a:schemeClr val="dk1"/>
            </a:effectRef>
            <a:fontRef idx="minor">
              <a:schemeClr val="tx1"/>
            </a:fontRef>
          </p:style>
          <p:txBody>
            <a:bodyPr rtlCol="0" anchor="ctr"/>
            <a:p>
              <a:pPr algn="ctr"/>
              <a:endParaRPr lang="zh-CN" altLang="en-US"/>
            </a:p>
          </p:txBody>
        </p:sp>
        <p:cxnSp>
          <p:nvCxnSpPr>
            <p:cNvPr id="85" name="直接连接符 84"/>
            <p:cNvCxnSpPr/>
            <p:nvPr/>
          </p:nvCxnSpPr>
          <p:spPr>
            <a:xfrm>
              <a:off x="4592" y="4383"/>
              <a:ext cx="795" cy="0"/>
            </a:xfrm>
            <a:prstGeom prst="line">
              <a:avLst/>
            </a:prstGeom>
          </p:spPr>
          <p:style>
            <a:lnRef idx="2">
              <a:schemeClr val="dk1"/>
            </a:lnRef>
            <a:fillRef idx="0">
              <a:schemeClr val="dk1"/>
            </a:fillRef>
            <a:effectRef idx="1">
              <a:schemeClr val="dk1"/>
            </a:effectRef>
            <a:fontRef idx="minor">
              <a:schemeClr val="tx1"/>
            </a:fontRef>
          </p:style>
        </p:cxnSp>
        <p:cxnSp>
          <p:nvCxnSpPr>
            <p:cNvPr id="86" name="直接连接符 85"/>
            <p:cNvCxnSpPr/>
            <p:nvPr/>
          </p:nvCxnSpPr>
          <p:spPr>
            <a:xfrm>
              <a:off x="4591" y="5615"/>
              <a:ext cx="795" cy="0"/>
            </a:xfrm>
            <a:prstGeom prst="line">
              <a:avLst/>
            </a:prstGeom>
          </p:spPr>
          <p:style>
            <a:lnRef idx="2">
              <a:schemeClr val="dk1"/>
            </a:lnRef>
            <a:fillRef idx="0">
              <a:schemeClr val="dk1"/>
            </a:fillRef>
            <a:effectRef idx="1">
              <a:schemeClr val="dk1"/>
            </a:effectRef>
            <a:fontRef idx="minor">
              <a:schemeClr val="tx1"/>
            </a:fontRef>
          </p:style>
        </p:cxnSp>
        <p:cxnSp>
          <p:nvCxnSpPr>
            <p:cNvPr id="88" name="直接箭头连接符 87"/>
            <p:cNvCxnSpPr/>
            <p:nvPr/>
          </p:nvCxnSpPr>
          <p:spPr>
            <a:xfrm>
              <a:off x="4988" y="4451"/>
              <a:ext cx="1" cy="114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91" name="直接箭头连接符 90"/>
            <p:cNvCxnSpPr/>
            <p:nvPr/>
          </p:nvCxnSpPr>
          <p:spPr>
            <a:xfrm flipH="1">
              <a:off x="4988" y="3550"/>
              <a:ext cx="1" cy="6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2" name="直接箭头连接符 91"/>
            <p:cNvCxnSpPr/>
            <p:nvPr/>
          </p:nvCxnSpPr>
          <p:spPr>
            <a:xfrm flipH="1">
              <a:off x="4991" y="6282"/>
              <a:ext cx="1" cy="6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2" name="直接箭头连接符 121"/>
            <p:cNvCxnSpPr/>
            <p:nvPr/>
          </p:nvCxnSpPr>
          <p:spPr>
            <a:xfrm flipH="1">
              <a:off x="4819" y="8525"/>
              <a:ext cx="1" cy="6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7" name="TextBox 126"/>
            <p:cNvSpPr txBox="1"/>
            <p:nvPr/>
          </p:nvSpPr>
          <p:spPr>
            <a:xfrm>
              <a:off x="499" y="4924"/>
              <a:ext cx="804" cy="582"/>
            </a:xfrm>
            <a:prstGeom prst="rect">
              <a:avLst/>
            </a:prstGeom>
            <a:noFill/>
          </p:spPr>
          <p:txBody>
            <a:bodyPr wrap="square" rtlCol="0">
              <a:spAutoFit/>
            </a:bodyPr>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29" name="TextBox 128"/>
            <p:cNvSpPr txBox="1"/>
            <p:nvPr/>
          </p:nvSpPr>
          <p:spPr>
            <a:xfrm>
              <a:off x="499" y="4720"/>
              <a:ext cx="283" cy="582"/>
            </a:xfrm>
            <a:prstGeom prst="rect">
              <a:avLst/>
            </a:prstGeom>
            <a:noFill/>
          </p:spPr>
          <p:txBody>
            <a:bodyPr wrap="square" rtlCol="0">
              <a:spAutoFit/>
            </a:bodyPr>
            <a:p>
              <a:r>
                <a:rPr lang="en-US" altLang="zh-CN" dirty="0" smtClean="0">
                  <a:latin typeface="+mn-ea"/>
                </a:rPr>
                <a:t>·</a:t>
              </a:r>
              <a:endParaRPr lang="zh-CN" altLang="en-US" dirty="0">
                <a:latin typeface="+mn-ea"/>
              </a:endParaRPr>
            </a:p>
          </p:txBody>
        </p:sp>
        <p:grpSp>
          <p:nvGrpSpPr>
            <p:cNvPr id="132" name="组合 131"/>
            <p:cNvGrpSpPr/>
            <p:nvPr/>
          </p:nvGrpSpPr>
          <p:grpSpPr>
            <a:xfrm>
              <a:off x="5013" y="3550"/>
              <a:ext cx="804" cy="786"/>
              <a:chOff x="3289839" y="2236245"/>
              <a:chExt cx="510646" cy="499144"/>
            </a:xfrm>
          </p:grpSpPr>
          <p:sp>
            <p:nvSpPr>
              <p:cNvPr id="130" name="TextBox 129"/>
              <p:cNvSpPr txBox="1"/>
              <p:nvPr/>
            </p:nvSpPr>
            <p:spPr>
              <a:xfrm>
                <a:off x="3289839" y="2366057"/>
                <a:ext cx="510646" cy="369332"/>
              </a:xfrm>
              <a:prstGeom prst="rect">
                <a:avLst/>
              </a:prstGeom>
              <a:noFill/>
            </p:spPr>
            <p:txBody>
              <a:bodyPr wrap="square" rtlCol="0">
                <a:spAutoFit/>
              </a:bodyPr>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31" name="TextBox 130"/>
              <p:cNvSpPr txBox="1"/>
              <p:nvPr/>
            </p:nvSpPr>
            <p:spPr>
              <a:xfrm>
                <a:off x="3289839" y="2236245"/>
                <a:ext cx="180020" cy="369332"/>
              </a:xfrm>
              <a:prstGeom prst="rect">
                <a:avLst/>
              </a:prstGeom>
              <a:noFill/>
            </p:spPr>
            <p:txBody>
              <a:bodyPr wrap="square" rtlCol="0">
                <a:spAutoFit/>
              </a:bodyPr>
              <a:p>
                <a:r>
                  <a:rPr lang="en-US" altLang="zh-CN" dirty="0" smtClean="0">
                    <a:latin typeface="+mn-ea"/>
                  </a:rPr>
                  <a:t>·</a:t>
                </a:r>
                <a:endParaRPr lang="zh-CN" altLang="en-US" dirty="0">
                  <a:latin typeface="+mn-ea"/>
                </a:endParaRPr>
              </a:p>
            </p:txBody>
          </p:sp>
        </p:grpSp>
        <p:grpSp>
          <p:nvGrpSpPr>
            <p:cNvPr id="133" name="组合 132"/>
            <p:cNvGrpSpPr/>
            <p:nvPr/>
          </p:nvGrpSpPr>
          <p:grpSpPr>
            <a:xfrm>
              <a:off x="5013" y="6268"/>
              <a:ext cx="804" cy="786"/>
              <a:chOff x="3289839" y="2236245"/>
              <a:chExt cx="510646" cy="499144"/>
            </a:xfrm>
          </p:grpSpPr>
          <p:sp>
            <p:nvSpPr>
              <p:cNvPr id="134" name="TextBox 133"/>
              <p:cNvSpPr txBox="1"/>
              <p:nvPr/>
            </p:nvSpPr>
            <p:spPr>
              <a:xfrm>
                <a:off x="3289839" y="2366057"/>
                <a:ext cx="510646" cy="369332"/>
              </a:xfrm>
              <a:prstGeom prst="rect">
                <a:avLst/>
              </a:prstGeom>
              <a:noFill/>
            </p:spPr>
            <p:txBody>
              <a:bodyPr wrap="square" rtlCol="0">
                <a:spAutoFit/>
              </a:bodyPr>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35" name="TextBox 134"/>
              <p:cNvSpPr txBox="1"/>
              <p:nvPr/>
            </p:nvSpPr>
            <p:spPr>
              <a:xfrm>
                <a:off x="3289839" y="2236245"/>
                <a:ext cx="180020" cy="369332"/>
              </a:xfrm>
              <a:prstGeom prst="rect">
                <a:avLst/>
              </a:prstGeom>
              <a:noFill/>
            </p:spPr>
            <p:txBody>
              <a:bodyPr wrap="square" rtlCol="0">
                <a:spAutoFit/>
              </a:bodyPr>
              <a:p>
                <a:r>
                  <a:rPr lang="en-US" altLang="zh-CN" dirty="0" smtClean="0">
                    <a:latin typeface="+mn-ea"/>
                  </a:rPr>
                  <a:t>·</a:t>
                </a:r>
                <a:endParaRPr lang="zh-CN" altLang="en-US" dirty="0">
                  <a:latin typeface="+mn-ea"/>
                </a:endParaRPr>
              </a:p>
            </p:txBody>
          </p:sp>
        </p:grpSp>
        <p:grpSp>
          <p:nvGrpSpPr>
            <p:cNvPr id="136" name="组合 135"/>
            <p:cNvGrpSpPr/>
            <p:nvPr/>
          </p:nvGrpSpPr>
          <p:grpSpPr>
            <a:xfrm>
              <a:off x="4001" y="8389"/>
              <a:ext cx="804" cy="786"/>
              <a:chOff x="3289839" y="2236245"/>
              <a:chExt cx="510646" cy="499144"/>
            </a:xfrm>
          </p:grpSpPr>
          <p:sp>
            <p:nvSpPr>
              <p:cNvPr id="137" name="TextBox 136"/>
              <p:cNvSpPr txBox="1"/>
              <p:nvPr/>
            </p:nvSpPr>
            <p:spPr>
              <a:xfrm>
                <a:off x="3289839" y="2366057"/>
                <a:ext cx="510646" cy="369332"/>
              </a:xfrm>
              <a:prstGeom prst="rect">
                <a:avLst/>
              </a:prstGeom>
              <a:noFill/>
            </p:spPr>
            <p:txBody>
              <a:bodyPr wrap="square" rtlCol="0">
                <a:spAutoFit/>
              </a:bodyPr>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38" name="TextBox 137"/>
              <p:cNvSpPr txBox="1"/>
              <p:nvPr/>
            </p:nvSpPr>
            <p:spPr>
              <a:xfrm>
                <a:off x="3289839" y="2236245"/>
                <a:ext cx="180020" cy="369332"/>
              </a:xfrm>
              <a:prstGeom prst="rect">
                <a:avLst/>
              </a:prstGeom>
              <a:noFill/>
            </p:spPr>
            <p:txBody>
              <a:bodyPr wrap="square" rtlCol="0">
                <a:spAutoFit/>
              </a:bodyPr>
              <a:p>
                <a:r>
                  <a:rPr lang="en-US" altLang="zh-CN" dirty="0" smtClean="0">
                    <a:latin typeface="+mn-ea"/>
                  </a:rPr>
                  <a:t>·</a:t>
                </a:r>
                <a:endParaRPr lang="zh-CN" altLang="en-US" dirty="0">
                  <a:latin typeface="+mn-ea"/>
                </a:endParaRPr>
              </a:p>
            </p:txBody>
          </p:sp>
        </p:grpSp>
        <p:sp>
          <p:nvSpPr>
            <p:cNvPr id="139" name="TextBox 138"/>
            <p:cNvSpPr txBox="1"/>
            <p:nvPr/>
          </p:nvSpPr>
          <p:spPr>
            <a:xfrm>
              <a:off x="5564" y="8433"/>
              <a:ext cx="804" cy="582"/>
            </a:xfrm>
            <a:prstGeom prst="rect">
              <a:avLst/>
            </a:prstGeom>
            <a:noFill/>
          </p:spPr>
          <p:txBody>
            <a:bodyPr wrap="square" rtlCol="0">
              <a:spAutoFit/>
            </a:bodyPr>
            <a:p>
              <a:r>
                <a:rPr lang="en-US" altLang="zh-CN" b="1" dirty="0" smtClean="0">
                  <a:latin typeface="+mn-ea"/>
                </a:rPr>
                <a:t>TA</a:t>
              </a:r>
              <a:endParaRPr lang="zh-CN" altLang="en-US" b="1" baseline="-25000" dirty="0">
                <a:latin typeface="+mn-ea"/>
              </a:endParaRPr>
            </a:p>
          </p:txBody>
        </p:sp>
        <p:sp>
          <p:nvSpPr>
            <p:cNvPr id="140" name="TextBox 139"/>
            <p:cNvSpPr txBox="1"/>
            <p:nvPr/>
          </p:nvSpPr>
          <p:spPr>
            <a:xfrm>
              <a:off x="4417" y="7817"/>
              <a:ext cx="804" cy="582"/>
            </a:xfrm>
            <a:prstGeom prst="rect">
              <a:avLst/>
            </a:prstGeom>
            <a:noFill/>
          </p:spPr>
          <p:txBody>
            <a:bodyPr wrap="square" rtlCol="0">
              <a:spAutoFit/>
            </a:bodyPr>
            <a:p>
              <a:r>
                <a:rPr lang="en-US" altLang="zh-CN" b="1" dirty="0" smtClean="0">
                  <a:latin typeface="+mn-ea"/>
                </a:rPr>
                <a:t>O2</a:t>
              </a:r>
              <a:endParaRPr lang="zh-CN" altLang="en-US" b="1" baseline="-25000" dirty="0">
                <a:latin typeface="+mn-ea"/>
              </a:endParaRPr>
            </a:p>
          </p:txBody>
        </p:sp>
        <p:sp>
          <p:nvSpPr>
            <p:cNvPr id="141" name="TextBox 140"/>
            <p:cNvSpPr txBox="1"/>
            <p:nvPr/>
          </p:nvSpPr>
          <p:spPr>
            <a:xfrm>
              <a:off x="7458" y="5563"/>
              <a:ext cx="804" cy="582"/>
            </a:xfrm>
            <a:prstGeom prst="rect">
              <a:avLst/>
            </a:prstGeom>
            <a:noFill/>
          </p:spPr>
          <p:txBody>
            <a:bodyPr wrap="square" rtlCol="0">
              <a:spAutoFit/>
            </a:bodyPr>
            <a:p>
              <a:r>
                <a:rPr lang="en-US" altLang="zh-CN" b="1" dirty="0" smtClean="0">
                  <a:latin typeface="+mn-ea"/>
                </a:rPr>
                <a:t>KA</a:t>
              </a:r>
              <a:endParaRPr lang="zh-CN" altLang="en-US" b="1" baseline="-25000" dirty="0">
                <a:latin typeface="+mn-ea"/>
              </a:endParaRPr>
            </a:p>
          </p:txBody>
        </p:sp>
        <p:sp>
          <p:nvSpPr>
            <p:cNvPr id="142" name="TextBox 141"/>
            <p:cNvSpPr txBox="1"/>
            <p:nvPr/>
          </p:nvSpPr>
          <p:spPr>
            <a:xfrm rot="16200000">
              <a:off x="4178" y="4540"/>
              <a:ext cx="1021" cy="630"/>
            </a:xfrm>
            <a:prstGeom prst="rect">
              <a:avLst/>
            </a:prstGeom>
            <a:noFill/>
          </p:spPr>
          <p:txBody>
            <a:bodyPr wrap="square" rtlCol="0">
              <a:spAutoFit/>
            </a:bodyPr>
            <a:p>
              <a:r>
                <a:rPr lang="en-US" altLang="zh-CN" sz="2000" b="1" dirty="0"/>
                <a:t>α</a:t>
              </a:r>
              <a:endParaRPr lang="zh-CN" altLang="en-US" sz="2000" b="1" dirty="0"/>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8" name="文本框 7"/>
          <p:cNvSpPr txBox="1"/>
          <p:nvPr/>
        </p:nvSpPr>
        <p:spPr>
          <a:xfrm>
            <a:off x="361315" y="1035685"/>
            <a:ext cx="4990465" cy="3969385"/>
          </a:xfrm>
          <a:prstGeom prst="rect">
            <a:avLst/>
          </a:prstGeom>
          <a:noFill/>
        </p:spPr>
        <p:txBody>
          <a:bodyPr wrap="square" rtlCol="0" anchor="t">
            <a:spAutoFit/>
          </a:bodyPr>
          <a:p>
            <a:pPr>
              <a:lnSpc>
                <a:spcPct val="150000"/>
              </a:lnSpc>
            </a:pPr>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当定子绕组同相不同分支发生匝间短路时，且</a:t>
            </a:r>
            <a:r>
              <a:rPr lang="en-US" altLang="zh-CN" sz="2800" dirty="0">
                <a:latin typeface="楷体" panose="02010609060101010101" pitchFamily="49" charset="-122"/>
                <a:ea typeface="楷体" panose="02010609060101010101" pitchFamily="49" charset="-122"/>
                <a:sym typeface="+mn-ea"/>
              </a:rPr>
              <a:t>a</a:t>
            </a:r>
            <a:r>
              <a:rPr lang="en-US" altLang="zh-CN" sz="2800" baseline="-25000" dirty="0">
                <a:latin typeface="楷体" panose="02010609060101010101" pitchFamily="49" charset="-122"/>
                <a:ea typeface="楷体" panose="02010609060101010101" pitchFamily="49" charset="-122"/>
                <a:sym typeface="+mn-ea"/>
              </a:rPr>
              <a:t>1</a:t>
            </a:r>
            <a:r>
              <a:rPr lang="en-US" altLang="zh-CN" sz="2800" dirty="0">
                <a:latin typeface="楷体" panose="02010609060101010101" pitchFamily="49" charset="-122"/>
                <a:ea typeface="楷体" panose="02010609060101010101" pitchFamily="49" charset="-122"/>
                <a:sym typeface="+mn-ea"/>
              </a:rPr>
              <a:t>≠a</a:t>
            </a:r>
            <a:r>
              <a:rPr lang="en-US" altLang="zh-CN" sz="2800" baseline="-25000" dirty="0">
                <a:latin typeface="楷体" panose="02010609060101010101" pitchFamily="49" charset="-122"/>
                <a:ea typeface="楷体" panose="02010609060101010101" pitchFamily="49" charset="-122"/>
                <a:sym typeface="+mn-ea"/>
              </a:rPr>
              <a:t>2</a:t>
            </a:r>
            <a:r>
              <a:rPr lang="zh-CN" altLang="en-US" sz="2800" dirty="0">
                <a:latin typeface="楷体" panose="02010609060101010101" pitchFamily="49" charset="-122"/>
                <a:ea typeface="楷体" panose="02010609060101010101" pitchFamily="49" charset="-122"/>
                <a:sym typeface="+mn-ea"/>
              </a:rPr>
              <a:t>时，如右图所示：在两故障分支电动势差的作用下，将产生环流</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kl</a:t>
            </a:r>
            <a:r>
              <a:rPr lang="zh-CN" altLang="en-US" sz="2800" dirty="0">
                <a:latin typeface="楷体" panose="02010609060101010101" pitchFamily="49" charset="-122"/>
                <a:ea typeface="楷体" panose="02010609060101010101" pitchFamily="49" charset="-122"/>
                <a:sym typeface="+mn-ea"/>
              </a:rPr>
              <a:t>和</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kl</a:t>
            </a:r>
            <a:r>
              <a:rPr lang="zh-CN" altLang="en-US" sz="2800" dirty="0">
                <a:latin typeface="楷体" panose="02010609060101010101" pitchFamily="49" charset="-122"/>
                <a:ea typeface="楷体" panose="02010609060101010101" pitchFamily="49" charset="-122"/>
                <a:sym typeface="+mn-ea"/>
              </a:rPr>
              <a:t>，其中</a:t>
            </a:r>
            <a:r>
              <a:rPr lang="en-US" altLang="zh-CN" sz="2800" dirty="0">
                <a:latin typeface="楷体" panose="02010609060101010101" pitchFamily="49" charset="-122"/>
                <a:ea typeface="楷体" panose="02010609060101010101" pitchFamily="49" charset="-122"/>
                <a:sym typeface="+mn-ea"/>
              </a:rPr>
              <a:t>I''</a:t>
            </a:r>
            <a:r>
              <a:rPr lang="en-US" altLang="zh-CN" sz="2800" baseline="-25000" dirty="0">
                <a:latin typeface="楷体" panose="02010609060101010101" pitchFamily="49" charset="-122"/>
                <a:ea typeface="楷体" panose="02010609060101010101" pitchFamily="49" charset="-122"/>
                <a:sym typeface="+mn-ea"/>
              </a:rPr>
              <a:t>kl</a:t>
            </a:r>
            <a:r>
              <a:rPr lang="zh-CN" altLang="en-US" sz="2800" dirty="0">
                <a:latin typeface="楷体" panose="02010609060101010101" pitchFamily="49" charset="-122"/>
                <a:ea typeface="楷体" panose="02010609060101010101" pitchFamily="49" charset="-122"/>
                <a:sym typeface="+mn-ea"/>
              </a:rPr>
              <a:t>若足够大，则横差保护动作。</a:t>
            </a:r>
            <a:endParaRPr lang="zh-CN" altLang="en-US" sz="2800" dirty="0">
              <a:latin typeface="楷体" panose="02010609060101010101" pitchFamily="49" charset="-122"/>
              <a:ea typeface="楷体" panose="02010609060101010101" pitchFamily="49" charset="-122"/>
              <a:sym typeface="+mn-ea"/>
            </a:endParaRPr>
          </a:p>
        </p:txBody>
      </p:sp>
      <p:grpSp>
        <p:nvGrpSpPr>
          <p:cNvPr id="14" name="组合 13"/>
          <p:cNvGrpSpPr/>
          <p:nvPr/>
        </p:nvGrpSpPr>
        <p:grpSpPr>
          <a:xfrm>
            <a:off x="6327140" y="745490"/>
            <a:ext cx="5038090" cy="4434840"/>
            <a:chOff x="2597" y="1248"/>
            <a:chExt cx="7934" cy="6984"/>
          </a:xfrm>
        </p:grpSpPr>
        <p:grpSp>
          <p:nvGrpSpPr>
            <p:cNvPr id="15" name="组合 14"/>
            <p:cNvGrpSpPr/>
            <p:nvPr/>
          </p:nvGrpSpPr>
          <p:grpSpPr>
            <a:xfrm>
              <a:off x="7345" y="7451"/>
              <a:ext cx="1134" cy="563"/>
              <a:chOff x="3167546" y="5205056"/>
              <a:chExt cx="720081" cy="673055"/>
            </a:xfrm>
          </p:grpSpPr>
          <p:sp>
            <p:nvSpPr>
              <p:cNvPr id="68" name="弧形 67"/>
              <p:cNvSpPr/>
              <p:nvPr/>
            </p:nvSpPr>
            <p:spPr>
              <a:xfrm rot="16200000">
                <a:off x="3347566" y="502503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9" name="弧形 68"/>
              <p:cNvSpPr/>
              <p:nvPr/>
            </p:nvSpPr>
            <p:spPr>
              <a:xfrm rot="16200000">
                <a:off x="3347567" y="5338051"/>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cxnSp>
          <p:nvCxnSpPr>
            <p:cNvPr id="16" name="直接连接符 15"/>
            <p:cNvCxnSpPr>
              <a:stCxn id="68" idx="2"/>
            </p:cNvCxnSpPr>
            <p:nvPr/>
          </p:nvCxnSpPr>
          <p:spPr>
            <a:xfrm>
              <a:off x="7768" y="7456"/>
              <a:ext cx="808" cy="0"/>
            </a:xfrm>
            <a:prstGeom prst="line">
              <a:avLst/>
            </a:prstGeom>
          </p:spPr>
          <p:style>
            <a:lnRef idx="2">
              <a:schemeClr val="dk1"/>
            </a:lnRef>
            <a:fillRef idx="0">
              <a:schemeClr val="dk1"/>
            </a:fillRef>
            <a:effectRef idx="1">
              <a:schemeClr val="dk1"/>
            </a:effectRef>
            <a:fontRef idx="minor">
              <a:schemeClr val="tx1"/>
            </a:fontRef>
          </p:style>
        </p:cxnSp>
        <p:cxnSp>
          <p:nvCxnSpPr>
            <p:cNvPr id="17" name="直接连接符 16"/>
            <p:cNvCxnSpPr/>
            <p:nvPr/>
          </p:nvCxnSpPr>
          <p:spPr>
            <a:xfrm>
              <a:off x="7734" y="8009"/>
              <a:ext cx="842" cy="0"/>
            </a:xfrm>
            <a:prstGeom prst="line">
              <a:avLst/>
            </a:prstGeom>
          </p:spPr>
          <p:style>
            <a:lnRef idx="2">
              <a:schemeClr val="dk1"/>
            </a:lnRef>
            <a:fillRef idx="0">
              <a:schemeClr val="dk1"/>
            </a:fillRef>
            <a:effectRef idx="1">
              <a:schemeClr val="dk1"/>
            </a:effectRef>
            <a:fontRef idx="minor">
              <a:schemeClr val="tx1"/>
            </a:fontRef>
          </p:style>
        </p:cxnSp>
        <p:sp>
          <p:nvSpPr>
            <p:cNvPr id="18" name="矩形 17"/>
            <p:cNvSpPr/>
            <p:nvPr/>
          </p:nvSpPr>
          <p:spPr>
            <a:xfrm>
              <a:off x="8577" y="7223"/>
              <a:ext cx="454" cy="9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p:cNvSpPr/>
            <p:nvPr/>
          </p:nvSpPr>
          <p:spPr>
            <a:xfrm>
              <a:off x="9511" y="4456"/>
              <a:ext cx="1021" cy="6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32" name="直接连接符 31"/>
            <p:cNvCxnSpPr/>
            <p:nvPr/>
          </p:nvCxnSpPr>
          <p:spPr>
            <a:xfrm>
              <a:off x="9824" y="5148"/>
              <a:ext cx="0" cy="2307"/>
            </a:xfrm>
            <a:prstGeom prst="line">
              <a:avLst/>
            </a:prstGeom>
          </p:spPr>
          <p:style>
            <a:lnRef idx="2">
              <a:schemeClr val="dk1"/>
            </a:lnRef>
            <a:fillRef idx="0">
              <a:schemeClr val="dk1"/>
            </a:fillRef>
            <a:effectRef idx="1">
              <a:schemeClr val="dk1"/>
            </a:effectRef>
            <a:fontRef idx="minor">
              <a:schemeClr val="tx1"/>
            </a:fontRef>
          </p:style>
        </p:cxnSp>
        <p:cxnSp>
          <p:nvCxnSpPr>
            <p:cNvPr id="44" name="直接连接符 43"/>
            <p:cNvCxnSpPr/>
            <p:nvPr/>
          </p:nvCxnSpPr>
          <p:spPr>
            <a:xfrm flipH="1">
              <a:off x="9030" y="7451"/>
              <a:ext cx="794" cy="5"/>
            </a:xfrm>
            <a:prstGeom prst="line">
              <a:avLst/>
            </a:prstGeom>
          </p:spPr>
          <p:style>
            <a:lnRef idx="2">
              <a:schemeClr val="dk1"/>
            </a:lnRef>
            <a:fillRef idx="0">
              <a:schemeClr val="dk1"/>
            </a:fillRef>
            <a:effectRef idx="1">
              <a:schemeClr val="dk1"/>
            </a:effectRef>
            <a:fontRef idx="minor">
              <a:schemeClr val="tx1"/>
            </a:fontRef>
          </p:style>
        </p:cxnSp>
        <p:cxnSp>
          <p:nvCxnSpPr>
            <p:cNvPr id="46" name="直接连接符 45"/>
            <p:cNvCxnSpPr/>
            <p:nvPr/>
          </p:nvCxnSpPr>
          <p:spPr>
            <a:xfrm>
              <a:off x="10391" y="5148"/>
              <a:ext cx="0" cy="2861"/>
            </a:xfrm>
            <a:prstGeom prst="line">
              <a:avLst/>
            </a:prstGeom>
          </p:spPr>
          <p:style>
            <a:lnRef idx="2">
              <a:schemeClr val="dk1"/>
            </a:lnRef>
            <a:fillRef idx="0">
              <a:schemeClr val="dk1"/>
            </a:fillRef>
            <a:effectRef idx="1">
              <a:schemeClr val="dk1"/>
            </a:effectRef>
            <a:fontRef idx="minor">
              <a:schemeClr val="tx1"/>
            </a:fontRef>
          </p:style>
        </p:cxnSp>
        <p:cxnSp>
          <p:nvCxnSpPr>
            <p:cNvPr id="48" name="直接连接符 47"/>
            <p:cNvCxnSpPr/>
            <p:nvPr/>
          </p:nvCxnSpPr>
          <p:spPr>
            <a:xfrm>
              <a:off x="9030" y="8009"/>
              <a:ext cx="1361" cy="0"/>
            </a:xfrm>
            <a:prstGeom prst="line">
              <a:avLst/>
            </a:prstGeom>
          </p:spPr>
          <p:style>
            <a:lnRef idx="2">
              <a:schemeClr val="dk1"/>
            </a:lnRef>
            <a:fillRef idx="0">
              <a:schemeClr val="dk1"/>
            </a:fillRef>
            <a:effectRef idx="1">
              <a:schemeClr val="dk1"/>
            </a:effectRef>
            <a:fontRef idx="minor">
              <a:schemeClr val="tx1"/>
            </a:fontRef>
          </p:style>
        </p:cxnSp>
        <p:cxnSp>
          <p:nvCxnSpPr>
            <p:cNvPr id="50" name="直接连接符 49"/>
            <p:cNvCxnSpPr/>
            <p:nvPr/>
          </p:nvCxnSpPr>
          <p:spPr>
            <a:xfrm>
              <a:off x="5209" y="1248"/>
              <a:ext cx="0" cy="934"/>
            </a:xfrm>
            <a:prstGeom prst="line">
              <a:avLst/>
            </a:prstGeom>
          </p:spPr>
          <p:style>
            <a:lnRef idx="2">
              <a:schemeClr val="dk1"/>
            </a:lnRef>
            <a:fillRef idx="0">
              <a:schemeClr val="dk1"/>
            </a:fillRef>
            <a:effectRef idx="1">
              <a:schemeClr val="dk1"/>
            </a:effectRef>
            <a:fontRef idx="minor">
              <a:schemeClr val="tx1"/>
            </a:fontRef>
          </p:style>
        </p:cxnSp>
        <p:cxnSp>
          <p:nvCxnSpPr>
            <p:cNvPr id="51" name="直接连接符 50"/>
            <p:cNvCxnSpPr/>
            <p:nvPr/>
          </p:nvCxnSpPr>
          <p:spPr>
            <a:xfrm>
              <a:off x="3938" y="2181"/>
              <a:ext cx="2574" cy="0"/>
            </a:xfrm>
            <a:prstGeom prst="line">
              <a:avLst/>
            </a:prstGeom>
          </p:spPr>
          <p:style>
            <a:lnRef idx="2">
              <a:schemeClr val="dk1"/>
            </a:lnRef>
            <a:fillRef idx="0">
              <a:schemeClr val="dk1"/>
            </a:fillRef>
            <a:effectRef idx="1">
              <a:schemeClr val="dk1"/>
            </a:effectRef>
            <a:fontRef idx="minor">
              <a:schemeClr val="tx1"/>
            </a:fontRef>
          </p:style>
        </p:cxnSp>
        <p:cxnSp>
          <p:nvCxnSpPr>
            <p:cNvPr id="53" name="直接连接符 52"/>
            <p:cNvCxnSpPr>
              <a:endCxn id="58" idx="2"/>
            </p:cNvCxnSpPr>
            <p:nvPr/>
          </p:nvCxnSpPr>
          <p:spPr>
            <a:xfrm>
              <a:off x="3938" y="2181"/>
              <a:ext cx="0" cy="397"/>
            </a:xfrm>
            <a:prstGeom prst="line">
              <a:avLst/>
            </a:prstGeom>
          </p:spPr>
          <p:style>
            <a:lnRef idx="2">
              <a:schemeClr val="dk1"/>
            </a:lnRef>
            <a:fillRef idx="0">
              <a:schemeClr val="dk1"/>
            </a:fillRef>
            <a:effectRef idx="1">
              <a:schemeClr val="dk1"/>
            </a:effectRef>
            <a:fontRef idx="minor">
              <a:schemeClr val="tx1"/>
            </a:fontRef>
          </p:style>
        </p:cxnSp>
        <p:cxnSp>
          <p:nvCxnSpPr>
            <p:cNvPr id="54" name="直接连接符 53"/>
            <p:cNvCxnSpPr/>
            <p:nvPr/>
          </p:nvCxnSpPr>
          <p:spPr>
            <a:xfrm>
              <a:off x="6513" y="2181"/>
              <a:ext cx="0" cy="373"/>
            </a:xfrm>
            <a:prstGeom prst="line">
              <a:avLst/>
            </a:prstGeom>
          </p:spPr>
          <p:style>
            <a:lnRef idx="2">
              <a:schemeClr val="dk1"/>
            </a:lnRef>
            <a:fillRef idx="0">
              <a:schemeClr val="dk1"/>
            </a:fillRef>
            <a:effectRef idx="1">
              <a:schemeClr val="dk1"/>
            </a:effectRef>
            <a:fontRef idx="minor">
              <a:schemeClr val="tx1"/>
            </a:fontRef>
          </p:style>
        </p:cxnSp>
        <p:grpSp>
          <p:nvGrpSpPr>
            <p:cNvPr id="57" name="组合 56"/>
            <p:cNvGrpSpPr/>
            <p:nvPr/>
          </p:nvGrpSpPr>
          <p:grpSpPr>
            <a:xfrm>
              <a:off x="3621" y="2555"/>
              <a:ext cx="1134" cy="4567"/>
              <a:chOff x="899589" y="1772816"/>
              <a:chExt cx="720090" cy="3522543"/>
            </a:xfrm>
          </p:grpSpPr>
          <p:sp>
            <p:nvSpPr>
              <p:cNvPr id="58" name="弧形 57"/>
              <p:cNvSpPr/>
              <p:nvPr/>
            </p:nvSpPr>
            <p:spPr>
              <a:xfrm rot="16200000">
                <a:off x="1079612" y="159279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59" name="弧形 58"/>
              <p:cNvSpPr/>
              <p:nvPr/>
            </p:nvSpPr>
            <p:spPr>
              <a:xfrm rot="16200000">
                <a:off x="1079613" y="1905811"/>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0" name="弧形 59"/>
              <p:cNvSpPr/>
              <p:nvPr/>
            </p:nvSpPr>
            <p:spPr>
              <a:xfrm rot="16200000">
                <a:off x="1079609" y="2235019"/>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1" name="弧形 60"/>
              <p:cNvSpPr/>
              <p:nvPr/>
            </p:nvSpPr>
            <p:spPr>
              <a:xfrm rot="16200000">
                <a:off x="1079610" y="2548034"/>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2" name="弧形 61"/>
              <p:cNvSpPr/>
              <p:nvPr/>
            </p:nvSpPr>
            <p:spPr>
              <a:xfrm rot="16200000">
                <a:off x="1079615" y="2854898"/>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3" name="弧形 62"/>
              <p:cNvSpPr/>
              <p:nvPr/>
            </p:nvSpPr>
            <p:spPr>
              <a:xfrm rot="16200000">
                <a:off x="1079616" y="3167913"/>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4" name="弧形 63"/>
              <p:cNvSpPr/>
              <p:nvPr/>
            </p:nvSpPr>
            <p:spPr>
              <a:xfrm rot="16200000">
                <a:off x="1079612" y="3497121"/>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5" name="弧形 64"/>
              <p:cNvSpPr/>
              <p:nvPr/>
            </p:nvSpPr>
            <p:spPr>
              <a:xfrm rot="16200000">
                <a:off x="1079613" y="381013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6" name="弧形 65"/>
              <p:cNvSpPr/>
              <p:nvPr/>
            </p:nvSpPr>
            <p:spPr>
              <a:xfrm rot="16200000">
                <a:off x="1079619" y="4113076"/>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67" name="弧形 66"/>
              <p:cNvSpPr/>
              <p:nvPr/>
            </p:nvSpPr>
            <p:spPr>
              <a:xfrm rot="16200000">
                <a:off x="1079615" y="4442284"/>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0" name="弧形 69"/>
              <p:cNvSpPr/>
              <p:nvPr/>
            </p:nvSpPr>
            <p:spPr>
              <a:xfrm rot="16200000">
                <a:off x="1079616" y="4755299"/>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cxnSp>
          <p:nvCxnSpPr>
            <p:cNvPr id="71" name="直接连接符 70"/>
            <p:cNvCxnSpPr>
              <a:stCxn id="70" idx="0"/>
            </p:cNvCxnSpPr>
            <p:nvPr/>
          </p:nvCxnSpPr>
          <p:spPr>
            <a:xfrm>
              <a:off x="3917" y="7093"/>
              <a:ext cx="0" cy="1138"/>
            </a:xfrm>
            <a:prstGeom prst="line">
              <a:avLst/>
            </a:prstGeom>
          </p:spPr>
          <p:style>
            <a:lnRef idx="2">
              <a:schemeClr val="dk1"/>
            </a:lnRef>
            <a:fillRef idx="0">
              <a:schemeClr val="dk1"/>
            </a:fillRef>
            <a:effectRef idx="1">
              <a:schemeClr val="dk1"/>
            </a:effectRef>
            <a:fontRef idx="minor">
              <a:schemeClr val="tx1"/>
            </a:fontRef>
          </p:style>
        </p:cxnSp>
        <p:grpSp>
          <p:nvGrpSpPr>
            <p:cNvPr id="72" name="组合 71"/>
            <p:cNvGrpSpPr/>
            <p:nvPr/>
          </p:nvGrpSpPr>
          <p:grpSpPr>
            <a:xfrm>
              <a:off x="6197" y="2526"/>
              <a:ext cx="1134" cy="4567"/>
              <a:chOff x="2556962" y="1476670"/>
              <a:chExt cx="720090" cy="3522543"/>
            </a:xfrm>
          </p:grpSpPr>
          <p:sp>
            <p:nvSpPr>
              <p:cNvPr id="73" name="弧形 72"/>
              <p:cNvSpPr/>
              <p:nvPr/>
            </p:nvSpPr>
            <p:spPr>
              <a:xfrm rot="16200000">
                <a:off x="2736985" y="1296650"/>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4" name="弧形 73"/>
              <p:cNvSpPr/>
              <p:nvPr/>
            </p:nvSpPr>
            <p:spPr>
              <a:xfrm rot="16200000">
                <a:off x="2736986" y="1609665"/>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5" name="弧形 74"/>
              <p:cNvSpPr/>
              <p:nvPr/>
            </p:nvSpPr>
            <p:spPr>
              <a:xfrm rot="16200000">
                <a:off x="2736982" y="1938873"/>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6" name="弧形 75"/>
              <p:cNvSpPr/>
              <p:nvPr/>
            </p:nvSpPr>
            <p:spPr>
              <a:xfrm rot="16200000">
                <a:off x="2736983" y="2251888"/>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7" name="弧形 76"/>
              <p:cNvSpPr/>
              <p:nvPr/>
            </p:nvSpPr>
            <p:spPr>
              <a:xfrm rot="16200000">
                <a:off x="2736988" y="2558752"/>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8" name="弧形 77"/>
              <p:cNvSpPr/>
              <p:nvPr/>
            </p:nvSpPr>
            <p:spPr>
              <a:xfrm rot="16200000">
                <a:off x="2736989" y="2871767"/>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9" name="弧形 78"/>
              <p:cNvSpPr/>
              <p:nvPr/>
            </p:nvSpPr>
            <p:spPr>
              <a:xfrm rot="16200000">
                <a:off x="2736985" y="3200975"/>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0" name="弧形 79"/>
              <p:cNvSpPr/>
              <p:nvPr/>
            </p:nvSpPr>
            <p:spPr>
              <a:xfrm rot="16200000">
                <a:off x="2736986" y="3513990"/>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1" name="弧形 80"/>
              <p:cNvSpPr/>
              <p:nvPr/>
            </p:nvSpPr>
            <p:spPr>
              <a:xfrm rot="16200000">
                <a:off x="2736992" y="3816930"/>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2" name="弧形 81"/>
              <p:cNvSpPr/>
              <p:nvPr/>
            </p:nvSpPr>
            <p:spPr>
              <a:xfrm rot="16200000">
                <a:off x="2736988" y="4146138"/>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4" name="弧形 83"/>
              <p:cNvSpPr/>
              <p:nvPr/>
            </p:nvSpPr>
            <p:spPr>
              <a:xfrm rot="16200000">
                <a:off x="2736989" y="4459153"/>
                <a:ext cx="360040" cy="720080"/>
              </a:xfrm>
              <a:prstGeom prst="arc">
                <a:avLst>
                  <a:gd name="adj1" fmla="val 13646697"/>
                  <a:gd name="adj2" fmla="val 18931779"/>
                </a:avLst>
              </a:prstGeom>
            </p:spPr>
            <p:style>
              <a:lnRef idx="2">
                <a:schemeClr val="dk1"/>
              </a:lnRef>
              <a:fillRef idx="0">
                <a:schemeClr val="dk1"/>
              </a:fillRef>
              <a:effectRef idx="1">
                <a:schemeClr val="dk1"/>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grpSp>
        <p:cxnSp>
          <p:nvCxnSpPr>
            <p:cNvPr id="87" name="直接连接符 86"/>
            <p:cNvCxnSpPr>
              <a:stCxn id="84" idx="0"/>
            </p:cNvCxnSpPr>
            <p:nvPr/>
          </p:nvCxnSpPr>
          <p:spPr>
            <a:xfrm>
              <a:off x="6493" y="7065"/>
              <a:ext cx="20" cy="345"/>
            </a:xfrm>
            <a:prstGeom prst="line">
              <a:avLst/>
            </a:prstGeom>
          </p:spPr>
          <p:style>
            <a:lnRef idx="2">
              <a:schemeClr val="dk1"/>
            </a:lnRef>
            <a:fillRef idx="0">
              <a:schemeClr val="dk1"/>
            </a:fillRef>
            <a:effectRef idx="1">
              <a:schemeClr val="dk1"/>
            </a:effectRef>
            <a:fontRef idx="minor">
              <a:schemeClr val="tx1"/>
            </a:fontRef>
          </p:style>
        </p:cxnSp>
        <p:cxnSp>
          <p:nvCxnSpPr>
            <p:cNvPr id="89" name="直接连接符 88"/>
            <p:cNvCxnSpPr/>
            <p:nvPr/>
          </p:nvCxnSpPr>
          <p:spPr>
            <a:xfrm flipV="1">
              <a:off x="6172" y="7410"/>
              <a:ext cx="1611" cy="0"/>
            </a:xfrm>
            <a:prstGeom prst="line">
              <a:avLst/>
            </a:prstGeom>
          </p:spPr>
          <p:style>
            <a:lnRef idx="2">
              <a:schemeClr val="dk1"/>
            </a:lnRef>
            <a:fillRef idx="0">
              <a:schemeClr val="dk1"/>
            </a:fillRef>
            <a:effectRef idx="1">
              <a:schemeClr val="dk1"/>
            </a:effectRef>
            <a:fontRef idx="minor">
              <a:schemeClr val="tx1"/>
            </a:fontRef>
          </p:style>
        </p:cxnSp>
        <p:cxnSp>
          <p:nvCxnSpPr>
            <p:cNvPr id="90" name="直接连接符 89"/>
            <p:cNvCxnSpPr/>
            <p:nvPr/>
          </p:nvCxnSpPr>
          <p:spPr>
            <a:xfrm>
              <a:off x="7783" y="7410"/>
              <a:ext cx="0" cy="822"/>
            </a:xfrm>
            <a:prstGeom prst="line">
              <a:avLst/>
            </a:prstGeom>
          </p:spPr>
          <p:style>
            <a:lnRef idx="2">
              <a:schemeClr val="dk1"/>
            </a:lnRef>
            <a:fillRef idx="0">
              <a:schemeClr val="dk1"/>
            </a:fillRef>
            <a:effectRef idx="1">
              <a:schemeClr val="dk1"/>
            </a:effectRef>
            <a:fontRef idx="minor">
              <a:schemeClr val="tx1"/>
            </a:fontRef>
          </p:style>
        </p:cxnSp>
        <p:cxnSp>
          <p:nvCxnSpPr>
            <p:cNvPr id="93" name="直接连接符 92"/>
            <p:cNvCxnSpPr/>
            <p:nvPr/>
          </p:nvCxnSpPr>
          <p:spPr>
            <a:xfrm flipH="1">
              <a:off x="3133" y="8232"/>
              <a:ext cx="4649" cy="0"/>
            </a:xfrm>
            <a:prstGeom prst="line">
              <a:avLst/>
            </a:prstGeom>
          </p:spPr>
          <p:style>
            <a:lnRef idx="2">
              <a:schemeClr val="dk1"/>
            </a:lnRef>
            <a:fillRef idx="0">
              <a:schemeClr val="dk1"/>
            </a:fillRef>
            <a:effectRef idx="1">
              <a:schemeClr val="dk1"/>
            </a:effectRef>
            <a:fontRef idx="minor">
              <a:schemeClr val="tx1"/>
            </a:fontRef>
          </p:style>
        </p:cxnSp>
        <p:cxnSp>
          <p:nvCxnSpPr>
            <p:cNvPr id="94" name="直接箭头连接符 93"/>
            <p:cNvCxnSpPr/>
            <p:nvPr/>
          </p:nvCxnSpPr>
          <p:spPr>
            <a:xfrm flipV="1">
              <a:off x="3360" y="3592"/>
              <a:ext cx="0" cy="8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9" name="直接箭头连接符 98"/>
            <p:cNvCxnSpPr/>
            <p:nvPr/>
          </p:nvCxnSpPr>
          <p:spPr>
            <a:xfrm flipH="1">
              <a:off x="4188" y="7374"/>
              <a:ext cx="0" cy="61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2" name="直接连接符 101"/>
            <p:cNvCxnSpPr/>
            <p:nvPr/>
          </p:nvCxnSpPr>
          <p:spPr>
            <a:xfrm>
              <a:off x="6762" y="3359"/>
              <a:ext cx="795" cy="0"/>
            </a:xfrm>
            <a:prstGeom prst="line">
              <a:avLst/>
            </a:prstGeom>
          </p:spPr>
          <p:style>
            <a:lnRef idx="2">
              <a:schemeClr val="dk1"/>
            </a:lnRef>
            <a:fillRef idx="0">
              <a:schemeClr val="dk1"/>
            </a:fillRef>
            <a:effectRef idx="1">
              <a:schemeClr val="dk1"/>
            </a:effectRef>
            <a:fontRef idx="minor">
              <a:schemeClr val="tx1"/>
            </a:fontRef>
          </p:style>
        </p:cxnSp>
        <p:cxnSp>
          <p:nvCxnSpPr>
            <p:cNvPr id="103" name="直接箭头连接符 102"/>
            <p:cNvCxnSpPr/>
            <p:nvPr/>
          </p:nvCxnSpPr>
          <p:spPr>
            <a:xfrm>
              <a:off x="7159" y="3427"/>
              <a:ext cx="25" cy="4023"/>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05" name="直接箭头连接符 104"/>
            <p:cNvCxnSpPr/>
            <p:nvPr/>
          </p:nvCxnSpPr>
          <p:spPr>
            <a:xfrm flipH="1">
              <a:off x="7159" y="2526"/>
              <a:ext cx="1" cy="6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6" name="直接箭头连接符 105"/>
            <p:cNvCxnSpPr/>
            <p:nvPr/>
          </p:nvCxnSpPr>
          <p:spPr>
            <a:xfrm flipH="1" flipV="1">
              <a:off x="6989" y="7501"/>
              <a:ext cx="1" cy="63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7" name="TextBox 138"/>
            <p:cNvSpPr txBox="1"/>
            <p:nvPr/>
          </p:nvSpPr>
          <p:spPr>
            <a:xfrm>
              <a:off x="7734" y="7410"/>
              <a:ext cx="804" cy="5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latin typeface="+mn-ea"/>
                </a:rPr>
                <a:t>TA</a:t>
              </a:r>
              <a:endParaRPr lang="zh-CN" altLang="en-US" b="1" baseline="-25000" dirty="0">
                <a:latin typeface="+mn-ea"/>
              </a:endParaRPr>
            </a:p>
          </p:txBody>
        </p:sp>
        <p:sp>
          <p:nvSpPr>
            <p:cNvPr id="108" name="TextBox 139"/>
            <p:cNvSpPr txBox="1"/>
            <p:nvPr/>
          </p:nvSpPr>
          <p:spPr>
            <a:xfrm>
              <a:off x="5458" y="7093"/>
              <a:ext cx="804" cy="5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latin typeface="+mn-ea"/>
                </a:rPr>
                <a:t>O2</a:t>
              </a:r>
              <a:endParaRPr lang="zh-CN" altLang="en-US" b="1" baseline="-25000" dirty="0">
                <a:latin typeface="+mn-ea"/>
              </a:endParaRPr>
            </a:p>
          </p:txBody>
        </p:sp>
        <p:sp>
          <p:nvSpPr>
            <p:cNvPr id="110" name="TextBox 140"/>
            <p:cNvSpPr txBox="1"/>
            <p:nvPr/>
          </p:nvSpPr>
          <p:spPr>
            <a:xfrm>
              <a:off x="9628" y="4540"/>
              <a:ext cx="804" cy="58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latin typeface="+mn-ea"/>
                </a:rPr>
                <a:t>KA</a:t>
              </a:r>
              <a:endParaRPr lang="zh-CN" altLang="en-US" b="1" baseline="-25000" dirty="0">
                <a:latin typeface="+mn-ea"/>
              </a:endParaRPr>
            </a:p>
          </p:txBody>
        </p:sp>
        <p:sp>
          <p:nvSpPr>
            <p:cNvPr id="111" name="TextBox 141"/>
            <p:cNvSpPr txBox="1"/>
            <p:nvPr/>
          </p:nvSpPr>
          <p:spPr>
            <a:xfrm rot="16200000">
              <a:off x="6348" y="4665"/>
              <a:ext cx="1021" cy="6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t>α</a:t>
              </a:r>
              <a:r>
                <a:rPr lang="en-US" altLang="zh-CN" sz="2000" b="1" baseline="-25000" dirty="0" smtClean="0"/>
                <a:t>1</a:t>
              </a:r>
              <a:endParaRPr lang="zh-CN" altLang="en-US" sz="2000" b="1" baseline="-25000" dirty="0"/>
            </a:p>
          </p:txBody>
        </p:sp>
        <p:grpSp>
          <p:nvGrpSpPr>
            <p:cNvPr id="112" name="组合 111"/>
            <p:cNvGrpSpPr/>
            <p:nvPr/>
          </p:nvGrpSpPr>
          <p:grpSpPr>
            <a:xfrm>
              <a:off x="7183" y="2513"/>
              <a:ext cx="804" cy="799"/>
              <a:chOff x="4561414" y="1595852"/>
              <a:chExt cx="510646" cy="507547"/>
            </a:xfrm>
          </p:grpSpPr>
          <p:grpSp>
            <p:nvGrpSpPr>
              <p:cNvPr id="114" name="组合 113"/>
              <p:cNvGrpSpPr/>
              <p:nvPr/>
            </p:nvGrpSpPr>
            <p:grpSpPr>
              <a:xfrm>
                <a:off x="4561414" y="1604255"/>
                <a:ext cx="510646" cy="499144"/>
                <a:chOff x="3289839" y="2236245"/>
                <a:chExt cx="510646" cy="499144"/>
              </a:xfrm>
            </p:grpSpPr>
            <p:sp>
              <p:nvSpPr>
                <p:cNvPr id="116" name="TextBox 129"/>
                <p:cNvSpPr txBox="1"/>
                <p:nvPr/>
              </p:nvSpPr>
              <p:spPr>
                <a:xfrm>
                  <a:off x="3289839" y="2366057"/>
                  <a:ext cx="51064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17" name="TextBox 130"/>
                <p:cNvSpPr txBox="1"/>
                <p:nvPr/>
              </p:nvSpPr>
              <p:spPr>
                <a:xfrm>
                  <a:off x="3289839" y="2236245"/>
                  <a:ext cx="1800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latin typeface="+mn-ea"/>
                    </a:rPr>
                    <a:t>·</a:t>
                  </a:r>
                  <a:endParaRPr lang="zh-CN" altLang="en-US" dirty="0">
                    <a:latin typeface="+mn-ea"/>
                  </a:endParaRPr>
                </a:p>
              </p:txBody>
            </p:sp>
          </p:grpSp>
          <p:sp>
            <p:nvSpPr>
              <p:cNvPr id="119" name="TextBox 71"/>
              <p:cNvSpPr txBox="1"/>
              <p:nvPr/>
            </p:nvSpPr>
            <p:spPr>
              <a:xfrm rot="16200000">
                <a:off x="4582369" y="1612679"/>
                <a:ext cx="432435" cy="398780"/>
              </a:xfrm>
              <a:prstGeom prst="rect">
                <a:avLst/>
              </a:prstGeom>
              <a:noFill/>
            </p:spPr>
            <p:txBody>
              <a:bodyPr wrap="square" rtlCol="0">
                <a:spAutoFit/>
              </a:bodyPr>
              <a:lstStyle/>
              <a:p>
                <a:r>
                  <a:rPr lang="zh-CN" altLang="en-US" sz="2000" dirty="0" smtClean="0"/>
                  <a:t>、</a:t>
                </a:r>
                <a:endParaRPr lang="zh-CN" altLang="en-US" sz="2000" dirty="0"/>
              </a:p>
            </p:txBody>
          </p:sp>
        </p:grpSp>
        <p:grpSp>
          <p:nvGrpSpPr>
            <p:cNvPr id="121" name="组合 120"/>
            <p:cNvGrpSpPr/>
            <p:nvPr/>
          </p:nvGrpSpPr>
          <p:grpSpPr>
            <a:xfrm>
              <a:off x="2597" y="3654"/>
              <a:ext cx="804" cy="799"/>
              <a:chOff x="4561414" y="1596169"/>
              <a:chExt cx="510646" cy="507230"/>
            </a:xfrm>
          </p:grpSpPr>
          <p:grpSp>
            <p:nvGrpSpPr>
              <p:cNvPr id="123" name="组合 122"/>
              <p:cNvGrpSpPr/>
              <p:nvPr/>
            </p:nvGrpSpPr>
            <p:grpSpPr>
              <a:xfrm>
                <a:off x="4561414" y="1604255"/>
                <a:ext cx="510646" cy="499144"/>
                <a:chOff x="3289839" y="2236245"/>
                <a:chExt cx="510646" cy="499144"/>
              </a:xfrm>
            </p:grpSpPr>
            <p:sp>
              <p:nvSpPr>
                <p:cNvPr id="124" name="TextBox 129"/>
                <p:cNvSpPr txBox="1"/>
                <p:nvPr/>
              </p:nvSpPr>
              <p:spPr>
                <a:xfrm>
                  <a:off x="3289839" y="2366057"/>
                  <a:ext cx="51064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25" name="TextBox 130"/>
                <p:cNvSpPr txBox="1"/>
                <p:nvPr/>
              </p:nvSpPr>
              <p:spPr>
                <a:xfrm>
                  <a:off x="3289839" y="2236245"/>
                  <a:ext cx="1800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latin typeface="+mn-ea"/>
                    </a:rPr>
                    <a:t>·</a:t>
                  </a:r>
                  <a:endParaRPr lang="zh-CN" altLang="en-US" dirty="0">
                    <a:latin typeface="+mn-ea"/>
                  </a:endParaRPr>
                </a:p>
              </p:txBody>
            </p:sp>
          </p:grpSp>
          <p:sp>
            <p:nvSpPr>
              <p:cNvPr id="126" name="TextBox 75"/>
              <p:cNvSpPr txBox="1"/>
              <p:nvPr/>
            </p:nvSpPr>
            <p:spPr>
              <a:xfrm rot="16200000">
                <a:off x="4582649" y="1612138"/>
                <a:ext cx="432048" cy="400110"/>
              </a:xfrm>
              <a:prstGeom prst="rect">
                <a:avLst/>
              </a:prstGeom>
              <a:noFill/>
            </p:spPr>
            <p:txBody>
              <a:bodyPr wrap="square" rtlCol="0">
                <a:spAutoFit/>
              </a:bodyPr>
              <a:lstStyle/>
              <a:p>
                <a:r>
                  <a:rPr lang="zh-CN" altLang="en-US" sz="2000" dirty="0" smtClean="0"/>
                  <a:t>、</a:t>
                </a:r>
                <a:endParaRPr lang="zh-CN" altLang="en-US" sz="2000" dirty="0"/>
              </a:p>
            </p:txBody>
          </p:sp>
        </p:grpSp>
        <p:grpSp>
          <p:nvGrpSpPr>
            <p:cNvPr id="128" name="组合 127"/>
            <p:cNvGrpSpPr/>
            <p:nvPr/>
          </p:nvGrpSpPr>
          <p:grpSpPr>
            <a:xfrm>
              <a:off x="4446" y="2600"/>
              <a:ext cx="804" cy="799"/>
              <a:chOff x="4561414" y="1596169"/>
              <a:chExt cx="510646" cy="507230"/>
            </a:xfrm>
          </p:grpSpPr>
          <p:grpSp>
            <p:nvGrpSpPr>
              <p:cNvPr id="143" name="组合 142"/>
              <p:cNvGrpSpPr/>
              <p:nvPr/>
            </p:nvGrpSpPr>
            <p:grpSpPr>
              <a:xfrm>
                <a:off x="4561414" y="1604255"/>
                <a:ext cx="510646" cy="499144"/>
                <a:chOff x="3289839" y="2236245"/>
                <a:chExt cx="510646" cy="499144"/>
              </a:xfrm>
            </p:grpSpPr>
            <p:sp>
              <p:nvSpPr>
                <p:cNvPr id="144" name="TextBox 129"/>
                <p:cNvSpPr txBox="1"/>
                <p:nvPr/>
              </p:nvSpPr>
              <p:spPr>
                <a:xfrm>
                  <a:off x="3289839" y="2366057"/>
                  <a:ext cx="51064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45" name="TextBox 130"/>
                <p:cNvSpPr txBox="1"/>
                <p:nvPr/>
              </p:nvSpPr>
              <p:spPr>
                <a:xfrm>
                  <a:off x="3289839" y="2236245"/>
                  <a:ext cx="1800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latin typeface="+mn-ea"/>
                    </a:rPr>
                    <a:t>·</a:t>
                  </a:r>
                  <a:endParaRPr lang="zh-CN" altLang="en-US" dirty="0">
                    <a:latin typeface="+mn-ea"/>
                  </a:endParaRPr>
                </a:p>
              </p:txBody>
            </p:sp>
          </p:grpSp>
          <p:sp>
            <p:nvSpPr>
              <p:cNvPr id="146" name="TextBox 80"/>
              <p:cNvSpPr txBox="1"/>
              <p:nvPr/>
            </p:nvSpPr>
            <p:spPr>
              <a:xfrm rot="16200000">
                <a:off x="4582649" y="1612138"/>
                <a:ext cx="432048" cy="400110"/>
              </a:xfrm>
              <a:prstGeom prst="rect">
                <a:avLst/>
              </a:prstGeom>
              <a:noFill/>
            </p:spPr>
            <p:txBody>
              <a:bodyPr wrap="square" rtlCol="0">
                <a:spAutoFit/>
              </a:bodyPr>
              <a:lstStyle/>
              <a:p>
                <a:r>
                  <a:rPr lang="zh-CN" altLang="en-US" sz="2000" dirty="0" smtClean="0"/>
                  <a:t>、</a:t>
                </a:r>
                <a:endParaRPr lang="zh-CN" altLang="en-US" sz="2000" dirty="0"/>
              </a:p>
            </p:txBody>
          </p:sp>
        </p:grpSp>
        <p:sp>
          <p:nvSpPr>
            <p:cNvPr id="147" name="弧形 146"/>
            <p:cNvSpPr/>
            <p:nvPr/>
          </p:nvSpPr>
          <p:spPr>
            <a:xfrm rot="6848101">
              <a:off x="4361" y="4786"/>
              <a:ext cx="1406" cy="852"/>
            </a:xfrm>
            <a:prstGeom prst="arc">
              <a:avLst>
                <a:gd name="adj1" fmla="val 2687210"/>
                <a:gd name="adj2" fmla="val 14707010"/>
              </a:avLst>
            </a:prstGeom>
            <a:ln>
              <a:headEnd type="arrow" w="med" len="med"/>
              <a:tailEnd type="none"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nvGrpSpPr>
            <p:cNvPr id="148" name="组合 147"/>
            <p:cNvGrpSpPr/>
            <p:nvPr/>
          </p:nvGrpSpPr>
          <p:grpSpPr>
            <a:xfrm>
              <a:off x="4662" y="5305"/>
              <a:ext cx="817" cy="799"/>
              <a:chOff x="2960284" y="3368388"/>
              <a:chExt cx="518585" cy="507230"/>
            </a:xfrm>
          </p:grpSpPr>
          <p:sp>
            <p:nvSpPr>
              <p:cNvPr id="149" name="TextBox 86"/>
              <p:cNvSpPr txBox="1"/>
              <p:nvPr/>
            </p:nvSpPr>
            <p:spPr>
              <a:xfrm rot="16200000">
                <a:off x="2981519" y="3384357"/>
                <a:ext cx="432048" cy="400110"/>
              </a:xfrm>
              <a:prstGeom prst="rect">
                <a:avLst/>
              </a:prstGeom>
              <a:noFill/>
            </p:spPr>
            <p:txBody>
              <a:bodyPr wrap="square" rtlCol="0">
                <a:spAutoFit/>
              </a:bodyPr>
              <a:lstStyle/>
              <a:p>
                <a:r>
                  <a:rPr lang="zh-CN" altLang="en-US" sz="2000" dirty="0" smtClean="0"/>
                  <a:t>、</a:t>
                </a:r>
                <a:endParaRPr lang="zh-CN" altLang="en-US" sz="2000" dirty="0"/>
              </a:p>
            </p:txBody>
          </p:sp>
          <p:grpSp>
            <p:nvGrpSpPr>
              <p:cNvPr id="150" name="组合 149"/>
              <p:cNvGrpSpPr/>
              <p:nvPr/>
            </p:nvGrpSpPr>
            <p:grpSpPr>
              <a:xfrm>
                <a:off x="2960284" y="3376474"/>
                <a:ext cx="518585" cy="499144"/>
                <a:chOff x="2960284" y="3376474"/>
                <a:chExt cx="518585" cy="499144"/>
              </a:xfrm>
            </p:grpSpPr>
            <p:grpSp>
              <p:nvGrpSpPr>
                <p:cNvPr id="151" name="组合 150"/>
                <p:cNvGrpSpPr/>
                <p:nvPr/>
              </p:nvGrpSpPr>
              <p:grpSpPr>
                <a:xfrm>
                  <a:off x="2960284" y="3376474"/>
                  <a:ext cx="510646" cy="499144"/>
                  <a:chOff x="3289839" y="2236245"/>
                  <a:chExt cx="510646" cy="499144"/>
                </a:xfrm>
              </p:grpSpPr>
              <p:sp>
                <p:nvSpPr>
                  <p:cNvPr id="152" name="TextBox 129"/>
                  <p:cNvSpPr txBox="1"/>
                  <p:nvPr/>
                </p:nvSpPr>
                <p:spPr>
                  <a:xfrm>
                    <a:off x="3289839" y="2366057"/>
                    <a:ext cx="51064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53" name="TextBox 130"/>
                  <p:cNvSpPr txBox="1"/>
                  <p:nvPr/>
                </p:nvSpPr>
                <p:spPr>
                  <a:xfrm>
                    <a:off x="3289839" y="2236245"/>
                    <a:ext cx="1800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latin typeface="+mn-ea"/>
                      </a:rPr>
                      <a:t>·</a:t>
                    </a:r>
                    <a:endParaRPr lang="zh-CN" altLang="en-US" dirty="0">
                      <a:latin typeface="+mn-ea"/>
                    </a:endParaRPr>
                  </a:p>
                </p:txBody>
              </p:sp>
            </p:grpSp>
            <p:sp>
              <p:nvSpPr>
                <p:cNvPr id="154" name="TextBox 89"/>
                <p:cNvSpPr txBox="1"/>
                <p:nvPr/>
              </p:nvSpPr>
              <p:spPr>
                <a:xfrm rot="16200000">
                  <a:off x="3062790" y="3402725"/>
                  <a:ext cx="432048" cy="400110"/>
                </a:xfrm>
                <a:prstGeom prst="rect">
                  <a:avLst/>
                </a:prstGeom>
                <a:noFill/>
              </p:spPr>
              <p:txBody>
                <a:bodyPr wrap="square" rtlCol="0">
                  <a:spAutoFit/>
                </a:bodyPr>
                <a:lstStyle/>
                <a:p>
                  <a:r>
                    <a:rPr lang="zh-CN" altLang="en-US" sz="2000" dirty="0" smtClean="0"/>
                    <a:t>、</a:t>
                  </a:r>
                  <a:endParaRPr lang="zh-CN" altLang="en-US" sz="2000" dirty="0"/>
                </a:p>
              </p:txBody>
            </p:sp>
          </p:grpSp>
        </p:grpSp>
        <p:grpSp>
          <p:nvGrpSpPr>
            <p:cNvPr id="155" name="组合 154"/>
            <p:cNvGrpSpPr/>
            <p:nvPr/>
          </p:nvGrpSpPr>
          <p:grpSpPr>
            <a:xfrm>
              <a:off x="4226" y="7301"/>
              <a:ext cx="817" cy="799"/>
              <a:chOff x="2960284" y="3368388"/>
              <a:chExt cx="518585" cy="507230"/>
            </a:xfrm>
          </p:grpSpPr>
          <p:sp>
            <p:nvSpPr>
              <p:cNvPr id="156" name="TextBox 106"/>
              <p:cNvSpPr txBox="1"/>
              <p:nvPr/>
            </p:nvSpPr>
            <p:spPr>
              <a:xfrm rot="16200000">
                <a:off x="2981519" y="3384357"/>
                <a:ext cx="432048" cy="400110"/>
              </a:xfrm>
              <a:prstGeom prst="rect">
                <a:avLst/>
              </a:prstGeom>
              <a:noFill/>
            </p:spPr>
            <p:txBody>
              <a:bodyPr wrap="square" rtlCol="0">
                <a:spAutoFit/>
              </a:bodyPr>
              <a:lstStyle/>
              <a:p>
                <a:r>
                  <a:rPr lang="zh-CN" altLang="en-US" sz="2000" dirty="0" smtClean="0"/>
                  <a:t>、</a:t>
                </a:r>
                <a:endParaRPr lang="zh-CN" altLang="en-US" sz="2000" dirty="0"/>
              </a:p>
            </p:txBody>
          </p:sp>
          <p:grpSp>
            <p:nvGrpSpPr>
              <p:cNvPr id="157" name="组合 156"/>
              <p:cNvGrpSpPr/>
              <p:nvPr/>
            </p:nvGrpSpPr>
            <p:grpSpPr>
              <a:xfrm>
                <a:off x="2960284" y="3376474"/>
                <a:ext cx="518585" cy="499144"/>
                <a:chOff x="2960284" y="3376474"/>
                <a:chExt cx="518585" cy="499144"/>
              </a:xfrm>
            </p:grpSpPr>
            <p:grpSp>
              <p:nvGrpSpPr>
                <p:cNvPr id="158" name="组合 157"/>
                <p:cNvGrpSpPr/>
                <p:nvPr/>
              </p:nvGrpSpPr>
              <p:grpSpPr>
                <a:xfrm>
                  <a:off x="2960284" y="3376474"/>
                  <a:ext cx="510646" cy="499144"/>
                  <a:chOff x="3289839" y="2236245"/>
                  <a:chExt cx="510646" cy="499144"/>
                </a:xfrm>
              </p:grpSpPr>
              <p:sp>
                <p:nvSpPr>
                  <p:cNvPr id="159" name="TextBox 129"/>
                  <p:cNvSpPr txBox="1"/>
                  <p:nvPr/>
                </p:nvSpPr>
                <p:spPr>
                  <a:xfrm>
                    <a:off x="3289839" y="2366057"/>
                    <a:ext cx="51064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60" name="TextBox 130"/>
                  <p:cNvSpPr txBox="1"/>
                  <p:nvPr/>
                </p:nvSpPr>
                <p:spPr>
                  <a:xfrm>
                    <a:off x="3289839" y="2236245"/>
                    <a:ext cx="1800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latin typeface="+mn-ea"/>
                      </a:rPr>
                      <a:t>·</a:t>
                    </a:r>
                    <a:endParaRPr lang="zh-CN" altLang="en-US" dirty="0">
                      <a:latin typeface="+mn-ea"/>
                    </a:endParaRPr>
                  </a:p>
                </p:txBody>
              </p:sp>
            </p:grpSp>
            <p:sp>
              <p:nvSpPr>
                <p:cNvPr id="161" name="TextBox 109"/>
                <p:cNvSpPr txBox="1"/>
                <p:nvPr/>
              </p:nvSpPr>
              <p:spPr>
                <a:xfrm rot="16200000">
                  <a:off x="3062790" y="3402725"/>
                  <a:ext cx="432048" cy="400110"/>
                </a:xfrm>
                <a:prstGeom prst="rect">
                  <a:avLst/>
                </a:prstGeom>
                <a:noFill/>
              </p:spPr>
              <p:txBody>
                <a:bodyPr wrap="square" rtlCol="0">
                  <a:spAutoFit/>
                </a:bodyPr>
                <a:lstStyle/>
                <a:p>
                  <a:r>
                    <a:rPr lang="zh-CN" altLang="en-US" sz="2000" dirty="0" smtClean="0"/>
                    <a:t>、</a:t>
                  </a:r>
                  <a:endParaRPr lang="zh-CN" altLang="en-US" sz="2000" dirty="0"/>
                </a:p>
              </p:txBody>
            </p:sp>
          </p:grpSp>
        </p:grpSp>
        <p:cxnSp>
          <p:nvCxnSpPr>
            <p:cNvPr id="162" name="直接连接符 161"/>
            <p:cNvCxnSpPr/>
            <p:nvPr/>
          </p:nvCxnSpPr>
          <p:spPr>
            <a:xfrm>
              <a:off x="2823" y="5023"/>
              <a:ext cx="795" cy="0"/>
            </a:xfrm>
            <a:prstGeom prst="line">
              <a:avLst/>
            </a:prstGeom>
          </p:spPr>
          <p:style>
            <a:lnRef idx="2">
              <a:schemeClr val="dk1"/>
            </a:lnRef>
            <a:fillRef idx="0">
              <a:schemeClr val="dk1"/>
            </a:fillRef>
            <a:effectRef idx="1">
              <a:schemeClr val="dk1"/>
            </a:effectRef>
            <a:fontRef idx="minor">
              <a:schemeClr val="tx1"/>
            </a:fontRef>
          </p:style>
        </p:cxnSp>
        <p:cxnSp>
          <p:nvCxnSpPr>
            <p:cNvPr id="163" name="直接连接符 162"/>
            <p:cNvCxnSpPr/>
            <p:nvPr/>
          </p:nvCxnSpPr>
          <p:spPr>
            <a:xfrm>
              <a:off x="2887" y="7518"/>
              <a:ext cx="1030" cy="11"/>
            </a:xfrm>
            <a:prstGeom prst="line">
              <a:avLst/>
            </a:prstGeom>
          </p:spPr>
          <p:style>
            <a:lnRef idx="2">
              <a:schemeClr val="dk1"/>
            </a:lnRef>
            <a:fillRef idx="0">
              <a:schemeClr val="dk1"/>
            </a:fillRef>
            <a:effectRef idx="1">
              <a:schemeClr val="dk1"/>
            </a:effectRef>
            <a:fontRef idx="minor">
              <a:schemeClr val="tx1"/>
            </a:fontRef>
          </p:style>
        </p:cxnSp>
        <p:cxnSp>
          <p:nvCxnSpPr>
            <p:cNvPr id="164" name="直接箭头连接符 163"/>
            <p:cNvCxnSpPr/>
            <p:nvPr/>
          </p:nvCxnSpPr>
          <p:spPr>
            <a:xfrm>
              <a:off x="3285" y="5064"/>
              <a:ext cx="15" cy="246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65" name="TextBox 115"/>
            <p:cNvSpPr txBox="1"/>
            <p:nvPr/>
          </p:nvSpPr>
          <p:spPr>
            <a:xfrm rot="16200000">
              <a:off x="2496" y="5787"/>
              <a:ext cx="1021" cy="630"/>
            </a:xfrm>
            <a:prstGeom prst="rect">
              <a:avLst/>
            </a:prstGeom>
            <a:noFill/>
          </p:spPr>
          <p:txBody>
            <a:bodyPr wrap="square" rtlCol="0">
              <a:spAutoFit/>
            </a:bodyPr>
            <a:lstStyle/>
            <a:p>
              <a:r>
                <a:rPr lang="en-US" altLang="zh-CN" sz="2000" b="1" dirty="0" smtClean="0"/>
                <a:t>α</a:t>
              </a:r>
              <a:r>
                <a:rPr lang="en-US" altLang="zh-CN" sz="2000" b="1" baseline="-25000" dirty="0" smtClean="0"/>
                <a:t>2</a:t>
              </a:r>
              <a:endParaRPr lang="zh-CN" altLang="en-US" sz="2000" b="1" baseline="-25000" dirty="0"/>
            </a:p>
          </p:txBody>
        </p:sp>
        <p:grpSp>
          <p:nvGrpSpPr>
            <p:cNvPr id="166" name="组合 165"/>
            <p:cNvGrpSpPr/>
            <p:nvPr/>
          </p:nvGrpSpPr>
          <p:grpSpPr>
            <a:xfrm>
              <a:off x="6085" y="7330"/>
              <a:ext cx="817" cy="799"/>
              <a:chOff x="2960284" y="3368388"/>
              <a:chExt cx="518585" cy="507230"/>
            </a:xfrm>
          </p:grpSpPr>
          <p:sp>
            <p:nvSpPr>
              <p:cNvPr id="167" name="TextBox 121"/>
              <p:cNvSpPr txBox="1"/>
              <p:nvPr/>
            </p:nvSpPr>
            <p:spPr>
              <a:xfrm rot="16200000">
                <a:off x="2981519" y="3384357"/>
                <a:ext cx="432048" cy="400110"/>
              </a:xfrm>
              <a:prstGeom prst="rect">
                <a:avLst/>
              </a:prstGeom>
              <a:noFill/>
            </p:spPr>
            <p:txBody>
              <a:bodyPr wrap="square" rtlCol="0">
                <a:spAutoFit/>
              </a:bodyPr>
              <a:lstStyle/>
              <a:p>
                <a:r>
                  <a:rPr lang="zh-CN" altLang="en-US" sz="2000" dirty="0" smtClean="0"/>
                  <a:t>、</a:t>
                </a:r>
                <a:endParaRPr lang="zh-CN" altLang="en-US" sz="2000" dirty="0"/>
              </a:p>
            </p:txBody>
          </p:sp>
          <p:grpSp>
            <p:nvGrpSpPr>
              <p:cNvPr id="168" name="组合 167"/>
              <p:cNvGrpSpPr/>
              <p:nvPr/>
            </p:nvGrpSpPr>
            <p:grpSpPr>
              <a:xfrm>
                <a:off x="2960284" y="3376474"/>
                <a:ext cx="518585" cy="499144"/>
                <a:chOff x="2960284" y="3376474"/>
                <a:chExt cx="518585" cy="499144"/>
              </a:xfrm>
            </p:grpSpPr>
            <p:grpSp>
              <p:nvGrpSpPr>
                <p:cNvPr id="169" name="组合 168"/>
                <p:cNvGrpSpPr/>
                <p:nvPr/>
              </p:nvGrpSpPr>
              <p:grpSpPr>
                <a:xfrm>
                  <a:off x="2960284" y="3376474"/>
                  <a:ext cx="510646" cy="499144"/>
                  <a:chOff x="3289839" y="2236245"/>
                  <a:chExt cx="510646" cy="499144"/>
                </a:xfrm>
              </p:grpSpPr>
              <p:sp>
                <p:nvSpPr>
                  <p:cNvPr id="170" name="TextBox 129"/>
                  <p:cNvSpPr txBox="1"/>
                  <p:nvPr/>
                </p:nvSpPr>
                <p:spPr>
                  <a:xfrm>
                    <a:off x="3289839" y="2366057"/>
                    <a:ext cx="51064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i="1" dirty="0" smtClean="0">
                        <a:latin typeface="+mn-ea"/>
                      </a:rPr>
                      <a:t>I</a:t>
                    </a:r>
                    <a:r>
                      <a:rPr lang="en-US" altLang="zh-CN" baseline="-25000" dirty="0" smtClean="0">
                        <a:latin typeface="+mn-ea"/>
                      </a:rPr>
                      <a:t>K1</a:t>
                    </a:r>
                    <a:endParaRPr lang="zh-CN" altLang="en-US" baseline="-25000" dirty="0">
                      <a:latin typeface="+mn-ea"/>
                    </a:endParaRPr>
                  </a:p>
                </p:txBody>
              </p:sp>
              <p:sp>
                <p:nvSpPr>
                  <p:cNvPr id="171" name="TextBox 130"/>
                  <p:cNvSpPr txBox="1"/>
                  <p:nvPr/>
                </p:nvSpPr>
                <p:spPr>
                  <a:xfrm>
                    <a:off x="3289839" y="2236245"/>
                    <a:ext cx="1800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smtClean="0">
                        <a:latin typeface="+mn-ea"/>
                      </a:rPr>
                      <a:t>·</a:t>
                    </a:r>
                    <a:endParaRPr lang="zh-CN" altLang="en-US" dirty="0">
                      <a:latin typeface="+mn-ea"/>
                    </a:endParaRPr>
                  </a:p>
                </p:txBody>
              </p:sp>
            </p:grpSp>
            <p:sp>
              <p:nvSpPr>
                <p:cNvPr id="172" name="TextBox 124"/>
                <p:cNvSpPr txBox="1"/>
                <p:nvPr/>
              </p:nvSpPr>
              <p:spPr>
                <a:xfrm rot="16200000">
                  <a:off x="3062790" y="3402725"/>
                  <a:ext cx="432048" cy="400110"/>
                </a:xfrm>
                <a:prstGeom prst="rect">
                  <a:avLst/>
                </a:prstGeom>
                <a:noFill/>
              </p:spPr>
              <p:txBody>
                <a:bodyPr wrap="square" rtlCol="0">
                  <a:spAutoFit/>
                </a:bodyPr>
                <a:lstStyle/>
                <a:p>
                  <a:r>
                    <a:rPr lang="zh-CN" altLang="en-US" sz="2000" dirty="0" smtClean="0"/>
                    <a:t>、</a:t>
                  </a:r>
                  <a:endParaRPr lang="zh-CN" altLang="en-US" sz="2000" dirty="0"/>
                </a:p>
              </p:txBody>
            </p:sp>
          </p:grpSp>
        </p:grpSp>
        <p:cxnSp>
          <p:nvCxnSpPr>
            <p:cNvPr id="173" name="直接连接符 172"/>
            <p:cNvCxnSpPr/>
            <p:nvPr/>
          </p:nvCxnSpPr>
          <p:spPr>
            <a:xfrm flipH="1">
              <a:off x="5377" y="3223"/>
              <a:ext cx="1136" cy="398"/>
            </a:xfrm>
            <a:prstGeom prst="line">
              <a:avLst/>
            </a:prstGeom>
          </p:spPr>
          <p:style>
            <a:lnRef idx="2">
              <a:schemeClr val="dk1"/>
            </a:lnRef>
            <a:fillRef idx="0">
              <a:schemeClr val="dk1"/>
            </a:fillRef>
            <a:effectRef idx="1">
              <a:schemeClr val="dk1"/>
            </a:effectRef>
            <a:fontRef idx="minor">
              <a:schemeClr val="tx1"/>
            </a:fontRef>
          </p:style>
        </p:cxnSp>
        <p:cxnSp>
          <p:nvCxnSpPr>
            <p:cNvPr id="174" name="直接连接符 173"/>
            <p:cNvCxnSpPr/>
            <p:nvPr/>
          </p:nvCxnSpPr>
          <p:spPr>
            <a:xfrm>
              <a:off x="5351" y="3621"/>
              <a:ext cx="390" cy="0"/>
            </a:xfrm>
            <a:prstGeom prst="line">
              <a:avLst/>
            </a:prstGeom>
          </p:spPr>
          <p:style>
            <a:lnRef idx="2">
              <a:schemeClr val="dk1"/>
            </a:lnRef>
            <a:fillRef idx="0">
              <a:schemeClr val="dk1"/>
            </a:fillRef>
            <a:effectRef idx="1">
              <a:schemeClr val="dk1"/>
            </a:effectRef>
            <a:fontRef idx="minor">
              <a:schemeClr val="tx1"/>
            </a:fontRef>
          </p:style>
        </p:cxnSp>
        <p:cxnSp>
          <p:nvCxnSpPr>
            <p:cNvPr id="175" name="直接连接符 174"/>
            <p:cNvCxnSpPr/>
            <p:nvPr/>
          </p:nvCxnSpPr>
          <p:spPr>
            <a:xfrm flipH="1">
              <a:off x="3360" y="3607"/>
              <a:ext cx="2380" cy="1653"/>
            </a:xfrm>
            <a:prstGeom prst="line">
              <a:avLst/>
            </a:prstGeom>
            <a:ln>
              <a:headEnd type="none" w="med" len="med"/>
              <a:tailEnd type="triangle" w="med" len="med"/>
            </a:ln>
          </p:spPr>
          <p:style>
            <a:lnRef idx="2">
              <a:schemeClr val="dk1"/>
            </a:lnRef>
            <a:fillRef idx="0">
              <a:schemeClr val="dk1"/>
            </a:fillRef>
            <a:effectRef idx="1">
              <a:schemeClr val="dk1"/>
            </a:effectRef>
            <a:fontRef idx="minor">
              <a:schemeClr val="tx1"/>
            </a:fontRef>
          </p:style>
        </p:cxnSp>
        <p:sp>
          <p:nvSpPr>
            <p:cNvPr id="176" name="弧形 175"/>
            <p:cNvSpPr/>
            <p:nvPr/>
          </p:nvSpPr>
          <p:spPr>
            <a:xfrm rot="5967616">
              <a:off x="3974" y="2439"/>
              <a:ext cx="1578" cy="1246"/>
            </a:xfrm>
            <a:prstGeom prst="arc">
              <a:avLst/>
            </a:prstGeom>
            <a:ln>
              <a:headEnd type="none" w="med" len="med"/>
              <a:tailEnd type="arrow"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sp>
        <p:nvSpPr>
          <p:cNvPr id="32943" name="文本框 32942"/>
          <p:cNvSpPr txBox="1"/>
          <p:nvPr/>
        </p:nvSpPr>
        <p:spPr>
          <a:xfrm>
            <a:off x="162560" y="5511800"/>
            <a:ext cx="11847195" cy="953135"/>
          </a:xfrm>
          <a:prstGeom prst="rect">
            <a:avLst/>
          </a:prstGeom>
          <a:noFill/>
          <a:ln w="9525">
            <a:noFill/>
          </a:ln>
        </p:spPr>
        <p:txBody>
          <a:bodyPr wrap="square" anchor="t">
            <a:spAutoFit/>
          </a:bodyPr>
          <a:p>
            <a:pPr>
              <a:buClrTx/>
            </a:pP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需要指出发电机定子绕组相间短路时，横差动保护也会动作。但由于其死区较大，且不能反映引出线上的相间短路，因此不能代替纵差动保护。</a:t>
            </a:r>
            <a:endParaRPr lang="zh-CN" altLang="en-US" sz="2800" dirty="0">
              <a:latin typeface="楷体" panose="02010609060101010101" pitchFamily="49" charset="-122"/>
              <a:ea typeface="楷体" panose="02010609060101010101" pitchFamily="49" charset="-122"/>
            </a:endParaRPr>
          </a:p>
        </p:txBody>
      </p:sp>
      <p:sp>
        <p:nvSpPr>
          <p:cNvPr id="3" name="文本框 2"/>
          <p:cNvSpPr txBox="1"/>
          <p:nvPr/>
        </p:nvSpPr>
        <p:spPr>
          <a:xfrm>
            <a:off x="452755" y="227330"/>
            <a:ext cx="3580765" cy="521970"/>
          </a:xfrm>
          <a:prstGeom prst="rect">
            <a:avLst/>
          </a:prstGeom>
          <a:noFill/>
        </p:spPr>
        <p:txBody>
          <a:bodyPr wrap="square" rtlCol="0">
            <a:spAutoFit/>
          </a:bodyPr>
          <a:p>
            <a:pPr algn="l"/>
            <a:r>
              <a:rPr lang="zh-CN" altLang="en-US" sz="2800" dirty="0">
                <a:solidFill>
                  <a:srgbClr val="FF0000"/>
                </a:solidFill>
                <a:latin typeface="楷体" panose="02010609060101010101" pitchFamily="49" charset="-122"/>
                <a:ea typeface="楷体" panose="02010609060101010101" pitchFamily="49" charset="-122"/>
                <a:sym typeface="+mn-ea"/>
              </a:rPr>
              <a:t>匝间短路电流分布</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452755" y="227330"/>
            <a:ext cx="5028565" cy="521970"/>
          </a:xfrm>
          <a:prstGeom prst="rect">
            <a:avLst/>
          </a:prstGeom>
          <a:noFill/>
        </p:spPr>
        <p:txBody>
          <a:bodyPr wrap="square" rtlCol="0">
            <a:spAutoFit/>
          </a:bodyPr>
          <a:p>
            <a:pPr algn="l"/>
            <a:r>
              <a:rPr lang="zh-CN" altLang="en-US" sz="2800" dirty="0">
                <a:solidFill>
                  <a:srgbClr val="FF0000"/>
                </a:solidFill>
                <a:latin typeface="楷体" panose="02010609060101010101" pitchFamily="49" charset="-122"/>
                <a:ea typeface="楷体" panose="02010609060101010101" pitchFamily="49" charset="-122"/>
                <a:sym typeface="+mn-ea"/>
              </a:rPr>
              <a:t>发电机零序电压匝间短路保护</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153670" y="764540"/>
            <a:ext cx="8019415" cy="6123940"/>
          </a:xfrm>
          <a:prstGeom prst="rect">
            <a:avLst/>
          </a:prstGeom>
          <a:noFill/>
        </p:spPr>
        <p:txBody>
          <a:bodyPr wrap="square" rtlCol="0" anchor="t">
            <a:spAutoFit/>
          </a:bodyPr>
          <a:p>
            <a:pPr>
              <a:buNone/>
            </a:pPr>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大容量的发电机，由于其结构紧凑，无法引出所有分支，往往只在中性点引出三个端子，无法装设横差保护。因此大型机组通常采用反映零序电压的匝间短路保护。</a:t>
            </a:r>
            <a:endParaRPr lang="zh-CN" altLang="en-US" sz="2800" dirty="0">
              <a:latin typeface="楷体" panose="02010609060101010101" pitchFamily="49" charset="-122"/>
              <a:ea typeface="楷体" panose="02010609060101010101" pitchFamily="49" charset="-122"/>
            </a:endParaRPr>
          </a:p>
          <a:p>
            <a:pPr>
              <a:buNone/>
            </a:pPr>
            <a:r>
              <a:rPr lang="zh-CN" altLang="en-US" sz="2800" dirty="0">
                <a:latin typeface="楷体" panose="02010609060101010101" pitchFamily="49" charset="-122"/>
                <a:ea typeface="楷体" panose="02010609060101010101" pitchFamily="49" charset="-122"/>
                <a:sym typeface="+mn-ea"/>
              </a:rPr>
              <a:t>    发电机正常运行时，机端不出现基波零序电压。相间短路时，也不出现零序电压。单相接地故障时，接地故障相对地电压为零，而中性点对地电压上升为相电压，因此三相出线对中性点电压仍然对称，不出现零序电压。若定子绕组匝间短路，则三相对发电机中性点电压的对称性被破坏，因而出现零序电压。零序电压元件由专用电压互感器取得纵向零序电压，专用电压互感器原理接线如图所示。如图分析，零序电压的大小与电动势成正比。利用此零序电压可构成匝间短路保护。</a:t>
            </a:r>
            <a:endParaRPr lang="zh-CN" altLang="en-US" sz="2800">
              <a:latin typeface="楷体" panose="02010609060101010101" pitchFamily="49" charset="-122"/>
              <a:ea typeface="楷体" panose="02010609060101010101" pitchFamily="49" charset="-122"/>
            </a:endParaRPr>
          </a:p>
        </p:txBody>
      </p:sp>
      <p:grpSp>
        <p:nvGrpSpPr>
          <p:cNvPr id="5" name="组合 4"/>
          <p:cNvGrpSpPr/>
          <p:nvPr/>
        </p:nvGrpSpPr>
        <p:grpSpPr>
          <a:xfrm>
            <a:off x="7920355" y="1276985"/>
            <a:ext cx="4255770" cy="5041265"/>
            <a:chOff x="1303" y="1771"/>
            <a:chExt cx="7370" cy="7939"/>
          </a:xfrm>
        </p:grpSpPr>
        <p:cxnSp>
          <p:nvCxnSpPr>
            <p:cNvPr id="6" name="直接连接符 5"/>
            <p:cNvCxnSpPr/>
            <p:nvPr/>
          </p:nvCxnSpPr>
          <p:spPr>
            <a:xfrm>
              <a:off x="1303" y="1771"/>
              <a:ext cx="5581" cy="0"/>
            </a:xfrm>
            <a:prstGeom prst="line">
              <a:avLst/>
            </a:prstGeom>
          </p:spPr>
          <p:style>
            <a:lnRef idx="2">
              <a:schemeClr val="dk1"/>
            </a:lnRef>
            <a:fillRef idx="0">
              <a:schemeClr val="dk1"/>
            </a:fillRef>
            <a:effectRef idx="1">
              <a:schemeClr val="dk1"/>
            </a:effectRef>
            <a:fontRef idx="minor">
              <a:schemeClr val="tx1"/>
            </a:fontRef>
          </p:style>
        </p:cxnSp>
        <p:cxnSp>
          <p:nvCxnSpPr>
            <p:cNvPr id="7" name="直接连接符 6"/>
            <p:cNvCxnSpPr/>
            <p:nvPr/>
          </p:nvCxnSpPr>
          <p:spPr>
            <a:xfrm>
              <a:off x="3004" y="1771"/>
              <a:ext cx="0" cy="5123"/>
            </a:xfrm>
            <a:prstGeom prst="line">
              <a:avLst/>
            </a:prstGeom>
          </p:spPr>
          <p:style>
            <a:lnRef idx="2">
              <a:schemeClr val="dk1"/>
            </a:lnRef>
            <a:fillRef idx="0">
              <a:schemeClr val="dk1"/>
            </a:fillRef>
            <a:effectRef idx="1">
              <a:schemeClr val="dk1"/>
            </a:effectRef>
            <a:fontRef idx="minor">
              <a:schemeClr val="tx1"/>
            </a:fontRef>
          </p:style>
        </p:cxnSp>
        <p:cxnSp>
          <p:nvCxnSpPr>
            <p:cNvPr id="8" name="直接连接符 7"/>
            <p:cNvCxnSpPr/>
            <p:nvPr/>
          </p:nvCxnSpPr>
          <p:spPr>
            <a:xfrm>
              <a:off x="6293" y="1771"/>
              <a:ext cx="0" cy="1247"/>
            </a:xfrm>
            <a:prstGeom prst="line">
              <a:avLst/>
            </a:prstGeom>
          </p:spPr>
          <p:style>
            <a:lnRef idx="2">
              <a:schemeClr val="dk1"/>
            </a:lnRef>
            <a:fillRef idx="0">
              <a:schemeClr val="dk1"/>
            </a:fillRef>
            <a:effectRef idx="1">
              <a:schemeClr val="dk1"/>
            </a:effectRef>
            <a:fontRef idx="minor">
              <a:schemeClr val="tx1"/>
            </a:fontRef>
          </p:style>
        </p:cxnSp>
        <p:grpSp>
          <p:nvGrpSpPr>
            <p:cNvPr id="10" name="组合 9"/>
            <p:cNvGrpSpPr/>
            <p:nvPr/>
          </p:nvGrpSpPr>
          <p:grpSpPr>
            <a:xfrm>
              <a:off x="2519" y="2792"/>
              <a:ext cx="971" cy="1701"/>
              <a:chOff x="4612770" y="2348880"/>
              <a:chExt cx="864096" cy="1656184"/>
            </a:xfrm>
          </p:grpSpPr>
          <p:sp>
            <p:nvSpPr>
              <p:cNvPr id="9" name="弧形 8"/>
              <p:cNvSpPr/>
              <p:nvPr/>
            </p:nvSpPr>
            <p:spPr>
              <a:xfrm flipH="1">
                <a:off x="4612770" y="3176972"/>
                <a:ext cx="864096" cy="828092"/>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11" name="弧形 10"/>
              <p:cNvSpPr/>
              <p:nvPr/>
            </p:nvSpPr>
            <p:spPr>
              <a:xfrm flipH="1">
                <a:off x="4612770" y="2348880"/>
                <a:ext cx="864096" cy="828092"/>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14" name="直接连接符 13"/>
            <p:cNvCxnSpPr/>
            <p:nvPr/>
          </p:nvCxnSpPr>
          <p:spPr>
            <a:xfrm>
              <a:off x="2925" y="4493"/>
              <a:ext cx="192" cy="0"/>
            </a:xfrm>
            <a:prstGeom prst="line">
              <a:avLst/>
            </a:prstGeom>
          </p:spPr>
          <p:style>
            <a:lnRef idx="2">
              <a:schemeClr val="dk1"/>
            </a:lnRef>
            <a:fillRef idx="0">
              <a:schemeClr val="dk1"/>
            </a:fillRef>
            <a:effectRef idx="1">
              <a:schemeClr val="dk1"/>
            </a:effectRef>
            <a:fontRef idx="minor">
              <a:schemeClr val="tx1"/>
            </a:fontRef>
          </p:style>
        </p:cxnSp>
        <p:cxnSp>
          <p:nvCxnSpPr>
            <p:cNvPr id="16" name="直接连接符 15"/>
            <p:cNvCxnSpPr/>
            <p:nvPr/>
          </p:nvCxnSpPr>
          <p:spPr>
            <a:xfrm>
              <a:off x="3118" y="4493"/>
              <a:ext cx="0" cy="227"/>
            </a:xfrm>
            <a:prstGeom prst="line">
              <a:avLst/>
            </a:prstGeom>
          </p:spPr>
          <p:style>
            <a:lnRef idx="2">
              <a:schemeClr val="dk1"/>
            </a:lnRef>
            <a:fillRef idx="0">
              <a:schemeClr val="dk1"/>
            </a:fillRef>
            <a:effectRef idx="1">
              <a:schemeClr val="dk1"/>
            </a:effectRef>
            <a:fontRef idx="minor">
              <a:schemeClr val="tx1"/>
            </a:fontRef>
          </p:style>
        </p:cxnSp>
        <p:cxnSp>
          <p:nvCxnSpPr>
            <p:cNvPr id="21" name="直接连接符 20"/>
            <p:cNvCxnSpPr/>
            <p:nvPr/>
          </p:nvCxnSpPr>
          <p:spPr>
            <a:xfrm flipV="1">
              <a:off x="3118" y="2565"/>
              <a:ext cx="0" cy="227"/>
            </a:xfrm>
            <a:prstGeom prst="line">
              <a:avLst/>
            </a:prstGeom>
          </p:spPr>
          <p:style>
            <a:lnRef idx="2">
              <a:schemeClr val="dk1"/>
            </a:lnRef>
            <a:fillRef idx="0">
              <a:schemeClr val="dk1"/>
            </a:fillRef>
            <a:effectRef idx="1">
              <a:schemeClr val="dk1"/>
            </a:effectRef>
            <a:fontRef idx="minor">
              <a:schemeClr val="tx1"/>
            </a:fontRef>
          </p:style>
        </p:cxnSp>
        <p:cxnSp>
          <p:nvCxnSpPr>
            <p:cNvPr id="33" name="直接连接符 32"/>
            <p:cNvCxnSpPr/>
            <p:nvPr/>
          </p:nvCxnSpPr>
          <p:spPr>
            <a:xfrm>
              <a:off x="2925" y="2792"/>
              <a:ext cx="192" cy="0"/>
            </a:xfrm>
            <a:prstGeom prst="line">
              <a:avLst/>
            </a:prstGeom>
          </p:spPr>
          <p:style>
            <a:lnRef idx="2">
              <a:schemeClr val="dk1"/>
            </a:lnRef>
            <a:fillRef idx="0">
              <a:schemeClr val="dk1"/>
            </a:fillRef>
            <a:effectRef idx="1">
              <a:schemeClr val="dk1"/>
            </a:effectRef>
            <a:fontRef idx="minor">
              <a:schemeClr val="tx1"/>
            </a:fontRef>
          </p:style>
        </p:cxnSp>
        <p:grpSp>
          <p:nvGrpSpPr>
            <p:cNvPr id="42" name="组合 41"/>
            <p:cNvGrpSpPr/>
            <p:nvPr/>
          </p:nvGrpSpPr>
          <p:grpSpPr>
            <a:xfrm>
              <a:off x="2761" y="6894"/>
              <a:ext cx="486" cy="1077"/>
              <a:chOff x="2843808" y="2384884"/>
              <a:chExt cx="616834" cy="2160240"/>
            </a:xfrm>
          </p:grpSpPr>
          <p:sp>
            <p:nvSpPr>
              <p:cNvPr id="35" name="弧形 34"/>
              <p:cNvSpPr/>
              <p:nvPr/>
            </p:nvSpPr>
            <p:spPr>
              <a:xfrm>
                <a:off x="2843808" y="292494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36" name="弧形 35"/>
              <p:cNvSpPr/>
              <p:nvPr/>
            </p:nvSpPr>
            <p:spPr>
              <a:xfrm>
                <a:off x="2843808" y="238488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40" name="弧形 39"/>
              <p:cNvSpPr/>
              <p:nvPr/>
            </p:nvSpPr>
            <p:spPr>
              <a:xfrm>
                <a:off x="2843808" y="400506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41" name="弧形 40"/>
              <p:cNvSpPr/>
              <p:nvPr/>
            </p:nvSpPr>
            <p:spPr>
              <a:xfrm>
                <a:off x="2843808" y="346500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47" name="直接连接符 46"/>
            <p:cNvCxnSpPr>
              <a:stCxn id="40" idx="2"/>
            </p:cNvCxnSpPr>
            <p:nvPr/>
          </p:nvCxnSpPr>
          <p:spPr>
            <a:xfrm>
              <a:off x="3018" y="7972"/>
              <a:ext cx="0" cy="1738"/>
            </a:xfrm>
            <a:prstGeom prst="line">
              <a:avLst/>
            </a:prstGeom>
          </p:spPr>
          <p:style>
            <a:lnRef idx="2">
              <a:schemeClr val="dk1"/>
            </a:lnRef>
            <a:fillRef idx="0">
              <a:schemeClr val="dk1"/>
            </a:fillRef>
            <a:effectRef idx="1">
              <a:schemeClr val="dk1"/>
            </a:effectRef>
            <a:fontRef idx="minor">
              <a:schemeClr val="tx1"/>
            </a:fontRef>
          </p:style>
        </p:cxnSp>
        <p:grpSp>
          <p:nvGrpSpPr>
            <p:cNvPr id="48" name="组合 47"/>
            <p:cNvGrpSpPr/>
            <p:nvPr/>
          </p:nvGrpSpPr>
          <p:grpSpPr>
            <a:xfrm>
              <a:off x="3655" y="6894"/>
              <a:ext cx="486" cy="1077"/>
              <a:chOff x="2843808" y="2384884"/>
              <a:chExt cx="616834" cy="2160240"/>
            </a:xfrm>
          </p:grpSpPr>
          <p:sp>
            <p:nvSpPr>
              <p:cNvPr id="49" name="弧形 48"/>
              <p:cNvSpPr/>
              <p:nvPr/>
            </p:nvSpPr>
            <p:spPr>
              <a:xfrm>
                <a:off x="2843808" y="292494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50" name="弧形 49"/>
              <p:cNvSpPr/>
              <p:nvPr/>
            </p:nvSpPr>
            <p:spPr>
              <a:xfrm>
                <a:off x="2843808" y="238488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51" name="弧形 50"/>
              <p:cNvSpPr/>
              <p:nvPr/>
            </p:nvSpPr>
            <p:spPr>
              <a:xfrm>
                <a:off x="2843808" y="400506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52" name="弧形 51"/>
              <p:cNvSpPr/>
              <p:nvPr/>
            </p:nvSpPr>
            <p:spPr>
              <a:xfrm>
                <a:off x="2843808" y="346500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53" name="直接连接符 52"/>
            <p:cNvCxnSpPr>
              <a:stCxn id="51" idx="2"/>
            </p:cNvCxnSpPr>
            <p:nvPr/>
          </p:nvCxnSpPr>
          <p:spPr>
            <a:xfrm>
              <a:off x="3911" y="7972"/>
              <a:ext cx="4" cy="377"/>
            </a:xfrm>
            <a:prstGeom prst="line">
              <a:avLst/>
            </a:prstGeom>
          </p:spPr>
          <p:style>
            <a:lnRef idx="2">
              <a:schemeClr val="dk1"/>
            </a:lnRef>
            <a:fillRef idx="0">
              <a:schemeClr val="dk1"/>
            </a:fillRef>
            <a:effectRef idx="1">
              <a:schemeClr val="dk1"/>
            </a:effectRef>
            <a:fontRef idx="minor">
              <a:schemeClr val="tx1"/>
            </a:fontRef>
          </p:style>
        </p:cxnSp>
        <p:cxnSp>
          <p:nvCxnSpPr>
            <p:cNvPr id="55" name="直接连接符 54"/>
            <p:cNvCxnSpPr/>
            <p:nvPr/>
          </p:nvCxnSpPr>
          <p:spPr>
            <a:xfrm flipH="1">
              <a:off x="1984" y="8357"/>
              <a:ext cx="1932" cy="0"/>
            </a:xfrm>
            <a:prstGeom prst="line">
              <a:avLst/>
            </a:prstGeom>
          </p:spPr>
          <p:style>
            <a:lnRef idx="2">
              <a:schemeClr val="dk1"/>
            </a:lnRef>
            <a:fillRef idx="0">
              <a:schemeClr val="dk1"/>
            </a:fillRef>
            <a:effectRef idx="1">
              <a:schemeClr val="dk1"/>
            </a:effectRef>
            <a:fontRef idx="minor">
              <a:schemeClr val="tx1"/>
            </a:fontRef>
          </p:style>
        </p:cxnSp>
        <p:grpSp>
          <p:nvGrpSpPr>
            <p:cNvPr id="58" name="组合 57"/>
            <p:cNvGrpSpPr/>
            <p:nvPr/>
          </p:nvGrpSpPr>
          <p:grpSpPr>
            <a:xfrm>
              <a:off x="1741" y="6894"/>
              <a:ext cx="486" cy="1077"/>
              <a:chOff x="2843808" y="2384884"/>
              <a:chExt cx="616834" cy="2160240"/>
            </a:xfrm>
          </p:grpSpPr>
          <p:sp>
            <p:nvSpPr>
              <p:cNvPr id="59" name="弧形 58"/>
              <p:cNvSpPr/>
              <p:nvPr/>
            </p:nvSpPr>
            <p:spPr>
              <a:xfrm>
                <a:off x="2843808" y="292494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60" name="弧形 59"/>
              <p:cNvSpPr/>
              <p:nvPr/>
            </p:nvSpPr>
            <p:spPr>
              <a:xfrm>
                <a:off x="2843808" y="238488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61" name="弧形 60"/>
              <p:cNvSpPr/>
              <p:nvPr/>
            </p:nvSpPr>
            <p:spPr>
              <a:xfrm>
                <a:off x="2843808" y="400506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62" name="弧形 61"/>
              <p:cNvSpPr/>
              <p:nvPr/>
            </p:nvSpPr>
            <p:spPr>
              <a:xfrm>
                <a:off x="2843808" y="3465004"/>
                <a:ext cx="616834" cy="540060"/>
              </a:xfrm>
              <a:prstGeom prst="arc">
                <a:avLst>
                  <a:gd name="adj1" fmla="val 16200000"/>
                  <a:gd name="adj2" fmla="val 5060654"/>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63" name="直接连接符 62"/>
            <p:cNvCxnSpPr>
              <a:stCxn id="61" idx="2"/>
            </p:cNvCxnSpPr>
            <p:nvPr/>
          </p:nvCxnSpPr>
          <p:spPr>
            <a:xfrm>
              <a:off x="1997" y="7972"/>
              <a:ext cx="4" cy="377"/>
            </a:xfrm>
            <a:prstGeom prst="line">
              <a:avLst/>
            </a:prstGeom>
          </p:spPr>
          <p:style>
            <a:lnRef idx="2">
              <a:schemeClr val="dk1"/>
            </a:lnRef>
            <a:fillRef idx="0">
              <a:schemeClr val="dk1"/>
            </a:fillRef>
            <a:effectRef idx="1">
              <a:schemeClr val="dk1"/>
            </a:effectRef>
            <a:fontRef idx="minor">
              <a:schemeClr val="tx1"/>
            </a:fontRef>
          </p:style>
        </p:cxnSp>
        <p:cxnSp>
          <p:nvCxnSpPr>
            <p:cNvPr id="65" name="直接连接符 64"/>
            <p:cNvCxnSpPr>
              <a:stCxn id="60" idx="0"/>
            </p:cNvCxnSpPr>
            <p:nvPr/>
          </p:nvCxnSpPr>
          <p:spPr>
            <a:xfrm flipV="1">
              <a:off x="1984" y="6647"/>
              <a:ext cx="0" cy="247"/>
            </a:xfrm>
            <a:prstGeom prst="line">
              <a:avLst/>
            </a:prstGeom>
          </p:spPr>
          <p:style>
            <a:lnRef idx="2">
              <a:schemeClr val="dk1"/>
            </a:lnRef>
            <a:fillRef idx="0">
              <a:schemeClr val="dk1"/>
            </a:fillRef>
            <a:effectRef idx="1">
              <a:schemeClr val="dk1"/>
            </a:effectRef>
            <a:fontRef idx="minor">
              <a:schemeClr val="tx1"/>
            </a:fontRef>
          </p:style>
        </p:cxnSp>
        <p:cxnSp>
          <p:nvCxnSpPr>
            <p:cNvPr id="67" name="直接连接符 66"/>
            <p:cNvCxnSpPr/>
            <p:nvPr/>
          </p:nvCxnSpPr>
          <p:spPr>
            <a:xfrm flipV="1">
              <a:off x="3915" y="6640"/>
              <a:ext cx="0" cy="247"/>
            </a:xfrm>
            <a:prstGeom prst="line">
              <a:avLst/>
            </a:prstGeom>
          </p:spPr>
          <p:style>
            <a:lnRef idx="2">
              <a:schemeClr val="dk1"/>
            </a:lnRef>
            <a:fillRef idx="0">
              <a:schemeClr val="dk1"/>
            </a:fillRef>
            <a:effectRef idx="1">
              <a:schemeClr val="dk1"/>
            </a:effectRef>
            <a:fontRef idx="minor">
              <a:schemeClr val="tx1"/>
            </a:fontRef>
          </p:style>
        </p:cxnSp>
        <p:sp>
          <p:nvSpPr>
            <p:cNvPr id="68" name="椭圆 67"/>
            <p:cNvSpPr/>
            <p:nvPr/>
          </p:nvSpPr>
          <p:spPr>
            <a:xfrm>
              <a:off x="2963" y="8286"/>
              <a:ext cx="117" cy="1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5783" y="2746"/>
              <a:ext cx="1021" cy="95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4" name="直接连接符 73"/>
            <p:cNvCxnSpPr/>
            <p:nvPr/>
          </p:nvCxnSpPr>
          <p:spPr>
            <a:xfrm flipH="1">
              <a:off x="6066" y="3019"/>
              <a:ext cx="227" cy="233"/>
            </a:xfrm>
            <a:prstGeom prst="line">
              <a:avLst/>
            </a:prstGeom>
          </p:spPr>
          <p:style>
            <a:lnRef idx="2">
              <a:schemeClr val="dk1"/>
            </a:lnRef>
            <a:fillRef idx="0">
              <a:schemeClr val="dk1"/>
            </a:fillRef>
            <a:effectRef idx="1">
              <a:schemeClr val="dk1"/>
            </a:effectRef>
            <a:fontRef idx="minor">
              <a:schemeClr val="tx1"/>
            </a:fontRef>
          </p:style>
        </p:cxnSp>
        <p:cxnSp>
          <p:nvCxnSpPr>
            <p:cNvPr id="81" name="直接连接符 80"/>
            <p:cNvCxnSpPr/>
            <p:nvPr/>
          </p:nvCxnSpPr>
          <p:spPr>
            <a:xfrm>
              <a:off x="6293" y="3057"/>
              <a:ext cx="227" cy="195"/>
            </a:xfrm>
            <a:prstGeom prst="line">
              <a:avLst/>
            </a:prstGeom>
          </p:spPr>
          <p:style>
            <a:lnRef idx="2">
              <a:schemeClr val="dk1"/>
            </a:lnRef>
            <a:fillRef idx="0">
              <a:schemeClr val="dk1"/>
            </a:fillRef>
            <a:effectRef idx="1">
              <a:schemeClr val="dk1"/>
            </a:effectRef>
            <a:fontRef idx="minor">
              <a:schemeClr val="tx1"/>
            </a:fontRef>
          </p:style>
        </p:cxnSp>
        <p:sp>
          <p:nvSpPr>
            <p:cNvPr id="82" name="椭圆 81"/>
            <p:cNvSpPr/>
            <p:nvPr/>
          </p:nvSpPr>
          <p:spPr>
            <a:xfrm>
              <a:off x="6568" y="2740"/>
              <a:ext cx="1021" cy="95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6179" y="3217"/>
              <a:ext cx="1021" cy="95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flipV="1">
              <a:off x="6884" y="3019"/>
              <a:ext cx="454" cy="431"/>
              <a:chOff x="5004048" y="2582906"/>
              <a:chExt cx="288032" cy="273859"/>
            </a:xfrm>
          </p:grpSpPr>
          <p:cxnSp>
            <p:nvCxnSpPr>
              <p:cNvPr id="89" name="直接连接符 88"/>
              <p:cNvCxnSpPr/>
              <p:nvPr/>
            </p:nvCxnSpPr>
            <p:spPr>
              <a:xfrm>
                <a:off x="5148064" y="2582906"/>
                <a:ext cx="0" cy="126014"/>
              </a:xfrm>
              <a:prstGeom prst="line">
                <a:avLst/>
              </a:prstGeom>
            </p:spPr>
            <p:style>
              <a:lnRef idx="2">
                <a:schemeClr val="dk1"/>
              </a:lnRef>
              <a:fillRef idx="0">
                <a:schemeClr val="dk1"/>
              </a:fillRef>
              <a:effectRef idx="1">
                <a:schemeClr val="dk1"/>
              </a:effectRef>
              <a:fontRef idx="minor">
                <a:schemeClr val="tx1"/>
              </a:fontRef>
            </p:style>
          </p:cxnSp>
          <p:cxnSp>
            <p:nvCxnSpPr>
              <p:cNvPr id="90" name="直接连接符 89"/>
              <p:cNvCxnSpPr/>
              <p:nvPr/>
            </p:nvCxnSpPr>
            <p:spPr>
              <a:xfrm flipH="1">
                <a:off x="5004048" y="2708920"/>
                <a:ext cx="144016" cy="147845"/>
              </a:xfrm>
              <a:prstGeom prst="line">
                <a:avLst/>
              </a:prstGeom>
            </p:spPr>
            <p:style>
              <a:lnRef idx="2">
                <a:schemeClr val="dk1"/>
              </a:lnRef>
              <a:fillRef idx="0">
                <a:schemeClr val="dk1"/>
              </a:fillRef>
              <a:effectRef idx="1">
                <a:schemeClr val="dk1"/>
              </a:effectRef>
              <a:fontRef idx="minor">
                <a:schemeClr val="tx1"/>
              </a:fontRef>
            </p:style>
          </p:cxnSp>
          <p:cxnSp>
            <p:nvCxnSpPr>
              <p:cNvPr id="91" name="直接连接符 90"/>
              <p:cNvCxnSpPr/>
              <p:nvPr/>
            </p:nvCxnSpPr>
            <p:spPr>
              <a:xfrm>
                <a:off x="5148064" y="2733170"/>
                <a:ext cx="144016" cy="123595"/>
              </a:xfrm>
              <a:prstGeom prst="line">
                <a:avLst/>
              </a:prstGeom>
            </p:spPr>
            <p:style>
              <a:lnRef idx="2">
                <a:schemeClr val="dk1"/>
              </a:lnRef>
              <a:fillRef idx="0">
                <a:schemeClr val="dk1"/>
              </a:fillRef>
              <a:effectRef idx="1">
                <a:schemeClr val="dk1"/>
              </a:effectRef>
              <a:fontRef idx="minor">
                <a:schemeClr val="tx1"/>
              </a:fontRef>
            </p:style>
          </p:cxnSp>
        </p:grpSp>
        <p:grpSp>
          <p:nvGrpSpPr>
            <p:cNvPr id="106" name="组合 105"/>
            <p:cNvGrpSpPr/>
            <p:nvPr/>
          </p:nvGrpSpPr>
          <p:grpSpPr>
            <a:xfrm>
              <a:off x="6731" y="3838"/>
              <a:ext cx="200" cy="333"/>
              <a:chOff x="4285589" y="2996952"/>
              <a:chExt cx="150500" cy="288032"/>
            </a:xfrm>
          </p:grpSpPr>
          <p:cxnSp>
            <p:nvCxnSpPr>
              <p:cNvPr id="97" name="直接连接符 96"/>
              <p:cNvCxnSpPr/>
              <p:nvPr/>
            </p:nvCxnSpPr>
            <p:spPr>
              <a:xfrm>
                <a:off x="4285589" y="2996952"/>
                <a:ext cx="0" cy="153772"/>
              </a:xfrm>
              <a:prstGeom prst="line">
                <a:avLst/>
              </a:prstGeom>
            </p:spPr>
            <p:style>
              <a:lnRef idx="2">
                <a:schemeClr val="dk1"/>
              </a:lnRef>
              <a:fillRef idx="0">
                <a:schemeClr val="dk1"/>
              </a:fillRef>
              <a:effectRef idx="1">
                <a:schemeClr val="dk1"/>
              </a:effectRef>
              <a:fontRef idx="minor">
                <a:schemeClr val="tx1"/>
              </a:fontRef>
            </p:style>
          </p:cxnSp>
          <p:cxnSp>
            <p:nvCxnSpPr>
              <p:cNvPr id="99" name="直接连接符 98"/>
              <p:cNvCxnSpPr/>
              <p:nvPr/>
            </p:nvCxnSpPr>
            <p:spPr>
              <a:xfrm>
                <a:off x="4285589" y="2996952"/>
                <a:ext cx="150500" cy="28631"/>
              </a:xfrm>
              <a:prstGeom prst="line">
                <a:avLst/>
              </a:prstGeom>
            </p:spPr>
            <p:style>
              <a:lnRef idx="2">
                <a:schemeClr val="dk1"/>
              </a:lnRef>
              <a:fillRef idx="0">
                <a:schemeClr val="dk1"/>
              </a:fillRef>
              <a:effectRef idx="1">
                <a:schemeClr val="dk1"/>
              </a:effectRef>
              <a:fontRef idx="minor">
                <a:schemeClr val="tx1"/>
              </a:fontRef>
            </p:style>
          </p:cxnSp>
          <p:cxnSp>
            <p:nvCxnSpPr>
              <p:cNvPr id="101" name="直接连接符 100"/>
              <p:cNvCxnSpPr/>
              <p:nvPr/>
            </p:nvCxnSpPr>
            <p:spPr>
              <a:xfrm flipV="1">
                <a:off x="4285589" y="3099725"/>
                <a:ext cx="112875" cy="50999"/>
              </a:xfrm>
              <a:prstGeom prst="line">
                <a:avLst/>
              </a:prstGeom>
            </p:spPr>
            <p:style>
              <a:lnRef idx="2">
                <a:schemeClr val="dk1"/>
              </a:lnRef>
              <a:fillRef idx="0">
                <a:schemeClr val="dk1"/>
              </a:fillRef>
              <a:effectRef idx="1">
                <a:schemeClr val="dk1"/>
              </a:effectRef>
              <a:fontRef idx="minor">
                <a:schemeClr val="tx1"/>
              </a:fontRef>
            </p:style>
          </p:cxnSp>
          <p:cxnSp>
            <p:nvCxnSpPr>
              <p:cNvPr id="103" name="直接连接符 102"/>
              <p:cNvCxnSpPr/>
              <p:nvPr/>
            </p:nvCxnSpPr>
            <p:spPr>
              <a:xfrm>
                <a:off x="4398464" y="3098828"/>
                <a:ext cx="0" cy="186156"/>
              </a:xfrm>
              <a:prstGeom prst="line">
                <a:avLst/>
              </a:prstGeom>
            </p:spPr>
            <p:style>
              <a:lnRef idx="2">
                <a:schemeClr val="dk1"/>
              </a:lnRef>
              <a:fillRef idx="0">
                <a:schemeClr val="dk1"/>
              </a:fillRef>
              <a:effectRef idx="1">
                <a:schemeClr val="dk1"/>
              </a:effectRef>
              <a:fontRef idx="minor">
                <a:schemeClr val="tx1"/>
              </a:fontRef>
            </p:style>
          </p:cxnSp>
        </p:grpSp>
        <p:cxnSp>
          <p:nvCxnSpPr>
            <p:cNvPr id="108" name="直接连接符 107"/>
            <p:cNvCxnSpPr/>
            <p:nvPr/>
          </p:nvCxnSpPr>
          <p:spPr>
            <a:xfrm>
              <a:off x="6931" y="3871"/>
              <a:ext cx="1630" cy="0"/>
            </a:xfrm>
            <a:prstGeom prst="line">
              <a:avLst/>
            </a:prstGeom>
          </p:spPr>
          <p:style>
            <a:lnRef idx="2">
              <a:schemeClr val="dk1"/>
            </a:lnRef>
            <a:fillRef idx="0">
              <a:schemeClr val="dk1"/>
            </a:fillRef>
            <a:effectRef idx="1">
              <a:schemeClr val="dk1"/>
            </a:effectRef>
            <a:fontRef idx="minor">
              <a:schemeClr val="tx1"/>
            </a:fontRef>
          </p:style>
        </p:cxnSp>
        <p:cxnSp>
          <p:nvCxnSpPr>
            <p:cNvPr id="110" name="直接连接符 109"/>
            <p:cNvCxnSpPr/>
            <p:nvPr/>
          </p:nvCxnSpPr>
          <p:spPr>
            <a:xfrm>
              <a:off x="6884" y="4171"/>
              <a:ext cx="996" cy="0"/>
            </a:xfrm>
            <a:prstGeom prst="line">
              <a:avLst/>
            </a:prstGeom>
          </p:spPr>
          <p:style>
            <a:lnRef idx="2">
              <a:schemeClr val="dk1"/>
            </a:lnRef>
            <a:fillRef idx="0">
              <a:schemeClr val="dk1"/>
            </a:fillRef>
            <a:effectRef idx="1">
              <a:schemeClr val="dk1"/>
            </a:effectRef>
            <a:fontRef idx="minor">
              <a:schemeClr val="tx1"/>
            </a:fontRef>
          </p:style>
        </p:cxnSp>
        <p:cxnSp>
          <p:nvCxnSpPr>
            <p:cNvPr id="112" name="直接连接符 111"/>
            <p:cNvCxnSpPr/>
            <p:nvPr/>
          </p:nvCxnSpPr>
          <p:spPr>
            <a:xfrm>
              <a:off x="7880" y="4171"/>
              <a:ext cx="0" cy="662"/>
            </a:xfrm>
            <a:prstGeom prst="line">
              <a:avLst/>
            </a:prstGeom>
          </p:spPr>
          <p:style>
            <a:lnRef idx="2">
              <a:schemeClr val="dk1"/>
            </a:lnRef>
            <a:fillRef idx="0">
              <a:schemeClr val="dk1"/>
            </a:fillRef>
            <a:effectRef idx="1">
              <a:schemeClr val="dk1"/>
            </a:effectRef>
            <a:fontRef idx="minor">
              <a:schemeClr val="tx1"/>
            </a:fontRef>
          </p:style>
        </p:cxnSp>
        <p:cxnSp>
          <p:nvCxnSpPr>
            <p:cNvPr id="115" name="直接连接符 114"/>
            <p:cNvCxnSpPr/>
            <p:nvPr/>
          </p:nvCxnSpPr>
          <p:spPr>
            <a:xfrm>
              <a:off x="8561" y="3871"/>
              <a:ext cx="0" cy="962"/>
            </a:xfrm>
            <a:prstGeom prst="line">
              <a:avLst/>
            </a:prstGeom>
          </p:spPr>
          <p:style>
            <a:lnRef idx="2">
              <a:schemeClr val="dk1"/>
            </a:lnRef>
            <a:fillRef idx="0">
              <a:schemeClr val="dk1"/>
            </a:fillRef>
            <a:effectRef idx="1">
              <a:schemeClr val="dk1"/>
            </a:effectRef>
            <a:fontRef idx="minor">
              <a:schemeClr val="tx1"/>
            </a:fontRef>
          </p:style>
        </p:cxnSp>
        <p:sp>
          <p:nvSpPr>
            <p:cNvPr id="117" name="TextBox 116"/>
            <p:cNvSpPr txBox="1"/>
            <p:nvPr/>
          </p:nvSpPr>
          <p:spPr>
            <a:xfrm>
              <a:off x="1836" y="3355"/>
              <a:ext cx="782" cy="628"/>
            </a:xfrm>
            <a:prstGeom prst="rect">
              <a:avLst/>
            </a:prstGeom>
            <a:noFill/>
          </p:spPr>
          <p:txBody>
            <a:bodyPr wrap="square" rtlCol="0">
              <a:spAutoFit/>
            </a:bodyPr>
            <a:lstStyle/>
            <a:p>
              <a:r>
                <a:rPr lang="en-US" altLang="zh-CN" sz="2000" b="1" dirty="0" smtClean="0">
                  <a:latin typeface="+mn-ea"/>
                </a:rPr>
                <a:t>TA</a:t>
              </a:r>
              <a:endParaRPr lang="zh-CN" altLang="en-US" sz="2000" b="1" dirty="0">
                <a:latin typeface="+mn-ea"/>
              </a:endParaRPr>
            </a:p>
          </p:txBody>
        </p:sp>
        <p:cxnSp>
          <p:nvCxnSpPr>
            <p:cNvPr id="119" name="直接连接符 118"/>
            <p:cNvCxnSpPr/>
            <p:nvPr/>
          </p:nvCxnSpPr>
          <p:spPr>
            <a:xfrm>
              <a:off x="2594" y="6894"/>
              <a:ext cx="0" cy="673"/>
            </a:xfrm>
            <a:prstGeom prst="line">
              <a:avLst/>
            </a:prstGeom>
          </p:spPr>
          <p:style>
            <a:lnRef idx="2">
              <a:schemeClr val="dk1"/>
            </a:lnRef>
            <a:fillRef idx="0">
              <a:schemeClr val="dk1"/>
            </a:fillRef>
            <a:effectRef idx="1">
              <a:schemeClr val="dk1"/>
            </a:effectRef>
            <a:fontRef idx="minor">
              <a:schemeClr val="tx1"/>
            </a:fontRef>
          </p:style>
        </p:cxnSp>
        <p:cxnSp>
          <p:nvCxnSpPr>
            <p:cNvPr id="125" name="直接箭头连接符 124"/>
            <p:cNvCxnSpPr/>
            <p:nvPr/>
          </p:nvCxnSpPr>
          <p:spPr>
            <a:xfrm flipH="1">
              <a:off x="2257" y="6894"/>
              <a:ext cx="337" cy="3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6" name="直接箭头连接符 125"/>
            <p:cNvCxnSpPr/>
            <p:nvPr/>
          </p:nvCxnSpPr>
          <p:spPr>
            <a:xfrm flipH="1">
              <a:off x="2257" y="7557"/>
              <a:ext cx="337" cy="33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7" name="TextBox 126"/>
            <p:cNvSpPr txBox="1"/>
            <p:nvPr/>
          </p:nvSpPr>
          <p:spPr>
            <a:xfrm>
              <a:off x="2299" y="6325"/>
              <a:ext cx="627" cy="628"/>
            </a:xfrm>
            <a:prstGeom prst="rect">
              <a:avLst/>
            </a:prstGeom>
            <a:noFill/>
          </p:spPr>
          <p:txBody>
            <a:bodyPr wrap="square" rtlCol="0">
              <a:spAutoFit/>
            </a:bodyPr>
            <a:lstStyle/>
            <a:p>
              <a:r>
                <a:rPr lang="en-US" altLang="zh-CN" sz="2000" b="1" dirty="0" smtClean="0">
                  <a:latin typeface="+mn-ea"/>
                </a:rPr>
                <a:t>k</a:t>
              </a:r>
              <a:endParaRPr lang="zh-CN" altLang="en-US" sz="2000" b="1" dirty="0">
                <a:latin typeface="+mn-ea"/>
              </a:endParaRPr>
            </a:p>
          </p:txBody>
        </p:sp>
        <p:sp>
          <p:nvSpPr>
            <p:cNvPr id="128" name="TextBox 127"/>
            <p:cNvSpPr txBox="1"/>
            <p:nvPr/>
          </p:nvSpPr>
          <p:spPr>
            <a:xfrm>
              <a:off x="2524" y="8384"/>
              <a:ext cx="668" cy="628"/>
            </a:xfrm>
            <a:prstGeom prst="rect">
              <a:avLst/>
            </a:prstGeom>
            <a:noFill/>
          </p:spPr>
          <p:txBody>
            <a:bodyPr wrap="square" rtlCol="0">
              <a:spAutoFit/>
            </a:bodyPr>
            <a:lstStyle/>
            <a:p>
              <a:r>
                <a:rPr lang="en-US" altLang="zh-CN" sz="2000" b="1" dirty="0" smtClean="0">
                  <a:latin typeface="+mn-ea"/>
                </a:rPr>
                <a:t>N</a:t>
              </a:r>
              <a:endParaRPr lang="zh-CN" altLang="en-US" sz="2000" b="1" dirty="0">
                <a:latin typeface="+mn-ea"/>
              </a:endParaRPr>
            </a:p>
          </p:txBody>
        </p:sp>
        <p:sp>
          <p:nvSpPr>
            <p:cNvPr id="129" name="TextBox 128"/>
            <p:cNvSpPr txBox="1"/>
            <p:nvPr/>
          </p:nvSpPr>
          <p:spPr>
            <a:xfrm>
              <a:off x="5263" y="2477"/>
              <a:ext cx="519" cy="628"/>
            </a:xfrm>
            <a:prstGeom prst="rect">
              <a:avLst/>
            </a:prstGeom>
            <a:noFill/>
          </p:spPr>
          <p:txBody>
            <a:bodyPr wrap="square" rtlCol="0">
              <a:spAutoFit/>
            </a:bodyPr>
            <a:lstStyle/>
            <a:p>
              <a:r>
                <a:rPr lang="en-US" altLang="zh-CN" sz="2000" b="1" dirty="0">
                  <a:latin typeface="+mn-ea"/>
                </a:rPr>
                <a:t>n</a:t>
              </a:r>
              <a:endParaRPr lang="en-US" altLang="zh-CN" sz="2000" b="1" dirty="0" smtClean="0">
                <a:latin typeface="+mn-ea"/>
              </a:endParaRPr>
            </a:p>
          </p:txBody>
        </p:sp>
        <p:cxnSp>
          <p:nvCxnSpPr>
            <p:cNvPr id="131" name="直接连接符 130"/>
            <p:cNvCxnSpPr/>
            <p:nvPr/>
          </p:nvCxnSpPr>
          <p:spPr>
            <a:xfrm>
              <a:off x="3004" y="9709"/>
              <a:ext cx="1928" cy="0"/>
            </a:xfrm>
            <a:prstGeom prst="line">
              <a:avLst/>
            </a:prstGeom>
          </p:spPr>
          <p:style>
            <a:lnRef idx="2">
              <a:schemeClr val="dk1"/>
            </a:lnRef>
            <a:fillRef idx="0">
              <a:schemeClr val="dk1"/>
            </a:fillRef>
            <a:effectRef idx="1">
              <a:schemeClr val="dk1"/>
            </a:effectRef>
            <a:fontRef idx="minor">
              <a:schemeClr val="tx1"/>
            </a:fontRef>
          </p:style>
        </p:cxnSp>
        <p:cxnSp>
          <p:nvCxnSpPr>
            <p:cNvPr id="133" name="直接连接符 132"/>
            <p:cNvCxnSpPr/>
            <p:nvPr/>
          </p:nvCxnSpPr>
          <p:spPr>
            <a:xfrm flipV="1">
              <a:off x="4932" y="3019"/>
              <a:ext cx="0" cy="6691"/>
            </a:xfrm>
            <a:prstGeom prst="line">
              <a:avLst/>
            </a:prstGeom>
          </p:spPr>
          <p:style>
            <a:lnRef idx="2">
              <a:schemeClr val="dk1"/>
            </a:lnRef>
            <a:fillRef idx="0">
              <a:schemeClr val="dk1"/>
            </a:fillRef>
            <a:effectRef idx="1">
              <a:schemeClr val="dk1"/>
            </a:effectRef>
            <a:fontRef idx="minor">
              <a:schemeClr val="tx1"/>
            </a:fontRef>
          </p:style>
        </p:cxnSp>
        <p:cxnSp>
          <p:nvCxnSpPr>
            <p:cNvPr id="135" name="直接连接符 134"/>
            <p:cNvCxnSpPr/>
            <p:nvPr/>
          </p:nvCxnSpPr>
          <p:spPr>
            <a:xfrm>
              <a:off x="4932" y="3057"/>
              <a:ext cx="1361" cy="0"/>
            </a:xfrm>
            <a:prstGeom prst="line">
              <a:avLst/>
            </a:prstGeom>
          </p:spPr>
          <p:style>
            <a:lnRef idx="2">
              <a:schemeClr val="dk1"/>
            </a:lnRef>
            <a:fillRef idx="0">
              <a:schemeClr val="dk1"/>
            </a:fillRef>
            <a:effectRef idx="1">
              <a:schemeClr val="dk1"/>
            </a:effectRef>
            <a:fontRef idx="minor">
              <a:schemeClr val="tx1"/>
            </a:fontRef>
          </p:style>
        </p:cxnSp>
        <p:sp>
          <p:nvSpPr>
            <p:cNvPr id="136" name="TextBox 135"/>
            <p:cNvSpPr txBox="1"/>
            <p:nvPr/>
          </p:nvSpPr>
          <p:spPr>
            <a:xfrm>
              <a:off x="7589" y="2842"/>
              <a:ext cx="921" cy="1113"/>
            </a:xfrm>
            <a:prstGeom prst="rect">
              <a:avLst/>
            </a:prstGeom>
            <a:noFill/>
          </p:spPr>
          <p:txBody>
            <a:bodyPr wrap="square" rtlCol="0">
              <a:spAutoFit/>
            </a:bodyPr>
            <a:lstStyle/>
            <a:p>
              <a:r>
                <a:rPr lang="en-US" altLang="zh-CN" sz="2000" b="1" dirty="0" smtClean="0">
                  <a:latin typeface="+mn-ea"/>
                </a:rPr>
                <a:t>TV0</a:t>
              </a:r>
              <a:endParaRPr lang="en-US" altLang="zh-CN" sz="2000" b="1" dirty="0" smtClean="0">
                <a:latin typeface="+mn-ea"/>
              </a:endParaRPr>
            </a:p>
          </p:txBody>
        </p:sp>
        <p:sp>
          <p:nvSpPr>
            <p:cNvPr id="137" name="TextBox 136"/>
            <p:cNvSpPr txBox="1"/>
            <p:nvPr/>
          </p:nvSpPr>
          <p:spPr>
            <a:xfrm>
              <a:off x="7763" y="4833"/>
              <a:ext cx="910" cy="628"/>
            </a:xfrm>
            <a:prstGeom prst="rect">
              <a:avLst/>
            </a:prstGeom>
            <a:noFill/>
          </p:spPr>
          <p:txBody>
            <a:bodyPr wrap="square" rtlCol="0">
              <a:spAutoFit/>
            </a:bodyPr>
            <a:lstStyle/>
            <a:p>
              <a:r>
                <a:rPr lang="en-US" altLang="zh-CN" sz="2000" b="1" dirty="0" smtClean="0">
                  <a:latin typeface="+mn-ea"/>
                </a:rPr>
                <a:t>3</a:t>
              </a:r>
              <a:r>
                <a:rPr lang="en-US" altLang="zh-CN" sz="2000" b="1" i="1" dirty="0" smtClean="0">
                  <a:latin typeface="+mn-ea"/>
                </a:rPr>
                <a:t>U</a:t>
              </a:r>
              <a:r>
                <a:rPr lang="en-US" altLang="zh-CN" sz="2000" b="1" baseline="-25000" dirty="0" smtClean="0">
                  <a:latin typeface="+mn-ea"/>
                </a:rPr>
                <a:t>0</a:t>
              </a:r>
              <a:endParaRPr lang="en-US" altLang="zh-CN" sz="2000" b="1" baseline="-25000" dirty="0" smtClean="0">
                <a:latin typeface="+mn-ea"/>
              </a:endParaRPr>
            </a:p>
          </p:txBody>
        </p:sp>
        <p:sp>
          <p:nvSpPr>
            <p:cNvPr id="142" name="TextBox 141"/>
            <p:cNvSpPr txBox="1"/>
            <p:nvPr/>
          </p:nvSpPr>
          <p:spPr>
            <a:xfrm>
              <a:off x="7958" y="4606"/>
              <a:ext cx="519" cy="628"/>
            </a:xfrm>
            <a:prstGeom prst="rect">
              <a:avLst/>
            </a:prstGeom>
            <a:noFill/>
          </p:spPr>
          <p:txBody>
            <a:bodyPr wrap="square" rtlCol="0">
              <a:spAutoFit/>
            </a:bodyPr>
            <a:lstStyle/>
            <a:p>
              <a:r>
                <a:rPr lang="en-US" altLang="zh-CN" sz="2000" b="1" dirty="0">
                  <a:latin typeface="+mn-ea"/>
                </a:rPr>
                <a:t>·</a:t>
              </a:r>
              <a:endParaRPr lang="en-US" altLang="zh-CN" sz="2000" b="1" dirty="0" smtClean="0">
                <a:latin typeface="+mn-ea"/>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文本框 1"/>
          <p:cNvSpPr txBox="1"/>
          <p:nvPr/>
        </p:nvSpPr>
        <p:spPr>
          <a:xfrm>
            <a:off x="452755" y="227330"/>
            <a:ext cx="5028565" cy="521970"/>
          </a:xfrm>
          <a:prstGeom prst="rect">
            <a:avLst/>
          </a:prstGeom>
          <a:noFill/>
        </p:spPr>
        <p:txBody>
          <a:bodyPr wrap="square" rtlCol="0">
            <a:spAutoFit/>
          </a:bodyPr>
          <a:p>
            <a:pPr algn="l"/>
            <a:r>
              <a:rPr lang="zh-CN" altLang="en-US" sz="2800" dirty="0">
                <a:solidFill>
                  <a:srgbClr val="FF0000"/>
                </a:solidFill>
                <a:latin typeface="楷体" panose="02010609060101010101" pitchFamily="49" charset="-122"/>
                <a:ea typeface="楷体" panose="02010609060101010101" pitchFamily="49" charset="-122"/>
                <a:sym typeface="+mn-ea"/>
              </a:rPr>
              <a:t>发电机零序电压匝间短路保护</a:t>
            </a:r>
            <a:endParaRPr lang="zh-CN" altLang="en-US" sz="2800"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452755" y="1219835"/>
            <a:ext cx="11010900" cy="3969385"/>
          </a:xfrm>
          <a:prstGeom prst="rect">
            <a:avLst/>
          </a:prstGeom>
          <a:noFill/>
        </p:spPr>
        <p:txBody>
          <a:bodyPr wrap="square" rtlCol="0" anchor="t">
            <a:spAutoFit/>
          </a:bodyPr>
          <a:p>
            <a:pPr>
              <a:buNone/>
            </a:pPr>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为了防止低定值零序电压匝间短路保护在外部短路时误动作，可设负序功率方向闭锁原件。当发电机内部相间和匝间短路以及定子绕组分支开焊时，负序源位于发电机内部，它所产生的负序功率由发电机流出；而当系统中发生各种故障时，负序功率由系统流入发电机。判断负序功率方向，便可区分是发电机内部故障还是系统故障。</a:t>
            </a:r>
            <a:endParaRPr lang="zh-CN" altLang="en-US" sz="2800" dirty="0">
              <a:latin typeface="楷体" panose="02010609060101010101" pitchFamily="49" charset="-122"/>
              <a:ea typeface="楷体" panose="02010609060101010101" pitchFamily="49" charset="-122"/>
            </a:endParaRPr>
          </a:p>
          <a:p>
            <a:pPr>
              <a:buNone/>
            </a:pPr>
            <a:r>
              <a:rPr lang="zh-CN" altLang="en-US" sz="2800" dirty="0">
                <a:latin typeface="楷体" panose="02010609060101010101" pitchFamily="49" charset="-122"/>
                <a:ea typeface="楷体" panose="02010609060101010101" pitchFamily="49" charset="-122"/>
                <a:sym typeface="+mn-ea"/>
              </a:rPr>
              <a:t>    为了反映三相对中性点的零序电压，此保护与电压互感器</a:t>
            </a:r>
            <a:r>
              <a:rPr lang="en-US" altLang="zh-CN" sz="2800" dirty="0">
                <a:latin typeface="楷体" panose="02010609060101010101" pitchFamily="49" charset="-122"/>
                <a:ea typeface="楷体" panose="02010609060101010101" pitchFamily="49" charset="-122"/>
                <a:sym typeface="+mn-ea"/>
              </a:rPr>
              <a:t>TV1</a:t>
            </a:r>
            <a:r>
              <a:rPr lang="zh-CN" altLang="en-US" sz="2800" dirty="0">
                <a:latin typeface="楷体" panose="02010609060101010101" pitchFamily="49" charset="-122"/>
                <a:ea typeface="楷体" panose="02010609060101010101" pitchFamily="49" charset="-122"/>
                <a:sym typeface="+mn-ea"/>
              </a:rPr>
              <a:t>的中性点不可接地，而必须与发电机的中性点相连。</a:t>
            </a:r>
            <a:endParaRPr lang="zh-CN" altLang="en-US" sz="2800" dirty="0">
              <a:latin typeface="楷体" panose="02010609060101010101" pitchFamily="49" charset="-122"/>
              <a:ea typeface="楷体" panose="02010609060101010101" pitchFamily="49" charset="-122"/>
            </a:endParaRPr>
          </a:p>
          <a:p>
            <a:pPr>
              <a:buNone/>
            </a:pPr>
            <a:r>
              <a:rPr lang="zh-CN" altLang="en-US" sz="2800" dirty="0">
                <a:latin typeface="楷体" panose="02010609060101010101" pitchFamily="49" charset="-122"/>
                <a:ea typeface="楷体" panose="02010609060101010101" pitchFamily="49" charset="-122"/>
                <a:sym typeface="+mn-ea"/>
              </a:rPr>
              <a:t>    为防止</a:t>
            </a:r>
            <a:r>
              <a:rPr lang="en-US" altLang="zh-CN" sz="2800" dirty="0">
                <a:latin typeface="楷体" panose="02010609060101010101" pitchFamily="49" charset="-122"/>
                <a:ea typeface="楷体" panose="02010609060101010101" pitchFamily="49" charset="-122"/>
                <a:sym typeface="+mn-ea"/>
              </a:rPr>
              <a:t>TV</a:t>
            </a:r>
            <a:r>
              <a:rPr lang="zh-CN" altLang="en-US" sz="2800" dirty="0">
                <a:latin typeface="楷体" panose="02010609060101010101" pitchFamily="49" charset="-122"/>
                <a:ea typeface="楷体" panose="02010609060101010101" pitchFamily="49" charset="-122"/>
                <a:sym typeface="+mn-ea"/>
              </a:rPr>
              <a:t>一次熔断器熔断而引起保护误动作，还应设有电压断线闭锁装置。</a:t>
            </a:r>
            <a:endParaRPr lang="zh-CN" altLang="en-US" sz="280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244475" y="169545"/>
            <a:ext cx="5205095" cy="575945"/>
          </a:xfrm>
          <a:prstGeom prst="rect">
            <a:avLst/>
          </a:prstGeom>
        </p:spPr>
        <p:txBody>
          <a:bodyPr>
            <a:noAutofit/>
          </a:bodyPr>
          <a:lstStyle/>
          <a:p>
            <a:pPr lvl="0" algn="l"/>
            <a:r>
              <a:rPr kumimoji="1" lang="zh-CN" altLang="en-US" sz="2800" dirty="0">
                <a:solidFill>
                  <a:srgbClr val="FF0000"/>
                </a:solidFill>
                <a:latin typeface="楷体" panose="02010609060101010101" pitchFamily="49" charset="-122"/>
                <a:ea typeface="楷体" panose="02010609060101010101" pitchFamily="49" charset="-122"/>
              </a:rPr>
              <a:t>发电机的保护构成与运行</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8" name="矩形 7"/>
          <p:cNvSpPr/>
          <p:nvPr/>
        </p:nvSpPr>
        <p:spPr>
          <a:xfrm>
            <a:off x="358775" y="1116330"/>
            <a:ext cx="11472545" cy="5259070"/>
          </a:xfrm>
          <a:prstGeom prst="rect">
            <a:avLst/>
          </a:prstGeom>
        </p:spPr>
        <p:txBody>
          <a:bodyPr wrap="square">
            <a:spAutoFit/>
          </a:bodyPr>
          <a:lstStyle/>
          <a:p>
            <a:pPr indent="0">
              <a:lnSpc>
                <a:spcPct val="120000"/>
              </a:lnSpc>
              <a:spcBef>
                <a:spcPts val="0"/>
              </a:spcBef>
              <a:spcAft>
                <a:spcPts val="0"/>
              </a:spcAft>
              <a:buFont typeface="Wingdings" panose="05000000000000000000" pitchFamily="2" charset="2"/>
              <a:buNone/>
            </a:pPr>
            <a:r>
              <a:rPr lang="en-US" sz="2800" dirty="0">
                <a:latin typeface="楷体" panose="02010609060101010101" pitchFamily="49" charset="-122"/>
                <a:ea typeface="楷体" panose="02010609060101010101" pitchFamily="49" charset="-122"/>
              </a:rPr>
              <a:t>    </a:t>
            </a:r>
            <a:r>
              <a:rPr sz="2800" dirty="0">
                <a:latin typeface="楷体" panose="02010609060101010101" pitchFamily="49" charset="-122"/>
                <a:ea typeface="楷体" panose="02010609060101010101" pitchFamily="49" charset="-122"/>
              </a:rPr>
              <a:t>发电机并网是指将发电机同步并入电网，以向电网输出电能</a:t>
            </a:r>
            <a:r>
              <a:rPr lang="zh-CN" sz="2800" dirty="0">
                <a:latin typeface="楷体" panose="02010609060101010101" pitchFamily="49" charset="-122"/>
                <a:ea typeface="楷体" panose="02010609060101010101" pitchFamily="49" charset="-122"/>
              </a:rPr>
              <a:t>。</a:t>
            </a:r>
            <a:endParaRPr lang="zh-CN" sz="2800" dirty="0">
              <a:latin typeface="楷体" panose="02010609060101010101" pitchFamily="49" charset="-122"/>
              <a:ea typeface="楷体" panose="02010609060101010101" pitchFamily="49" charset="-122"/>
            </a:endParaRPr>
          </a:p>
          <a:p>
            <a:pPr indent="0">
              <a:lnSpc>
                <a:spcPct val="120000"/>
              </a:lnSpc>
              <a:spcBef>
                <a:spcPts val="0"/>
              </a:spcBef>
              <a:spcAft>
                <a:spcPts val="0"/>
              </a:spcAft>
              <a:buFont typeface="Wingdings" panose="05000000000000000000" pitchFamily="2" charset="2"/>
              <a:buNone/>
            </a:pPr>
            <a:r>
              <a:rPr lang="zh-CN" altLang="en-US" sz="2800" dirty="0">
                <a:latin typeface="楷体" panose="02010609060101010101" pitchFamily="49" charset="-122"/>
                <a:ea typeface="楷体" panose="02010609060101010101" pitchFamily="49" charset="-122"/>
              </a:rPr>
              <a:t>    发电机是电力系统中十分重要和贵重的设备，发电机的安全运行直接影响电力系统的安全。由于发电机结构复杂，在运行中可能发生故障和异常运行状态，会对发电机造成危害。同时，系统故障也可能损坏发电机，特别是现代的大中型发电机，其单机容量大，对系统影响大，损坏后的修复工作工作困难且工期长。因此，要对发电机可能发生的故障类型及不正常运行状态进行分析，并且针对各种不同故障和不正常运行状态，给发电机装设性能完善的继电保护装置必不可少。由发电机的工作原理我们知道转子、定子是发电机的主要部件，因此对于发电机的继电保护也主要从定子、转子入手。</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244475" y="169545"/>
            <a:ext cx="5205095" cy="575945"/>
          </a:xfrm>
          <a:prstGeom prst="rect">
            <a:avLst/>
          </a:prstGeom>
        </p:spPr>
        <p:txBody>
          <a:bodyPr>
            <a:noAutofit/>
          </a:bodyPr>
          <a:lstStyle/>
          <a:p>
            <a:pPr lvl="0" algn="l"/>
            <a:r>
              <a:rPr kumimoji="1" lang="zh-CN" altLang="en-US" sz="2800" dirty="0">
                <a:solidFill>
                  <a:srgbClr val="FF0000"/>
                </a:solidFill>
                <a:latin typeface="楷体" panose="02010609060101010101" pitchFamily="49" charset="-122"/>
                <a:ea typeface="楷体" panose="02010609060101010101" pitchFamily="49" charset="-122"/>
              </a:rPr>
              <a:t>发电机的保护构成与运行</a:t>
            </a:r>
            <a:endParaRPr lang="zh-CN" altLang="en-US" sz="2800" dirty="0">
              <a:solidFill>
                <a:srgbClr val="FF0000"/>
              </a:solidFill>
              <a:latin typeface="楷体" panose="02010609060101010101" pitchFamily="49" charset="-122"/>
              <a:ea typeface="楷体" panose="02010609060101010101" pitchFamily="49" charset="-122"/>
            </a:endParaRPr>
          </a:p>
        </p:txBody>
      </p:sp>
      <p:pic>
        <p:nvPicPr>
          <p:cNvPr id="2" name="图片 1"/>
          <p:cNvPicPr>
            <a:picLocks noChangeAspect="1"/>
          </p:cNvPicPr>
          <p:nvPr/>
        </p:nvPicPr>
        <p:blipFill>
          <a:blip r:embed="rId1"/>
          <a:stretch>
            <a:fillRect/>
          </a:stretch>
        </p:blipFill>
        <p:spPr>
          <a:xfrm>
            <a:off x="1921510" y="1393190"/>
            <a:ext cx="8301355" cy="4267835"/>
          </a:xfrm>
          <a:prstGeom prst="rect">
            <a:avLst/>
          </a:prstGeom>
        </p:spPr>
      </p:pic>
      <p:pic>
        <p:nvPicPr>
          <p:cNvPr id="5" name="图片 4"/>
          <p:cNvPicPr>
            <a:picLocks noChangeAspect="1"/>
          </p:cNvPicPr>
          <p:nvPr/>
        </p:nvPicPr>
        <p:blipFill>
          <a:blip r:embed="rId2"/>
          <a:stretch>
            <a:fillRect/>
          </a:stretch>
        </p:blipFill>
        <p:spPr>
          <a:xfrm>
            <a:off x="9695606" y="4653136"/>
            <a:ext cx="1733550" cy="18288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00" y="188595"/>
            <a:ext cx="4199255" cy="575945"/>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rPr>
              <a:t>发电机的故障类型</a:t>
            </a:r>
            <a:endParaRPr lang="zh-CN" altLang="en-US" sz="2800" dirty="0">
              <a:solidFill>
                <a:srgbClr val="FF0000"/>
              </a:solidFill>
              <a:latin typeface="楷体" panose="02010609060101010101" pitchFamily="49" charset="-122"/>
              <a:ea typeface="楷体" panose="02010609060101010101" pitchFamily="49" charset="-122"/>
              <a:cs typeface="+mj-cs"/>
            </a:endParaRPr>
          </a:p>
        </p:txBody>
      </p:sp>
      <p:sp>
        <p:nvSpPr>
          <p:cNvPr id="128003" name="文本占位符 128002"/>
          <p:cNvSpPr>
            <a:spLocks noGrp="1"/>
          </p:cNvSpPr>
          <p:nvPr/>
        </p:nvSpPr>
        <p:spPr>
          <a:xfrm>
            <a:off x="638175" y="868680"/>
            <a:ext cx="10895965" cy="5852160"/>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2800" b="1"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1"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1"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1"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1"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1"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1"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1"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1" i="0" u="none" kern="1200" baseline="0">
                <a:solidFill>
                  <a:schemeClr val="tx1"/>
                </a:solidFill>
                <a:latin typeface="+mn-lt"/>
                <a:ea typeface="+mn-ea"/>
                <a:cs typeface="+mn-cs"/>
              </a:defRPr>
            </a:lvl9pPr>
          </a:lstStyle>
          <a:p>
            <a:pPr marL="2486025" indent="-2486025">
              <a:spcBef>
                <a:spcPct val="50000"/>
              </a:spcBef>
              <a:buNone/>
            </a:pPr>
            <a:r>
              <a:rPr lang="zh-CN" altLang="en-US" b="0" dirty="0">
                <a:solidFill>
                  <a:schemeClr val="tx1"/>
                </a:solidFill>
                <a:latin typeface="楷体" panose="02010609060101010101" pitchFamily="49" charset="-122"/>
                <a:ea typeface="楷体" panose="02010609060101010101" pitchFamily="49" charset="-122"/>
              </a:rPr>
              <a:t>定子绕组故障：</a:t>
            </a:r>
            <a:endParaRPr lang="zh-CN" altLang="en-US" b="0" dirty="0">
              <a:solidFill>
                <a:schemeClr val="tx1"/>
              </a:solidFill>
              <a:latin typeface="楷体" panose="02010609060101010101" pitchFamily="49" charset="-122"/>
              <a:ea typeface="楷体" panose="02010609060101010101" pitchFamily="49" charset="-122"/>
            </a:endParaRPr>
          </a:p>
          <a:p>
            <a:pPr marL="2486025" indent="-2486025">
              <a:lnSpc>
                <a:spcPct val="100000"/>
              </a:lnSpc>
              <a:spcBef>
                <a:spcPct val="50000"/>
              </a:spcBef>
              <a:buNone/>
            </a:pPr>
            <a:r>
              <a:rPr lang="zh-CN" altLang="en-US" dirty="0"/>
              <a:t>    </a:t>
            </a:r>
            <a:r>
              <a:rPr lang="en-US" altLang="zh-CN" b="0" dirty="0">
                <a:latin typeface="楷体" panose="02010609060101010101" pitchFamily="49" charset="-122"/>
                <a:ea typeface="楷体" panose="02010609060101010101" pitchFamily="49" charset="-122"/>
              </a:rPr>
              <a:t>1.</a:t>
            </a:r>
            <a:r>
              <a:rPr lang="zh-CN" altLang="en-US" b="0" dirty="0">
                <a:latin typeface="楷体" panose="02010609060101010101" pitchFamily="49" charset="-122"/>
                <a:ea typeface="楷体" panose="02010609060101010101" pitchFamily="49" charset="-122"/>
              </a:rPr>
              <a:t>相间短路</a:t>
            </a:r>
            <a:endParaRPr lang="zh-CN" altLang="en-US" b="0" dirty="0">
              <a:latin typeface="楷体" panose="02010609060101010101" pitchFamily="49" charset="-122"/>
              <a:ea typeface="楷体" panose="02010609060101010101" pitchFamily="49" charset="-122"/>
            </a:endParaRPr>
          </a:p>
          <a:p>
            <a:pPr marL="2486025" indent="-2486025">
              <a:lnSpc>
                <a:spcPct val="100000"/>
              </a:lnSpc>
              <a:spcBef>
                <a:spcPct val="50000"/>
              </a:spcBef>
              <a:buNone/>
            </a:pPr>
            <a:r>
              <a:rPr lang="zh-CN" altLang="en-US" b="0" dirty="0">
                <a:latin typeface="楷体" panose="02010609060101010101" pitchFamily="49" charset="-122"/>
                <a:ea typeface="楷体" panose="02010609060101010101" pitchFamily="49" charset="-122"/>
              </a:rPr>
              <a:t>  </a:t>
            </a:r>
            <a:r>
              <a:rPr lang="en-US" altLang="zh-CN" b="0" dirty="0">
                <a:latin typeface="楷体" panose="02010609060101010101" pitchFamily="49" charset="-122"/>
                <a:ea typeface="楷体" panose="02010609060101010101" pitchFamily="49" charset="-122"/>
              </a:rPr>
              <a:t>2.</a:t>
            </a:r>
            <a:r>
              <a:rPr lang="zh-CN" altLang="en-US" b="0" dirty="0">
                <a:latin typeface="楷体" panose="02010609060101010101" pitchFamily="49" charset="-122"/>
                <a:ea typeface="楷体" panose="02010609060101010101" pitchFamily="49" charset="-122"/>
              </a:rPr>
              <a:t>一相的匝间短路</a:t>
            </a:r>
            <a:endParaRPr lang="zh-CN" altLang="en-US" b="0" dirty="0">
              <a:latin typeface="楷体" panose="02010609060101010101" pitchFamily="49" charset="-122"/>
              <a:ea typeface="楷体" panose="02010609060101010101" pitchFamily="49" charset="-122"/>
            </a:endParaRPr>
          </a:p>
          <a:p>
            <a:pPr marL="2486025" indent="-2486025">
              <a:lnSpc>
                <a:spcPct val="100000"/>
              </a:lnSpc>
              <a:spcBef>
                <a:spcPct val="50000"/>
              </a:spcBef>
              <a:buNone/>
            </a:pPr>
            <a:r>
              <a:rPr lang="zh-CN" altLang="en-US" b="0" dirty="0">
                <a:latin typeface="楷体" panose="02010609060101010101" pitchFamily="49" charset="-122"/>
                <a:ea typeface="楷体" panose="02010609060101010101" pitchFamily="49" charset="-122"/>
              </a:rPr>
              <a:t>  </a:t>
            </a:r>
            <a:r>
              <a:rPr lang="en-US" altLang="zh-CN" b="0" dirty="0">
                <a:latin typeface="楷体" panose="02010609060101010101" pitchFamily="49" charset="-122"/>
                <a:ea typeface="楷体" panose="02010609060101010101" pitchFamily="49" charset="-122"/>
              </a:rPr>
              <a:t>3.</a:t>
            </a:r>
            <a:r>
              <a:rPr lang="zh-CN" altLang="en-US" b="0" dirty="0">
                <a:latin typeface="楷体" panose="02010609060101010101" pitchFamily="49" charset="-122"/>
                <a:ea typeface="楷体" panose="02010609060101010101" pitchFamily="49" charset="-122"/>
              </a:rPr>
              <a:t>单相接地</a:t>
            </a:r>
            <a:endParaRPr lang="zh-CN" altLang="en-US" b="0" dirty="0">
              <a:latin typeface="楷体" panose="02010609060101010101" pitchFamily="49" charset="-122"/>
              <a:ea typeface="楷体" panose="02010609060101010101" pitchFamily="49" charset="-122"/>
            </a:endParaRPr>
          </a:p>
          <a:p>
            <a:pPr marL="2486025" indent="-2486025">
              <a:spcBef>
                <a:spcPct val="50000"/>
              </a:spcBef>
              <a:buNone/>
            </a:pPr>
            <a:endParaRPr lang="zh-CN" altLang="en-US" b="0" dirty="0">
              <a:latin typeface="楷体" panose="02010609060101010101" pitchFamily="49" charset="-122"/>
              <a:ea typeface="楷体" panose="02010609060101010101" pitchFamily="49" charset="-122"/>
            </a:endParaRPr>
          </a:p>
          <a:p>
            <a:pPr marL="2486025" indent="-2486025">
              <a:spcBef>
                <a:spcPct val="50000"/>
              </a:spcBef>
              <a:buNone/>
            </a:pPr>
            <a:r>
              <a:rPr lang="zh-CN" altLang="en-US" b="0" dirty="0">
                <a:latin typeface="楷体" panose="02010609060101010101" pitchFamily="49" charset="-122"/>
                <a:ea typeface="楷体" panose="02010609060101010101" pitchFamily="49" charset="-122"/>
              </a:rPr>
              <a:t>转子绕组故障：</a:t>
            </a:r>
            <a:endParaRPr lang="zh-CN" altLang="en-US" b="0" dirty="0">
              <a:latin typeface="楷体" panose="02010609060101010101" pitchFamily="49" charset="-122"/>
              <a:ea typeface="楷体" panose="02010609060101010101" pitchFamily="49" charset="-122"/>
            </a:endParaRPr>
          </a:p>
          <a:p>
            <a:pPr marL="2486025" indent="-2486025">
              <a:spcBef>
                <a:spcPct val="50000"/>
              </a:spcBef>
              <a:buNone/>
            </a:pPr>
            <a:r>
              <a:rPr lang="zh-CN" altLang="en-US" b="0" dirty="0">
                <a:latin typeface="楷体" panose="02010609060101010101" pitchFamily="49" charset="-122"/>
                <a:ea typeface="楷体" panose="02010609060101010101" pitchFamily="49" charset="-122"/>
              </a:rPr>
              <a:t>  </a:t>
            </a:r>
            <a:r>
              <a:rPr lang="en-US" altLang="zh-CN" b="0" dirty="0">
                <a:latin typeface="楷体" panose="02010609060101010101" pitchFamily="49" charset="-122"/>
                <a:ea typeface="楷体" panose="02010609060101010101" pitchFamily="49" charset="-122"/>
              </a:rPr>
              <a:t>1.</a:t>
            </a:r>
            <a:r>
              <a:rPr lang="zh-CN" altLang="en-US" b="0" dirty="0">
                <a:latin typeface="楷体" panose="02010609060101010101" pitchFamily="49" charset="-122"/>
                <a:ea typeface="楷体" panose="02010609060101010101" pitchFamily="49" charset="-122"/>
              </a:rPr>
              <a:t>一点接地</a:t>
            </a:r>
            <a:endParaRPr lang="zh-CN" altLang="en-US" b="0" dirty="0">
              <a:latin typeface="楷体" panose="02010609060101010101" pitchFamily="49" charset="-122"/>
              <a:ea typeface="楷体" panose="02010609060101010101" pitchFamily="49" charset="-122"/>
            </a:endParaRPr>
          </a:p>
          <a:p>
            <a:pPr marL="2486025" indent="-2486025">
              <a:spcBef>
                <a:spcPct val="50000"/>
              </a:spcBef>
              <a:buNone/>
            </a:pPr>
            <a:r>
              <a:rPr lang="zh-CN" altLang="en-US" b="0" dirty="0">
                <a:latin typeface="楷体" panose="02010609060101010101" pitchFamily="49" charset="-122"/>
                <a:ea typeface="楷体" panose="02010609060101010101" pitchFamily="49" charset="-122"/>
              </a:rPr>
              <a:t>  </a:t>
            </a:r>
            <a:r>
              <a:rPr lang="en-US" altLang="zh-CN" b="0" dirty="0">
                <a:latin typeface="楷体" panose="02010609060101010101" pitchFamily="49" charset="-122"/>
                <a:ea typeface="楷体" panose="02010609060101010101" pitchFamily="49" charset="-122"/>
              </a:rPr>
              <a:t>2.</a:t>
            </a:r>
            <a:r>
              <a:rPr lang="zh-CN" altLang="en-US" b="0" dirty="0">
                <a:latin typeface="楷体" panose="02010609060101010101" pitchFamily="49" charset="-122"/>
                <a:ea typeface="楷体" panose="02010609060101010101" pitchFamily="49" charset="-122"/>
              </a:rPr>
              <a:t>两点接地短路</a:t>
            </a:r>
            <a:endParaRPr lang="zh-CN" altLang="en-US" b="0" dirty="0">
              <a:latin typeface="楷体" panose="02010609060101010101" pitchFamily="49" charset="-122"/>
              <a:ea typeface="楷体" panose="02010609060101010101" pitchFamily="49" charset="-122"/>
            </a:endParaRPr>
          </a:p>
          <a:p>
            <a:pPr marL="2486025" indent="-2486025">
              <a:spcBef>
                <a:spcPct val="50000"/>
              </a:spcBef>
              <a:buNone/>
            </a:pPr>
            <a:r>
              <a:rPr lang="zh-CN" altLang="en-US" b="0" dirty="0">
                <a:latin typeface="楷体" panose="02010609060101010101" pitchFamily="49" charset="-122"/>
                <a:ea typeface="楷体" panose="02010609060101010101" pitchFamily="49" charset="-122"/>
              </a:rPr>
              <a:t>  </a:t>
            </a:r>
            <a:r>
              <a:rPr lang="en-US" altLang="zh-CN" b="0" dirty="0">
                <a:latin typeface="楷体" panose="02010609060101010101" pitchFamily="49" charset="-122"/>
                <a:ea typeface="楷体" panose="02010609060101010101" pitchFamily="49" charset="-122"/>
              </a:rPr>
              <a:t>3.</a:t>
            </a:r>
            <a:r>
              <a:rPr lang="zh-CN" altLang="en-US" b="0" dirty="0">
                <a:latin typeface="楷体" panose="02010609060101010101" pitchFamily="49" charset="-122"/>
                <a:ea typeface="楷体" panose="02010609060101010101" pitchFamily="49" charset="-122"/>
              </a:rPr>
              <a:t>转子绕组失磁</a:t>
            </a:r>
            <a:endParaRPr lang="zh-CN" altLang="en-US" b="0" dirty="0">
              <a:latin typeface="楷体" panose="02010609060101010101" pitchFamily="49" charset="-122"/>
              <a:ea typeface="楷体" panose="02010609060101010101" pitchFamily="49" charset="-122"/>
            </a:endParaRPr>
          </a:p>
        </p:txBody>
      </p:sp>
      <p:sp>
        <p:nvSpPr>
          <p:cNvPr id="3" name="右箭头 2"/>
          <p:cNvSpPr/>
          <p:nvPr/>
        </p:nvSpPr>
        <p:spPr>
          <a:xfrm>
            <a:off x="3018155" y="1608455"/>
            <a:ext cx="2016125" cy="216535"/>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28016" name="文本框 128015"/>
          <p:cNvSpPr txBox="1"/>
          <p:nvPr/>
        </p:nvSpPr>
        <p:spPr>
          <a:xfrm>
            <a:off x="5227320" y="1249680"/>
            <a:ext cx="4068445" cy="953135"/>
          </a:xfrm>
          <a:prstGeom prst="rect">
            <a:avLst/>
          </a:prstGeom>
          <a:noFill/>
          <a:ln w="9525">
            <a:noFill/>
          </a:ln>
        </p:spPr>
        <p:txBody>
          <a:bodyPr wrap="square">
            <a:spAutoFit/>
          </a:bodyPr>
          <a:lstStyle/>
          <a:p>
            <a:pPr>
              <a:spcBef>
                <a:spcPct val="50000"/>
              </a:spcBef>
            </a:pPr>
            <a:r>
              <a:rPr lang="zh-CN" altLang="en-US" sz="2800" dirty="0">
                <a:solidFill>
                  <a:schemeClr val="tx1"/>
                </a:solidFill>
                <a:latin typeface="楷体" panose="02010609060101010101" pitchFamily="49" charset="-122"/>
                <a:ea typeface="楷体" panose="02010609060101010101" pitchFamily="49" charset="-122"/>
              </a:rPr>
              <a:t>能使定子绕组绝缘损坏，甚至引起发电机着火。</a:t>
            </a:r>
            <a:endParaRPr lang="zh-CN" altLang="en-US" sz="2800" dirty="0">
              <a:solidFill>
                <a:schemeClr val="tx1"/>
              </a:solidFill>
              <a:latin typeface="楷体" panose="02010609060101010101" pitchFamily="49" charset="-122"/>
              <a:ea typeface="楷体" panose="02010609060101010101" pitchFamily="49" charset="-122"/>
            </a:endParaRPr>
          </a:p>
        </p:txBody>
      </p:sp>
      <p:sp>
        <p:nvSpPr>
          <p:cNvPr id="25" name="右箭头 24"/>
          <p:cNvSpPr/>
          <p:nvPr/>
        </p:nvSpPr>
        <p:spPr>
          <a:xfrm>
            <a:off x="3678555" y="5453380"/>
            <a:ext cx="2016125" cy="216535"/>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28012" name="文本框 128011"/>
          <p:cNvSpPr txBox="1"/>
          <p:nvPr/>
        </p:nvSpPr>
        <p:spPr>
          <a:xfrm>
            <a:off x="5928995" y="4716780"/>
            <a:ext cx="5605145" cy="953135"/>
          </a:xfrm>
          <a:prstGeom prst="rect">
            <a:avLst/>
          </a:prstGeom>
          <a:noFill/>
          <a:ln w="9525">
            <a:noFill/>
          </a:ln>
        </p:spPr>
        <p:txBody>
          <a:bodyPr wrap="square">
            <a:spAutoFit/>
          </a:bodyPr>
          <a:lstStyle/>
          <a:p>
            <a:pPr>
              <a:spcBef>
                <a:spcPct val="50000"/>
              </a:spcBef>
            </a:pPr>
            <a:r>
              <a:rPr lang="zh-CN" altLang="en-US" sz="2800" dirty="0">
                <a:solidFill>
                  <a:schemeClr val="tx1"/>
                </a:solidFill>
                <a:latin typeface="楷体" panose="02010609060101010101" pitchFamily="49" charset="-122"/>
                <a:ea typeface="楷体" panose="02010609060101010101" pitchFamily="49" charset="-122"/>
              </a:rPr>
              <a:t>可能引起发电机强烈振动，甚至把转子绕组烧坏。</a:t>
            </a:r>
            <a:endParaRPr lang="zh-CN" altLang="en-US" sz="2800" dirty="0">
              <a:solidFill>
                <a:schemeClr val="tx1"/>
              </a:solidFill>
              <a:latin typeface="楷体" panose="02010609060101010101" pitchFamily="49" charset="-122"/>
              <a:ea typeface="楷体" panose="02010609060101010101" pitchFamily="49" charset="-122"/>
            </a:endParaRPr>
          </a:p>
        </p:txBody>
      </p:sp>
      <p:sp>
        <p:nvSpPr>
          <p:cNvPr id="26" name="右箭头 25"/>
          <p:cNvSpPr/>
          <p:nvPr/>
        </p:nvSpPr>
        <p:spPr>
          <a:xfrm>
            <a:off x="3678555" y="6144260"/>
            <a:ext cx="2016125" cy="216535"/>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28013" name="文本框 128012"/>
          <p:cNvSpPr txBox="1"/>
          <p:nvPr/>
        </p:nvSpPr>
        <p:spPr>
          <a:xfrm>
            <a:off x="5928995" y="5991225"/>
            <a:ext cx="5196840" cy="521970"/>
          </a:xfrm>
          <a:prstGeom prst="rect">
            <a:avLst/>
          </a:prstGeom>
          <a:noFill/>
          <a:ln w="9525">
            <a:noFill/>
          </a:ln>
        </p:spPr>
        <p:txBody>
          <a:bodyPr wrap="square">
            <a:spAutoFit/>
          </a:bodyPr>
          <a:lstStyle/>
          <a:p>
            <a:pPr>
              <a:spcBef>
                <a:spcPct val="50000"/>
              </a:spcBef>
            </a:pPr>
            <a:r>
              <a:rPr lang="zh-CN" altLang="en-US" sz="2800" dirty="0">
                <a:solidFill>
                  <a:schemeClr val="tx1"/>
                </a:solidFill>
                <a:latin typeface="楷体" panose="02010609060101010101" pitchFamily="49" charset="-122"/>
                <a:ea typeface="楷体" panose="02010609060101010101" pitchFamily="49" charset="-122"/>
              </a:rPr>
              <a:t>导致发电机异步运行，甚至解列。</a:t>
            </a:r>
            <a:endParaRPr lang="zh-CN" altLang="en-US"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50" y="188640"/>
            <a:ext cx="4752528" cy="576064"/>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rPr>
              <a:t>发电机的不正常运行状态</a:t>
            </a:r>
            <a:endParaRPr lang="zh-CN" altLang="en-US" sz="2800" dirty="0">
              <a:solidFill>
                <a:srgbClr val="FF0000"/>
              </a:solidFill>
              <a:latin typeface="楷体" panose="02010609060101010101" pitchFamily="49" charset="-122"/>
              <a:ea typeface="楷体" panose="02010609060101010101" pitchFamily="49" charset="-122"/>
              <a:cs typeface="+mj-cs"/>
            </a:endParaRPr>
          </a:p>
        </p:txBody>
      </p:sp>
      <p:sp>
        <p:nvSpPr>
          <p:cNvPr id="7" name="文本占位符 8194"/>
          <p:cNvSpPr txBox="1"/>
          <p:nvPr/>
        </p:nvSpPr>
        <p:spPr>
          <a:xfrm>
            <a:off x="502920" y="1203960"/>
            <a:ext cx="11002645" cy="492696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381000" algn="just">
              <a:lnSpc>
                <a:spcPct val="110000"/>
              </a:lnSpc>
              <a:spcBef>
                <a:spcPct val="40000"/>
              </a:spcBef>
              <a:buClrTx/>
              <a:buNone/>
            </a:pPr>
            <a:r>
              <a:rPr lang="en-US" altLang="zh-CN" sz="2800" dirty="0">
                <a:solidFill>
                  <a:schemeClr val="tx1"/>
                </a:solidFill>
                <a:latin typeface="楷体" panose="02010609060101010101" pitchFamily="49" charset="-122"/>
                <a:ea typeface="楷体" panose="02010609060101010101" pitchFamily="49" charset="-122"/>
                <a:sym typeface="+mn-ea"/>
              </a:rPr>
              <a:t>⒈ </a:t>
            </a:r>
            <a:r>
              <a:rPr lang="zh-CN" altLang="en-US" sz="2800" dirty="0">
                <a:solidFill>
                  <a:schemeClr val="tx1"/>
                </a:solidFill>
                <a:latin typeface="楷体" panose="02010609060101010101" pitchFamily="49" charset="-122"/>
                <a:ea typeface="楷体" panose="02010609060101010101" pitchFamily="49" charset="-122"/>
                <a:sym typeface="+mn-ea"/>
              </a:rPr>
              <a:t>由于外部短路引起的定子绕组过电流；</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381000" algn="just">
              <a:lnSpc>
                <a:spcPct val="110000"/>
              </a:lnSpc>
              <a:spcBef>
                <a:spcPct val="40000"/>
              </a:spcBef>
              <a:buClrTx/>
              <a:buNone/>
            </a:pPr>
            <a:r>
              <a:rPr lang="en-US" altLang="zh-CN" sz="2800" dirty="0">
                <a:solidFill>
                  <a:schemeClr val="tx1"/>
                </a:solidFill>
                <a:latin typeface="楷体" panose="02010609060101010101" pitchFamily="49" charset="-122"/>
                <a:ea typeface="楷体" panose="02010609060101010101" pitchFamily="49" charset="-122"/>
                <a:sym typeface="+mn-ea"/>
              </a:rPr>
              <a:t>⒉ </a:t>
            </a:r>
            <a:r>
              <a:rPr lang="zh-CN" altLang="en-US" sz="2800" dirty="0">
                <a:solidFill>
                  <a:schemeClr val="tx1"/>
                </a:solidFill>
                <a:latin typeface="楷体" panose="02010609060101010101" pitchFamily="49" charset="-122"/>
                <a:ea typeface="楷体" panose="02010609060101010101" pitchFamily="49" charset="-122"/>
                <a:sym typeface="+mn-ea"/>
              </a:rPr>
              <a:t>负荷超过发电机额定容量而引起的过负荷；</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381000" algn="just">
              <a:lnSpc>
                <a:spcPct val="110000"/>
              </a:lnSpc>
              <a:spcBef>
                <a:spcPct val="40000"/>
              </a:spcBef>
              <a:buClrTx/>
              <a:buNone/>
            </a:pPr>
            <a:r>
              <a:rPr lang="zh-CN" altLang="en-US" sz="2800" dirty="0">
                <a:solidFill>
                  <a:schemeClr val="tx1"/>
                </a:solidFill>
                <a:latin typeface="楷体" panose="02010609060101010101" pitchFamily="49" charset="-122"/>
                <a:ea typeface="楷体" panose="02010609060101010101" pitchFamily="49" charset="-122"/>
                <a:sym typeface="+mn-ea"/>
              </a:rPr>
              <a:t>  以上两种会引起定子绕组温度升高，加速绝缘老化，缩短机组寿命，可能发展为定子绕组故障。</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381000" algn="just">
              <a:lnSpc>
                <a:spcPct val="110000"/>
              </a:lnSpc>
              <a:spcBef>
                <a:spcPct val="40000"/>
              </a:spcBef>
              <a:buClrTx/>
              <a:buNone/>
            </a:pPr>
            <a:endParaRPr lang="en-US" altLang="zh-CN" sz="2800" dirty="0">
              <a:solidFill>
                <a:schemeClr val="tx1"/>
              </a:solidFill>
              <a:latin typeface="楷体" panose="02010609060101010101" pitchFamily="49" charset="-122"/>
              <a:ea typeface="楷体" panose="02010609060101010101" pitchFamily="49" charset="-122"/>
              <a:sym typeface="+mn-ea"/>
            </a:endParaRPr>
          </a:p>
          <a:p>
            <a:pPr marL="0" indent="381000" algn="just">
              <a:lnSpc>
                <a:spcPct val="110000"/>
              </a:lnSpc>
              <a:spcBef>
                <a:spcPct val="40000"/>
              </a:spcBef>
              <a:buClrTx/>
              <a:buNone/>
            </a:pPr>
            <a:r>
              <a:rPr lang="en-US" altLang="zh-CN" sz="2800" dirty="0">
                <a:solidFill>
                  <a:schemeClr val="tx1"/>
                </a:solidFill>
                <a:latin typeface="楷体" panose="02010609060101010101" pitchFamily="49" charset="-122"/>
                <a:ea typeface="楷体" panose="02010609060101010101" pitchFamily="49" charset="-122"/>
                <a:sym typeface="+mn-ea"/>
              </a:rPr>
              <a:t>⒊ </a:t>
            </a:r>
            <a:r>
              <a:rPr lang="zh-CN" altLang="en-US" sz="2800" dirty="0">
                <a:solidFill>
                  <a:schemeClr val="tx1"/>
                </a:solidFill>
                <a:latin typeface="楷体" panose="02010609060101010101" pitchFamily="49" charset="-122"/>
                <a:ea typeface="楷体" panose="02010609060101010101" pitchFamily="49" charset="-122"/>
                <a:sym typeface="+mn-ea"/>
              </a:rPr>
              <a:t>定子绕组过电压；可造成定子绕组绝缘击穿。</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381000">
              <a:lnSpc>
                <a:spcPct val="110000"/>
              </a:lnSpc>
              <a:spcBef>
                <a:spcPct val="40000"/>
              </a:spcBef>
              <a:buClrTx/>
              <a:buNone/>
            </a:pPr>
            <a:r>
              <a:rPr lang="en-US" altLang="zh-CN" sz="2800" dirty="0">
                <a:solidFill>
                  <a:schemeClr val="tx1"/>
                </a:solidFill>
                <a:latin typeface="楷体" panose="02010609060101010101" pitchFamily="49" charset="-122"/>
                <a:ea typeface="楷体" panose="02010609060101010101" pitchFamily="49" charset="-122"/>
                <a:sym typeface="+mn-ea"/>
              </a:rPr>
              <a:t>⒋ </a:t>
            </a:r>
            <a:r>
              <a:rPr lang="zh-CN" altLang="en-US" sz="2800" dirty="0">
                <a:solidFill>
                  <a:schemeClr val="tx1"/>
                </a:solidFill>
                <a:latin typeface="楷体" panose="02010609060101010101" pitchFamily="49" charset="-122"/>
                <a:ea typeface="楷体" panose="02010609060101010101" pitchFamily="49" charset="-122"/>
                <a:sym typeface="+mn-ea"/>
              </a:rPr>
              <a:t>转子表层过热。可造成转子局部灼伤，严重时使护环受热松脱。 </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50" y="188640"/>
            <a:ext cx="4752528" cy="576064"/>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rPr>
              <a:t>发电机的保护方式</a:t>
            </a:r>
            <a:endParaRPr lang="zh-CN" altLang="en-US" sz="2800" dirty="0">
              <a:solidFill>
                <a:srgbClr val="FF0000"/>
              </a:solidFill>
              <a:latin typeface="楷体" panose="02010609060101010101" pitchFamily="49" charset="-122"/>
              <a:ea typeface="楷体" panose="02010609060101010101" pitchFamily="49" charset="-122"/>
              <a:cs typeface="+mj-cs"/>
            </a:endParaRPr>
          </a:p>
        </p:txBody>
      </p:sp>
      <p:sp>
        <p:nvSpPr>
          <p:cNvPr id="7" name="文本占位符 8194"/>
          <p:cNvSpPr txBox="1"/>
          <p:nvPr/>
        </p:nvSpPr>
        <p:spPr>
          <a:xfrm>
            <a:off x="502920" y="1203960"/>
            <a:ext cx="11002645" cy="492696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5000"/>
              </a:lnSpc>
              <a:buClr>
                <a:schemeClr val="tx2"/>
              </a:buClr>
              <a:buFont typeface="Wingdings" panose="05000000000000000000" pitchFamily="2" charset="2"/>
              <a:buNone/>
            </a:pPr>
            <a:r>
              <a:rPr lang="en-US" altLang="zh-CN" sz="2800" dirty="0">
                <a:solidFill>
                  <a:schemeClr val="tx1"/>
                </a:solidFill>
                <a:latin typeface="楷体" panose="02010609060101010101" pitchFamily="49" charset="-122"/>
                <a:ea typeface="楷体" panose="02010609060101010101" pitchFamily="49" charset="-122"/>
                <a:sym typeface="+mn-ea"/>
              </a:rPr>
              <a:t>1.</a:t>
            </a:r>
            <a:r>
              <a:rPr lang="zh-CN" altLang="en-US" sz="2800" dirty="0">
                <a:solidFill>
                  <a:schemeClr val="tx1"/>
                </a:solidFill>
                <a:latin typeface="楷体" panose="02010609060101010101" pitchFamily="49" charset="-122"/>
                <a:ea typeface="楷体" panose="02010609060101010101" pitchFamily="49" charset="-122"/>
                <a:sym typeface="+mn-ea"/>
              </a:rPr>
              <a:t>纵差动保护：定子绕组及其引出线的相间短路保护</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0">
              <a:lnSpc>
                <a:spcPct val="125000"/>
              </a:lnSpc>
              <a:buClr>
                <a:schemeClr val="tx2"/>
              </a:buClr>
              <a:buFont typeface="Wingdings" panose="05000000000000000000" pitchFamily="2" charset="2"/>
              <a:buNone/>
            </a:pPr>
            <a:r>
              <a:rPr lang="en-US" altLang="zh-CN" sz="2800" dirty="0">
                <a:solidFill>
                  <a:schemeClr val="tx1"/>
                </a:solidFill>
                <a:latin typeface="楷体" panose="02010609060101010101" pitchFamily="49" charset="-122"/>
                <a:ea typeface="楷体" panose="02010609060101010101" pitchFamily="49" charset="-122"/>
                <a:sym typeface="+mn-ea"/>
              </a:rPr>
              <a:t>2.</a:t>
            </a:r>
            <a:r>
              <a:rPr lang="zh-CN" altLang="en-US" sz="2800" dirty="0">
                <a:solidFill>
                  <a:schemeClr val="tx1"/>
                </a:solidFill>
                <a:latin typeface="楷体" panose="02010609060101010101" pitchFamily="49" charset="-122"/>
                <a:ea typeface="楷体" panose="02010609060101010101" pitchFamily="49" charset="-122"/>
                <a:sym typeface="+mn-ea"/>
              </a:rPr>
              <a:t>横差动保护：定子绕组一相匝间短路的保护</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0">
              <a:lnSpc>
                <a:spcPct val="125000"/>
              </a:lnSpc>
              <a:buClr>
                <a:schemeClr val="tx2"/>
              </a:buClr>
              <a:buFont typeface="Wingdings" panose="05000000000000000000" pitchFamily="2" charset="2"/>
              <a:buNone/>
            </a:pPr>
            <a:r>
              <a:rPr lang="en-US" altLang="zh-CN" sz="2800" dirty="0">
                <a:solidFill>
                  <a:schemeClr val="tx1"/>
                </a:solidFill>
                <a:latin typeface="楷体" panose="02010609060101010101" pitchFamily="49" charset="-122"/>
                <a:ea typeface="楷体" panose="02010609060101010101" pitchFamily="49" charset="-122"/>
                <a:sym typeface="+mn-ea"/>
              </a:rPr>
              <a:t>3.</a:t>
            </a:r>
            <a:r>
              <a:rPr lang="zh-CN" altLang="en-US" sz="2800" dirty="0">
                <a:solidFill>
                  <a:schemeClr val="tx1"/>
                </a:solidFill>
                <a:latin typeface="楷体" panose="02010609060101010101" pitchFamily="49" charset="-122"/>
                <a:ea typeface="楷体" panose="02010609060101010101" pitchFamily="49" charset="-122"/>
                <a:sym typeface="+mn-ea"/>
              </a:rPr>
              <a:t>单相接地保护：对发电机定子绕组单相接地短路的保护</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533400" indent="-533400">
              <a:lnSpc>
                <a:spcPct val="125000"/>
              </a:lnSpc>
              <a:buClr>
                <a:schemeClr val="tx2"/>
              </a:buClr>
              <a:buFont typeface="Wingdings" panose="05000000000000000000" pitchFamily="2" charset="2"/>
              <a:buNone/>
            </a:pPr>
            <a:r>
              <a:rPr lang="zh-CN" altLang="en-US" sz="2800">
                <a:solidFill>
                  <a:schemeClr val="tx1"/>
                </a:solidFill>
                <a:latin typeface="楷体" panose="02010609060101010101" pitchFamily="49" charset="-122"/>
                <a:ea typeface="楷体" panose="02010609060101010101" pitchFamily="49" charset="-122"/>
                <a:sym typeface="+mn-ea"/>
              </a:rPr>
              <a:t>              其中</a:t>
            </a:r>
            <a:r>
              <a:rPr lang="zh-CN" altLang="en-US" sz="2800" dirty="0">
                <a:solidFill>
                  <a:schemeClr val="tx1"/>
                </a:solidFill>
                <a:latin typeface="楷体" panose="02010609060101010101" pitchFamily="49" charset="-122"/>
                <a:ea typeface="楷体" panose="02010609060101010101" pitchFamily="49" charset="-122"/>
                <a:sym typeface="+mn-ea"/>
              </a:rPr>
              <a:t>接地电容电流：</a:t>
            </a:r>
            <a:r>
              <a:rPr lang="en-US" altLang="zh-CN" sz="2800" dirty="0">
                <a:solidFill>
                  <a:schemeClr val="tx1"/>
                </a:solidFill>
                <a:latin typeface="楷体" panose="02010609060101010101" pitchFamily="49" charset="-122"/>
                <a:ea typeface="楷体" panose="02010609060101010101" pitchFamily="49" charset="-122"/>
                <a:sym typeface="+mn-ea"/>
              </a:rPr>
              <a:t>5A</a:t>
            </a:r>
            <a:r>
              <a:rPr lang="zh-CN" altLang="en-US" sz="2800" dirty="0">
                <a:solidFill>
                  <a:schemeClr val="tx1"/>
                </a:solidFill>
                <a:latin typeface="楷体" panose="02010609060101010101" pitchFamily="49" charset="-122"/>
                <a:ea typeface="楷体" panose="02010609060101010101" pitchFamily="49" charset="-122"/>
                <a:sym typeface="+mn-ea"/>
              </a:rPr>
              <a:t>以下动作于信号</a:t>
            </a:r>
            <a:br>
              <a:rPr lang="zh-CN" altLang="en-US" sz="2800" dirty="0">
                <a:solidFill>
                  <a:schemeClr val="tx1"/>
                </a:solidFill>
                <a:latin typeface="楷体" panose="02010609060101010101" pitchFamily="49" charset="-122"/>
                <a:ea typeface="楷体" panose="02010609060101010101" pitchFamily="49" charset="-122"/>
                <a:sym typeface="+mn-ea"/>
              </a:rPr>
            </a:br>
            <a:r>
              <a:rPr lang="zh-CN" altLang="en-US" sz="2800" dirty="0">
                <a:solidFill>
                  <a:schemeClr val="tx1"/>
                </a:solidFill>
                <a:latin typeface="楷体" panose="02010609060101010101" pitchFamily="49" charset="-122"/>
                <a:ea typeface="楷体" panose="02010609060101010101" pitchFamily="49" charset="-122"/>
                <a:sym typeface="+mn-ea"/>
              </a:rPr>
              <a:t>                             </a:t>
            </a:r>
            <a:r>
              <a:rPr lang="en-US" altLang="zh-CN" sz="2800" dirty="0">
                <a:solidFill>
                  <a:schemeClr val="tx1"/>
                </a:solidFill>
                <a:latin typeface="楷体" panose="02010609060101010101" pitchFamily="49" charset="-122"/>
                <a:ea typeface="楷体" panose="02010609060101010101" pitchFamily="49" charset="-122"/>
                <a:sym typeface="+mn-ea"/>
              </a:rPr>
              <a:t>5A</a:t>
            </a:r>
            <a:r>
              <a:rPr lang="zh-CN" altLang="en-US" sz="2800" dirty="0">
                <a:solidFill>
                  <a:schemeClr val="tx1"/>
                </a:solidFill>
                <a:latin typeface="楷体" panose="02010609060101010101" pitchFamily="49" charset="-122"/>
                <a:ea typeface="楷体" panose="02010609060101010101" pitchFamily="49" charset="-122"/>
                <a:sym typeface="+mn-ea"/>
              </a:rPr>
              <a:t>以上动作于跳闸</a:t>
            </a:r>
            <a:endParaRPr lang="zh-CN" altLang="en-US" sz="2800" dirty="0">
              <a:solidFill>
                <a:schemeClr val="tx1"/>
              </a:solidFill>
              <a:latin typeface="楷体" panose="02010609060101010101" pitchFamily="49" charset="-122"/>
              <a:ea typeface="楷体" panose="02010609060101010101" pitchFamily="49" charset="-122"/>
              <a:sym typeface="+mn-ea"/>
            </a:endParaRPr>
          </a:p>
          <a:p>
            <a:pPr marL="0" indent="381000" algn="just">
              <a:lnSpc>
                <a:spcPct val="110000"/>
              </a:lnSpc>
              <a:spcBef>
                <a:spcPct val="40000"/>
              </a:spcBef>
              <a:buClrTx/>
              <a:buNone/>
            </a:pPr>
            <a:r>
              <a:rPr lang="zh-CN" altLang="en-US" sz="2800" dirty="0">
                <a:solidFill>
                  <a:schemeClr val="tx1"/>
                </a:solidFill>
                <a:latin typeface="楷体" panose="02010609060101010101" pitchFamily="49" charset="-122"/>
                <a:ea typeface="楷体" panose="02010609060101010101" pitchFamily="49" charset="-122"/>
                <a:sym typeface="+mn-ea"/>
              </a:rPr>
              <a:t> </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pic>
        <p:nvPicPr>
          <p:cNvPr id="3" name="图片 2"/>
          <p:cNvPicPr>
            <a:picLocks noChangeAspect="1"/>
          </p:cNvPicPr>
          <p:nvPr/>
        </p:nvPicPr>
        <p:blipFill>
          <a:blip r:embed="rId1"/>
          <a:stretch>
            <a:fillRect/>
          </a:stretch>
        </p:blipFill>
        <p:spPr>
          <a:xfrm>
            <a:off x="1486694" y="4294496"/>
            <a:ext cx="1762125" cy="20288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9" name="文本框 524323"/>
          <p:cNvSpPr txBox="1"/>
          <p:nvPr/>
        </p:nvSpPr>
        <p:spPr>
          <a:xfrm>
            <a:off x="483870" y="1148080"/>
            <a:ext cx="11080750" cy="2245360"/>
          </a:xfrm>
          <a:prstGeom prst="rect">
            <a:avLst/>
          </a:prstGeom>
          <a:noFill/>
          <a:ln w="9525">
            <a:noFill/>
          </a:ln>
        </p:spPr>
        <p:txBody>
          <a:bodyPr wrap="square">
            <a:spAutoFit/>
          </a:bodyPr>
          <a:lstStyle/>
          <a:p>
            <a:pPr lvl="0">
              <a:spcBef>
                <a:spcPct val="20000"/>
              </a:spcBef>
            </a:pPr>
            <a:r>
              <a:rPr lang="en-US" altLang="zh-CN" sz="2600" dirty="0">
                <a:solidFill>
                  <a:srgbClr val="FF0000"/>
                </a:solidFill>
                <a:latin typeface="楷体" panose="02010609060101010101" pitchFamily="49" charset="-122"/>
                <a:ea typeface="楷体" panose="02010609060101010101" pitchFamily="49" charset="-122"/>
              </a:rPr>
              <a:t>    </a:t>
            </a:r>
            <a:r>
              <a:rPr lang="zh-CN" altLang="en-US" sz="2800" dirty="0">
                <a:solidFill>
                  <a:schemeClr val="tx1"/>
                </a:solidFill>
                <a:latin typeface="楷体" panose="02010609060101010101" pitchFamily="49" charset="-122"/>
                <a:ea typeface="楷体" panose="02010609060101010101" pitchFamily="49" charset="-122"/>
              </a:rPr>
              <a:t>发电机纵联差动保护反应了发电机定子绕组及其引出线的相间短路故障，</a:t>
            </a:r>
            <a:r>
              <a:rPr lang="zh-CN" altLang="en-US" sz="2800" dirty="0">
                <a:latin typeface="楷体" panose="02010609060101010101" pitchFamily="49" charset="-122"/>
                <a:ea typeface="楷体" panose="02010609060101010101" pitchFamily="49" charset="-122"/>
                <a:sym typeface="+mn-ea"/>
              </a:rPr>
              <a:t>动作于瞬时跳发电机出口开关、灭磁及停机，</a:t>
            </a:r>
            <a:r>
              <a:rPr lang="zh-CN" altLang="en-US" sz="2800" dirty="0">
                <a:solidFill>
                  <a:schemeClr val="tx1"/>
                </a:solidFill>
                <a:latin typeface="楷体" panose="02010609060101010101" pitchFamily="49" charset="-122"/>
                <a:ea typeface="楷体" panose="02010609060101010101" pitchFamily="49" charset="-122"/>
              </a:rPr>
              <a:t>是发电机的主要保护。</a:t>
            </a:r>
            <a:r>
              <a:rPr lang="zh-CN" altLang="en-US" sz="2800" dirty="0">
                <a:solidFill>
                  <a:schemeClr val="tx1"/>
                </a:solidFill>
                <a:latin typeface="楷体" panose="02010609060101010101" pitchFamily="49" charset="-122"/>
                <a:ea typeface="楷体" panose="02010609060101010101" pitchFamily="49" charset="-122"/>
                <a:sym typeface="+mn-ea"/>
              </a:rPr>
              <a:t>发电机纵联差动保护的原理与短距离输电线路及变压器纵联差动保护的原理相同，这里不再赘述。发电机纵联差动保护逻辑框图如下图所示。</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
        <p:nvSpPr>
          <p:cNvPr id="2" name="标题 22"/>
          <p:cNvSpPr txBox="1"/>
          <p:nvPr/>
        </p:nvSpPr>
        <p:spPr>
          <a:xfrm>
            <a:off x="297180" y="169545"/>
            <a:ext cx="4656455" cy="575945"/>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cs typeface="+mj-cs"/>
              </a:rPr>
              <a:t>发电机纵联差动保护的原理</a:t>
            </a:r>
            <a:endParaRPr lang="zh-CN" altLang="en-US" sz="2800" dirty="0">
              <a:solidFill>
                <a:srgbClr val="FF0000"/>
              </a:solidFill>
              <a:latin typeface="楷体" panose="02010609060101010101" pitchFamily="49" charset="-122"/>
              <a:ea typeface="楷体" panose="02010609060101010101" pitchFamily="49" charset="-122"/>
              <a:cs typeface="+mj-cs"/>
            </a:endParaRPr>
          </a:p>
        </p:txBody>
      </p:sp>
      <p:grpSp>
        <p:nvGrpSpPr>
          <p:cNvPr id="15" name="组合 14"/>
          <p:cNvGrpSpPr/>
          <p:nvPr/>
        </p:nvGrpSpPr>
        <p:grpSpPr>
          <a:xfrm>
            <a:off x="482600" y="3542665"/>
            <a:ext cx="11082020" cy="3014640"/>
            <a:chOff x="169" y="1885"/>
            <a:chExt cx="13948" cy="6418"/>
          </a:xfrm>
        </p:grpSpPr>
        <p:sp>
          <p:nvSpPr>
            <p:cNvPr id="3" name="矩形 2"/>
            <p:cNvSpPr/>
            <p:nvPr/>
          </p:nvSpPr>
          <p:spPr>
            <a:xfrm>
              <a:off x="1643" y="1885"/>
              <a:ext cx="1077" cy="55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737" y="1886"/>
              <a:ext cx="3976" cy="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737" y="3699"/>
              <a:ext cx="3976" cy="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719" y="5400"/>
              <a:ext cx="3976" cy="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719" y="7214"/>
              <a:ext cx="3976" cy="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896" y="2009"/>
              <a:ext cx="934" cy="214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0375" y="2009"/>
              <a:ext cx="934" cy="31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1849" y="3228"/>
              <a:ext cx="2155" cy="6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1849" y="7214"/>
              <a:ext cx="2155" cy="9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肘形连接符 13"/>
            <p:cNvCxnSpPr>
              <a:stCxn id="5" idx="1"/>
              <a:endCxn id="8" idx="1"/>
            </p:cNvCxnSpPr>
            <p:nvPr/>
          </p:nvCxnSpPr>
          <p:spPr>
            <a:xfrm rot="10800000" flipV="1">
              <a:off x="3719" y="2340"/>
              <a:ext cx="19" cy="5328"/>
            </a:xfrm>
            <a:prstGeom prst="bentConnector3">
              <a:avLst>
                <a:gd name="adj1" fmla="val 2758108"/>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7" name="直接箭头连接符 16"/>
            <p:cNvCxnSpPr>
              <a:endCxn id="6" idx="1"/>
            </p:cNvCxnSpPr>
            <p:nvPr/>
          </p:nvCxnSpPr>
          <p:spPr>
            <a:xfrm>
              <a:off x="3231" y="4153"/>
              <a:ext cx="50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直接箭头连接符 18"/>
            <p:cNvCxnSpPr>
              <a:endCxn id="7" idx="1"/>
            </p:cNvCxnSpPr>
            <p:nvPr/>
          </p:nvCxnSpPr>
          <p:spPr>
            <a:xfrm>
              <a:off x="3231" y="5854"/>
              <a:ext cx="488"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直接箭头连接符 20"/>
            <p:cNvCxnSpPr/>
            <p:nvPr/>
          </p:nvCxnSpPr>
          <p:spPr>
            <a:xfrm>
              <a:off x="2720" y="3359"/>
              <a:ext cx="51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8" name="直接箭头连接符 17"/>
            <p:cNvCxnSpPr/>
            <p:nvPr/>
          </p:nvCxnSpPr>
          <p:spPr>
            <a:xfrm>
              <a:off x="2720" y="6534"/>
              <a:ext cx="511"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直接连接符 25"/>
            <p:cNvCxnSpPr>
              <a:stCxn id="5" idx="3"/>
            </p:cNvCxnSpPr>
            <p:nvPr/>
          </p:nvCxnSpPr>
          <p:spPr>
            <a:xfrm flipV="1">
              <a:off x="7714" y="2340"/>
              <a:ext cx="1182" cy="0"/>
            </a:xfrm>
            <a:prstGeom prst="line">
              <a:avLst/>
            </a:prstGeom>
          </p:spPr>
          <p:style>
            <a:lnRef idx="2">
              <a:schemeClr val="dk1"/>
            </a:lnRef>
            <a:fillRef idx="0">
              <a:schemeClr val="dk1"/>
            </a:fillRef>
            <a:effectRef idx="1">
              <a:schemeClr val="dk1"/>
            </a:effectRef>
            <a:fontRef idx="minor">
              <a:schemeClr val="tx1"/>
            </a:fontRef>
          </p:style>
        </p:cxnSp>
        <p:cxnSp>
          <p:nvCxnSpPr>
            <p:cNvPr id="29" name="肘形连接符 28"/>
            <p:cNvCxnSpPr>
              <a:stCxn id="6" idx="3"/>
              <a:endCxn id="10" idx="1"/>
            </p:cNvCxnSpPr>
            <p:nvPr/>
          </p:nvCxnSpPr>
          <p:spPr>
            <a:xfrm flipV="1">
              <a:off x="7714" y="3081"/>
              <a:ext cx="1182" cy="1072"/>
            </a:xfrm>
            <a:prstGeom prst="bentConnector3">
              <a:avLst/>
            </a:prstGeom>
          </p:spPr>
          <p:style>
            <a:lnRef idx="2">
              <a:schemeClr val="dk1"/>
            </a:lnRef>
            <a:fillRef idx="0">
              <a:schemeClr val="dk1"/>
            </a:fillRef>
            <a:effectRef idx="1">
              <a:schemeClr val="dk1"/>
            </a:effectRef>
            <a:fontRef idx="minor">
              <a:schemeClr val="tx1"/>
            </a:fontRef>
          </p:style>
        </p:cxnSp>
        <p:cxnSp>
          <p:nvCxnSpPr>
            <p:cNvPr id="39" name="肘形连接符 38"/>
            <p:cNvCxnSpPr>
              <a:stCxn id="7" idx="3"/>
            </p:cNvCxnSpPr>
            <p:nvPr/>
          </p:nvCxnSpPr>
          <p:spPr>
            <a:xfrm flipV="1">
              <a:off x="7695" y="3699"/>
              <a:ext cx="866" cy="2155"/>
            </a:xfrm>
            <a:prstGeom prst="bentConnector2">
              <a:avLst/>
            </a:prstGeom>
          </p:spPr>
          <p:style>
            <a:lnRef idx="2">
              <a:schemeClr val="dk1"/>
            </a:lnRef>
            <a:fillRef idx="0">
              <a:schemeClr val="dk1"/>
            </a:fillRef>
            <a:effectRef idx="1">
              <a:schemeClr val="dk1"/>
            </a:effectRef>
            <a:fontRef idx="minor">
              <a:schemeClr val="tx1"/>
            </a:fontRef>
          </p:style>
        </p:cxnSp>
        <p:cxnSp>
          <p:nvCxnSpPr>
            <p:cNvPr id="41" name="直接连接符 40"/>
            <p:cNvCxnSpPr/>
            <p:nvPr/>
          </p:nvCxnSpPr>
          <p:spPr>
            <a:xfrm>
              <a:off x="8561" y="3699"/>
              <a:ext cx="335" cy="0"/>
            </a:xfrm>
            <a:prstGeom prst="line">
              <a:avLst/>
            </a:prstGeom>
          </p:spPr>
          <p:style>
            <a:lnRef idx="2">
              <a:schemeClr val="dk1"/>
            </a:lnRef>
            <a:fillRef idx="0">
              <a:schemeClr val="dk1"/>
            </a:fillRef>
            <a:effectRef idx="1">
              <a:schemeClr val="dk1"/>
            </a:effectRef>
            <a:fontRef idx="minor">
              <a:schemeClr val="tx1"/>
            </a:fontRef>
          </p:style>
        </p:cxnSp>
        <p:cxnSp>
          <p:nvCxnSpPr>
            <p:cNvPr id="43" name="直接连接符 42"/>
            <p:cNvCxnSpPr>
              <a:stCxn id="10" idx="3"/>
            </p:cNvCxnSpPr>
            <p:nvPr/>
          </p:nvCxnSpPr>
          <p:spPr>
            <a:xfrm>
              <a:off x="9829" y="3081"/>
              <a:ext cx="546" cy="0"/>
            </a:xfrm>
            <a:prstGeom prst="line">
              <a:avLst/>
            </a:prstGeom>
          </p:spPr>
          <p:style>
            <a:lnRef idx="2">
              <a:schemeClr val="dk1"/>
            </a:lnRef>
            <a:fillRef idx="0">
              <a:schemeClr val="dk1"/>
            </a:fillRef>
            <a:effectRef idx="1">
              <a:schemeClr val="dk1"/>
            </a:effectRef>
            <a:fontRef idx="minor">
              <a:schemeClr val="tx1"/>
            </a:fontRef>
          </p:style>
        </p:cxnSp>
        <p:cxnSp>
          <p:nvCxnSpPr>
            <p:cNvPr id="45" name="直接连接符 44"/>
            <p:cNvCxnSpPr>
              <a:stCxn id="11" idx="3"/>
              <a:endCxn id="12" idx="1"/>
            </p:cNvCxnSpPr>
            <p:nvPr/>
          </p:nvCxnSpPr>
          <p:spPr>
            <a:xfrm>
              <a:off x="11309" y="3569"/>
              <a:ext cx="540" cy="0"/>
            </a:xfrm>
            <a:prstGeom prst="line">
              <a:avLst/>
            </a:prstGeom>
          </p:spPr>
          <p:style>
            <a:lnRef idx="2">
              <a:schemeClr val="dk1"/>
            </a:lnRef>
            <a:fillRef idx="0">
              <a:schemeClr val="dk1"/>
            </a:fillRef>
            <a:effectRef idx="1">
              <a:schemeClr val="dk1"/>
            </a:effectRef>
            <a:fontRef idx="minor">
              <a:schemeClr val="tx1"/>
            </a:fontRef>
          </p:style>
        </p:cxnSp>
        <p:cxnSp>
          <p:nvCxnSpPr>
            <p:cNvPr id="47" name="直接连接符 46"/>
            <p:cNvCxnSpPr>
              <a:stCxn id="8" idx="3"/>
              <a:endCxn id="13" idx="1"/>
            </p:cNvCxnSpPr>
            <p:nvPr/>
          </p:nvCxnSpPr>
          <p:spPr>
            <a:xfrm flipV="1">
              <a:off x="7695" y="7668"/>
              <a:ext cx="4155" cy="0"/>
            </a:xfrm>
            <a:prstGeom prst="line">
              <a:avLst/>
            </a:prstGeom>
          </p:spPr>
          <p:style>
            <a:lnRef idx="2">
              <a:schemeClr val="dk1"/>
            </a:lnRef>
            <a:fillRef idx="0">
              <a:schemeClr val="dk1"/>
            </a:fillRef>
            <a:effectRef idx="1">
              <a:schemeClr val="dk1"/>
            </a:effectRef>
            <a:fontRef idx="minor">
              <a:schemeClr val="tx1"/>
            </a:fontRef>
          </p:style>
        </p:cxnSp>
        <p:sp>
          <p:nvSpPr>
            <p:cNvPr id="50" name="椭圆 49"/>
            <p:cNvSpPr/>
            <p:nvPr/>
          </p:nvSpPr>
          <p:spPr>
            <a:xfrm>
              <a:off x="10274" y="4891"/>
              <a:ext cx="102" cy="1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9701" y="5578"/>
              <a:ext cx="257" cy="55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9779" y="5657"/>
              <a:ext cx="102" cy="1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9779" y="5954"/>
              <a:ext cx="102" cy="1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7" name="直接连接符 56"/>
            <p:cNvCxnSpPr>
              <a:stCxn id="55" idx="0"/>
            </p:cNvCxnSpPr>
            <p:nvPr/>
          </p:nvCxnSpPr>
          <p:spPr>
            <a:xfrm flipH="1" flipV="1">
              <a:off x="9765" y="5788"/>
              <a:ext cx="64" cy="165"/>
            </a:xfrm>
            <a:prstGeom prst="line">
              <a:avLst/>
            </a:prstGeom>
          </p:spPr>
          <p:style>
            <a:lnRef idx="2">
              <a:schemeClr val="dk1"/>
            </a:lnRef>
            <a:fillRef idx="0">
              <a:schemeClr val="dk1"/>
            </a:fillRef>
            <a:effectRef idx="1">
              <a:schemeClr val="dk1"/>
            </a:effectRef>
            <a:fontRef idx="minor">
              <a:schemeClr val="tx1"/>
            </a:fontRef>
          </p:style>
        </p:cxnSp>
        <p:cxnSp>
          <p:nvCxnSpPr>
            <p:cNvPr id="63" name="肘形连接符 62"/>
            <p:cNvCxnSpPr>
              <a:stCxn id="50" idx="2"/>
              <a:endCxn id="53" idx="0"/>
            </p:cNvCxnSpPr>
            <p:nvPr/>
          </p:nvCxnSpPr>
          <p:spPr>
            <a:xfrm rot="10800000" flipV="1">
              <a:off x="9829" y="4946"/>
              <a:ext cx="444" cy="633"/>
            </a:xfrm>
            <a:prstGeom prst="bentConnector2">
              <a:avLst/>
            </a:prstGeom>
          </p:spPr>
          <p:style>
            <a:lnRef idx="2">
              <a:schemeClr val="dk1"/>
            </a:lnRef>
            <a:fillRef idx="0">
              <a:schemeClr val="dk1"/>
            </a:fillRef>
            <a:effectRef idx="1">
              <a:schemeClr val="dk1"/>
            </a:effectRef>
            <a:fontRef idx="minor">
              <a:schemeClr val="tx1"/>
            </a:fontRef>
          </p:style>
        </p:cxnSp>
        <p:cxnSp>
          <p:nvCxnSpPr>
            <p:cNvPr id="67" name="直接箭头连接符 66"/>
            <p:cNvCxnSpPr/>
            <p:nvPr/>
          </p:nvCxnSpPr>
          <p:spPr>
            <a:xfrm>
              <a:off x="169" y="3359"/>
              <a:ext cx="147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8" name="直接箭头连接符 67"/>
            <p:cNvCxnSpPr/>
            <p:nvPr/>
          </p:nvCxnSpPr>
          <p:spPr>
            <a:xfrm>
              <a:off x="169" y="5854"/>
              <a:ext cx="147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0" name="直接连接符 69"/>
            <p:cNvCxnSpPr>
              <a:stCxn id="3" idx="1"/>
              <a:endCxn id="3" idx="3"/>
            </p:cNvCxnSpPr>
            <p:nvPr/>
          </p:nvCxnSpPr>
          <p:spPr>
            <a:xfrm>
              <a:off x="1643" y="4663"/>
              <a:ext cx="1077" cy="0"/>
            </a:xfrm>
            <a:prstGeom prst="line">
              <a:avLst/>
            </a:prstGeom>
          </p:spPr>
          <p:style>
            <a:lnRef idx="2">
              <a:schemeClr val="dk1"/>
            </a:lnRef>
            <a:fillRef idx="0">
              <a:schemeClr val="dk1"/>
            </a:fillRef>
            <a:effectRef idx="1">
              <a:schemeClr val="dk1"/>
            </a:effectRef>
            <a:fontRef idx="minor">
              <a:schemeClr val="tx1"/>
            </a:fontRef>
          </p:style>
        </p:cxnSp>
        <p:sp>
          <p:nvSpPr>
            <p:cNvPr id="71" name="TextBox 70"/>
            <p:cNvSpPr txBox="1"/>
            <p:nvPr/>
          </p:nvSpPr>
          <p:spPr>
            <a:xfrm>
              <a:off x="3737" y="2008"/>
              <a:ext cx="4216" cy="980"/>
            </a:xfrm>
            <a:prstGeom prst="rect">
              <a:avLst/>
            </a:prstGeom>
            <a:noFill/>
          </p:spPr>
          <p:txBody>
            <a:bodyPr wrap="square" rtlCol="0">
              <a:spAutoFit/>
            </a:bodyPr>
            <a:lstStyle/>
            <a:p>
              <a:r>
                <a:rPr lang="en-US" altLang="zh-CN" sz="2400" b="1" dirty="0"/>
                <a:t>A</a:t>
              </a:r>
              <a:r>
                <a:rPr lang="zh-CN" altLang="en-US" sz="2400" b="1" dirty="0"/>
                <a:t>相差动元件动作</a:t>
              </a:r>
              <a:endParaRPr lang="zh-CN" altLang="en-US" sz="2400" b="1" dirty="0"/>
            </a:p>
          </p:txBody>
        </p:sp>
        <p:sp>
          <p:nvSpPr>
            <p:cNvPr id="33" name="TextBox 32"/>
            <p:cNvSpPr txBox="1"/>
            <p:nvPr/>
          </p:nvSpPr>
          <p:spPr>
            <a:xfrm>
              <a:off x="3728" y="3789"/>
              <a:ext cx="4216" cy="980"/>
            </a:xfrm>
            <a:prstGeom prst="rect">
              <a:avLst/>
            </a:prstGeom>
            <a:noFill/>
          </p:spPr>
          <p:txBody>
            <a:bodyPr wrap="square" rtlCol="0">
              <a:spAutoFit/>
            </a:bodyPr>
            <a:lstStyle/>
            <a:p>
              <a:r>
                <a:rPr lang="en-US" altLang="zh-CN" sz="2400" b="1" dirty="0"/>
                <a:t>B</a:t>
              </a:r>
              <a:r>
                <a:rPr lang="zh-CN" altLang="en-US" sz="2400" b="1" dirty="0"/>
                <a:t>相差动元件动作</a:t>
              </a:r>
              <a:endParaRPr lang="zh-CN" altLang="en-US" sz="2400" b="1" dirty="0"/>
            </a:p>
          </p:txBody>
        </p:sp>
        <p:sp>
          <p:nvSpPr>
            <p:cNvPr id="34" name="TextBox 33"/>
            <p:cNvSpPr txBox="1"/>
            <p:nvPr/>
          </p:nvSpPr>
          <p:spPr>
            <a:xfrm>
              <a:off x="3737" y="5507"/>
              <a:ext cx="4216" cy="980"/>
            </a:xfrm>
            <a:prstGeom prst="rect">
              <a:avLst/>
            </a:prstGeom>
            <a:noFill/>
          </p:spPr>
          <p:txBody>
            <a:bodyPr wrap="square" rtlCol="0">
              <a:spAutoFit/>
            </a:bodyPr>
            <a:lstStyle/>
            <a:p>
              <a:r>
                <a:rPr lang="en-US" altLang="zh-CN" sz="2400" b="1" dirty="0"/>
                <a:t>C</a:t>
              </a:r>
              <a:r>
                <a:rPr lang="zh-CN" altLang="en-US" sz="2400" b="1" dirty="0"/>
                <a:t>相差动元件动作</a:t>
              </a:r>
              <a:endParaRPr lang="zh-CN" altLang="en-US" sz="2400" b="1" dirty="0"/>
            </a:p>
          </p:txBody>
        </p:sp>
        <p:sp>
          <p:nvSpPr>
            <p:cNvPr id="35" name="TextBox 34"/>
            <p:cNvSpPr txBox="1"/>
            <p:nvPr/>
          </p:nvSpPr>
          <p:spPr>
            <a:xfrm>
              <a:off x="4472" y="7323"/>
              <a:ext cx="2729" cy="980"/>
            </a:xfrm>
            <a:prstGeom prst="rect">
              <a:avLst/>
            </a:prstGeom>
            <a:noFill/>
          </p:spPr>
          <p:txBody>
            <a:bodyPr wrap="square" rtlCol="0">
              <a:spAutoFit/>
            </a:bodyPr>
            <a:lstStyle/>
            <a:p>
              <a:r>
                <a:rPr lang="en-US" altLang="zh-CN" sz="2400" b="1" dirty="0"/>
                <a:t>TA</a:t>
              </a:r>
              <a:r>
                <a:rPr lang="zh-CN" altLang="en-US" sz="2400" b="1" dirty="0"/>
                <a:t>断线检测</a:t>
              </a:r>
              <a:endParaRPr lang="zh-CN" altLang="en-US" sz="2400" b="1" dirty="0"/>
            </a:p>
          </p:txBody>
        </p:sp>
        <p:sp>
          <p:nvSpPr>
            <p:cNvPr id="20" name="TextBox 6"/>
            <p:cNvSpPr txBox="1"/>
            <p:nvPr/>
          </p:nvSpPr>
          <p:spPr>
            <a:xfrm>
              <a:off x="1757" y="2905"/>
              <a:ext cx="794" cy="784"/>
            </a:xfrm>
            <a:prstGeom prst="rect">
              <a:avLst/>
            </a:prstGeom>
            <a:noFill/>
          </p:spPr>
          <p:txBody>
            <a:bodyPr wrap="square" rtlCol="0">
              <a:spAutoFit/>
            </a:bodyPr>
            <a:lstStyle/>
            <a:p>
              <a:r>
                <a:rPr lang="en-US" altLang="zh-CN" b="1" dirty="0"/>
                <a:t>I/V</a:t>
              </a:r>
              <a:endParaRPr lang="zh-CN" altLang="en-US" b="1" dirty="0"/>
            </a:p>
          </p:txBody>
        </p:sp>
        <p:sp>
          <p:nvSpPr>
            <p:cNvPr id="37" name="TextBox 36"/>
            <p:cNvSpPr txBox="1"/>
            <p:nvPr/>
          </p:nvSpPr>
          <p:spPr>
            <a:xfrm>
              <a:off x="1785" y="5712"/>
              <a:ext cx="794" cy="784"/>
            </a:xfrm>
            <a:prstGeom prst="rect">
              <a:avLst/>
            </a:prstGeom>
            <a:noFill/>
          </p:spPr>
          <p:txBody>
            <a:bodyPr wrap="square" rtlCol="0">
              <a:spAutoFit/>
            </a:bodyPr>
            <a:lstStyle/>
            <a:p>
              <a:r>
                <a:rPr lang="en-US" altLang="zh-CN" b="1" dirty="0"/>
                <a:t>I/V</a:t>
              </a:r>
              <a:endParaRPr lang="zh-CN" altLang="en-US" b="1" dirty="0"/>
            </a:p>
          </p:txBody>
        </p:sp>
        <p:sp>
          <p:nvSpPr>
            <p:cNvPr id="22" name="TextBox 9"/>
            <p:cNvSpPr txBox="1"/>
            <p:nvPr/>
          </p:nvSpPr>
          <p:spPr>
            <a:xfrm>
              <a:off x="433" y="2764"/>
              <a:ext cx="1021" cy="784"/>
            </a:xfrm>
            <a:prstGeom prst="rect">
              <a:avLst/>
            </a:prstGeom>
            <a:noFill/>
          </p:spPr>
          <p:txBody>
            <a:bodyPr wrap="square" rtlCol="0">
              <a:spAutoFit/>
            </a:bodyPr>
            <a:lstStyle/>
            <a:p>
              <a:r>
                <a:rPr lang="en-US" altLang="zh-CN" i="1" dirty="0">
                  <a:latin typeface="+mn-ea"/>
                </a:rPr>
                <a:t>I</a:t>
              </a:r>
              <a:r>
                <a:rPr lang="en-US" altLang="zh-CN" baseline="-25000" dirty="0">
                  <a:latin typeface="+mn-ea"/>
                </a:rPr>
                <a:t>M</a:t>
              </a:r>
              <a:endParaRPr lang="zh-CN" altLang="en-US" baseline="-25000" dirty="0">
                <a:latin typeface="+mn-ea"/>
              </a:endParaRPr>
            </a:p>
          </p:txBody>
        </p:sp>
        <p:sp>
          <p:nvSpPr>
            <p:cNvPr id="40" name="TextBox 39"/>
            <p:cNvSpPr txBox="1"/>
            <p:nvPr/>
          </p:nvSpPr>
          <p:spPr>
            <a:xfrm>
              <a:off x="396" y="5217"/>
              <a:ext cx="1021" cy="784"/>
            </a:xfrm>
            <a:prstGeom prst="rect">
              <a:avLst/>
            </a:prstGeom>
            <a:noFill/>
          </p:spPr>
          <p:txBody>
            <a:bodyPr wrap="square" rtlCol="0">
              <a:spAutoFit/>
            </a:bodyPr>
            <a:lstStyle/>
            <a:p>
              <a:r>
                <a:rPr lang="en-US" altLang="zh-CN" i="1" dirty="0">
                  <a:latin typeface="+mn-ea"/>
                </a:rPr>
                <a:t>I</a:t>
              </a:r>
              <a:r>
                <a:rPr lang="en-US" altLang="zh-CN" baseline="-25000" dirty="0">
                  <a:latin typeface="+mn-ea"/>
                </a:rPr>
                <a:t>N</a:t>
              </a:r>
              <a:endParaRPr lang="zh-CN" altLang="en-US" baseline="-25000" dirty="0">
                <a:latin typeface="+mn-ea"/>
              </a:endParaRPr>
            </a:p>
          </p:txBody>
        </p:sp>
        <p:sp>
          <p:nvSpPr>
            <p:cNvPr id="42" name="TextBox 41"/>
            <p:cNvSpPr txBox="1"/>
            <p:nvPr/>
          </p:nvSpPr>
          <p:spPr>
            <a:xfrm>
              <a:off x="8966" y="2151"/>
              <a:ext cx="794" cy="784"/>
            </a:xfrm>
            <a:prstGeom prst="rect">
              <a:avLst/>
            </a:prstGeom>
            <a:noFill/>
          </p:spPr>
          <p:txBody>
            <a:bodyPr wrap="square" rtlCol="0">
              <a:spAutoFit/>
            </a:bodyPr>
            <a:lstStyle/>
            <a:p>
              <a:r>
                <a:rPr lang="zh-CN" altLang="en-US" dirty="0"/>
                <a:t>≥ </a:t>
              </a:r>
              <a:r>
                <a:rPr lang="en-US" altLang="zh-CN" dirty="0"/>
                <a:t>1</a:t>
              </a:r>
              <a:endParaRPr lang="zh-CN" altLang="en-US" dirty="0"/>
            </a:p>
          </p:txBody>
        </p:sp>
        <p:sp>
          <p:nvSpPr>
            <p:cNvPr id="44" name="TextBox 43"/>
            <p:cNvSpPr txBox="1"/>
            <p:nvPr/>
          </p:nvSpPr>
          <p:spPr>
            <a:xfrm>
              <a:off x="10515" y="3278"/>
              <a:ext cx="794" cy="784"/>
            </a:xfrm>
            <a:prstGeom prst="rect">
              <a:avLst/>
            </a:prstGeom>
            <a:noFill/>
          </p:spPr>
          <p:txBody>
            <a:bodyPr wrap="square" rtlCol="0">
              <a:spAutoFit/>
            </a:bodyPr>
            <a:lstStyle/>
            <a:p>
              <a:r>
                <a:rPr lang="en-US" altLang="zh-CN" dirty="0"/>
                <a:t>&amp;</a:t>
              </a:r>
              <a:endParaRPr lang="zh-CN" altLang="en-US" dirty="0"/>
            </a:p>
          </p:txBody>
        </p:sp>
        <p:sp>
          <p:nvSpPr>
            <p:cNvPr id="46" name="TextBox 45"/>
            <p:cNvSpPr txBox="1"/>
            <p:nvPr/>
          </p:nvSpPr>
          <p:spPr>
            <a:xfrm>
              <a:off x="11762" y="3228"/>
              <a:ext cx="2355" cy="980"/>
            </a:xfrm>
            <a:prstGeom prst="rect">
              <a:avLst/>
            </a:prstGeom>
            <a:noFill/>
          </p:spPr>
          <p:txBody>
            <a:bodyPr wrap="square" rtlCol="0">
              <a:spAutoFit/>
            </a:bodyPr>
            <a:lstStyle/>
            <a:p>
              <a:r>
                <a:rPr lang="zh-CN" altLang="en-US" sz="2400" b="1" dirty="0"/>
                <a:t>差动出口</a:t>
              </a:r>
              <a:endParaRPr lang="zh-CN" altLang="en-US" sz="2400" b="1" dirty="0"/>
            </a:p>
          </p:txBody>
        </p:sp>
        <p:sp>
          <p:nvSpPr>
            <p:cNvPr id="48" name="TextBox 47"/>
            <p:cNvSpPr txBox="1"/>
            <p:nvPr/>
          </p:nvSpPr>
          <p:spPr>
            <a:xfrm>
              <a:off x="11762" y="7323"/>
              <a:ext cx="2355" cy="849"/>
            </a:xfrm>
            <a:prstGeom prst="rect">
              <a:avLst/>
            </a:prstGeom>
            <a:noFill/>
          </p:spPr>
          <p:txBody>
            <a:bodyPr wrap="square" rtlCol="0">
              <a:spAutoFit/>
            </a:bodyPr>
            <a:lstStyle/>
            <a:p>
              <a:r>
                <a:rPr lang="en-US" altLang="zh-CN" sz="2000" b="1" dirty="0"/>
                <a:t>TA</a:t>
              </a:r>
              <a:r>
                <a:rPr lang="zh-CN" altLang="en-US" sz="2000" b="1" dirty="0"/>
                <a:t>断线信号</a:t>
              </a:r>
              <a:endParaRPr lang="zh-CN" altLang="en-US" sz="2000" b="1" dirty="0"/>
            </a:p>
          </p:txBody>
        </p:sp>
        <p:sp>
          <p:nvSpPr>
            <p:cNvPr id="23" name="TextBox 12"/>
            <p:cNvSpPr txBox="1"/>
            <p:nvPr/>
          </p:nvSpPr>
          <p:spPr>
            <a:xfrm>
              <a:off x="447" y="2550"/>
              <a:ext cx="283" cy="784"/>
            </a:xfrm>
            <a:prstGeom prst="rect">
              <a:avLst/>
            </a:prstGeom>
            <a:noFill/>
          </p:spPr>
          <p:txBody>
            <a:bodyPr wrap="square" rtlCol="0">
              <a:spAutoFit/>
            </a:bodyPr>
            <a:lstStyle/>
            <a:p>
              <a:r>
                <a:rPr lang="en-US" altLang="zh-CN" dirty="0">
                  <a:latin typeface="+mn-ea"/>
                </a:rPr>
                <a:t>·</a:t>
              </a:r>
              <a:endParaRPr lang="zh-CN" altLang="en-US" dirty="0">
                <a:latin typeface="+mn-ea"/>
              </a:endParaRPr>
            </a:p>
          </p:txBody>
        </p:sp>
        <p:sp>
          <p:nvSpPr>
            <p:cNvPr id="49" name="TextBox 48"/>
            <p:cNvSpPr txBox="1"/>
            <p:nvPr/>
          </p:nvSpPr>
          <p:spPr>
            <a:xfrm>
              <a:off x="433" y="5012"/>
              <a:ext cx="283" cy="784"/>
            </a:xfrm>
            <a:prstGeom prst="rect">
              <a:avLst/>
            </a:prstGeom>
            <a:noFill/>
          </p:spPr>
          <p:txBody>
            <a:bodyPr wrap="square" rtlCol="0">
              <a:spAutoFit/>
            </a:bodyPr>
            <a:lstStyle/>
            <a:p>
              <a:r>
                <a:rPr lang="en-US" altLang="zh-CN" dirty="0">
                  <a:latin typeface="+mn-ea"/>
                </a:rPr>
                <a:t>·</a:t>
              </a:r>
              <a:endParaRPr lang="zh-CN" altLang="en-US" dirty="0">
                <a:latin typeface="+mn-ea"/>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269" y="745654"/>
            <a:ext cx="12178984" cy="19050"/>
          </a:xfrm>
          <a:prstGeom prst="line">
            <a:avLst/>
          </a:prstGeom>
          <a:ln w="57150">
            <a:solidFill>
              <a:srgbClr val="0099FF"/>
            </a:solidFill>
          </a:ln>
        </p:spPr>
        <p:style>
          <a:lnRef idx="1">
            <a:schemeClr val="accent1"/>
          </a:lnRef>
          <a:fillRef idx="0">
            <a:schemeClr val="accent1"/>
          </a:fillRef>
          <a:effectRef idx="0">
            <a:schemeClr val="accent1"/>
          </a:effectRef>
          <a:fontRef idx="minor">
            <a:schemeClr val="tx1"/>
          </a:fontRef>
        </p:style>
      </p:cxnSp>
      <p:sp>
        <p:nvSpPr>
          <p:cNvPr id="16" name="TextBox 18"/>
          <p:cNvSpPr>
            <a:spLocks noChangeArrowheads="1"/>
          </p:cNvSpPr>
          <p:nvPr/>
        </p:nvSpPr>
        <p:spPr bwMode="auto">
          <a:xfrm>
            <a:off x="1032083" y="1393016"/>
            <a:ext cx="221234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sym typeface="方正大黑简体" pitchFamily="65" charset="-122"/>
              </a:rPr>
              <a:t>·</a:t>
            </a: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标题 22"/>
          <p:cNvSpPr txBox="1"/>
          <p:nvPr/>
        </p:nvSpPr>
        <p:spPr>
          <a:xfrm>
            <a:off x="297180" y="169545"/>
            <a:ext cx="4656455" cy="575945"/>
          </a:xfrm>
          <a:prstGeom prst="rect">
            <a:avLst/>
          </a:prstGeom>
        </p:spPr>
        <p:txBody>
          <a:bodyPr>
            <a:noAutofit/>
          </a:bodyPr>
          <a:lstStyle/>
          <a:p>
            <a:pPr>
              <a:spcBef>
                <a:spcPct val="0"/>
              </a:spcBef>
              <a:defRPr/>
            </a:pPr>
            <a:r>
              <a:rPr lang="zh-CN" altLang="en-US" sz="2800" dirty="0">
                <a:solidFill>
                  <a:srgbClr val="FF0000"/>
                </a:solidFill>
                <a:latin typeface="楷体" panose="02010609060101010101" pitchFamily="49" charset="-122"/>
                <a:ea typeface="楷体" panose="02010609060101010101" pitchFamily="49" charset="-122"/>
                <a:cs typeface="+mj-cs"/>
              </a:rPr>
              <a:t>发电机纵联差动保护的分类</a:t>
            </a:r>
            <a:endParaRPr lang="zh-CN" altLang="en-US" sz="2800" dirty="0">
              <a:solidFill>
                <a:srgbClr val="FF0000"/>
              </a:solidFill>
              <a:latin typeface="楷体" panose="02010609060101010101" pitchFamily="49" charset="-122"/>
              <a:ea typeface="楷体" panose="02010609060101010101" pitchFamily="49" charset="-122"/>
              <a:cs typeface="+mj-cs"/>
            </a:endParaRPr>
          </a:p>
        </p:txBody>
      </p:sp>
      <p:sp>
        <p:nvSpPr>
          <p:cNvPr id="3" name="文本框 524323"/>
          <p:cNvSpPr txBox="1"/>
          <p:nvPr/>
        </p:nvSpPr>
        <p:spPr>
          <a:xfrm>
            <a:off x="1846734" y="4381972"/>
            <a:ext cx="9649072" cy="1772793"/>
          </a:xfrm>
          <a:prstGeom prst="rect">
            <a:avLst/>
          </a:prstGeom>
          <a:noFill/>
          <a:ln w="9525">
            <a:noFill/>
          </a:ln>
        </p:spPr>
        <p:txBody>
          <a:bodyPr wrap="square">
            <a:spAutoFit/>
          </a:bodyPr>
          <a:lstStyle/>
          <a:p>
            <a:pPr lvl="0">
              <a:lnSpc>
                <a:spcPct val="150000"/>
              </a:lnSpc>
              <a:spcBef>
                <a:spcPct val="20000"/>
              </a:spcBef>
            </a:pPr>
            <a:r>
              <a:rPr lang="zh-CN" altLang="en-US" sz="2600" dirty="0">
                <a:solidFill>
                  <a:schemeClr val="tx1"/>
                </a:solidFill>
                <a:latin typeface="楷体" panose="02010609060101010101" pitchFamily="49" charset="-122"/>
                <a:ea typeface="楷体" panose="02010609060101010101" pitchFamily="49" charset="-122"/>
              </a:rPr>
              <a:t>根据接线方式和位置的不同，纵联差动保护可分为完全纵联差动保护和不完全纵联差动保护。</a:t>
            </a:r>
            <a:endParaRPr lang="zh-CN" altLang="en-US" sz="2600" dirty="0">
              <a:solidFill>
                <a:schemeClr val="tx1"/>
              </a:solidFill>
              <a:latin typeface="楷体" panose="02010609060101010101" pitchFamily="49" charset="-122"/>
              <a:ea typeface="楷体" panose="02010609060101010101" pitchFamily="49" charset="-122"/>
            </a:endParaRPr>
          </a:p>
          <a:p>
            <a:pPr lvl="0">
              <a:spcBef>
                <a:spcPct val="20000"/>
              </a:spcBef>
            </a:pPr>
            <a:r>
              <a:rPr lang="zh-CN" altLang="en-US" sz="2600" dirty="0">
                <a:solidFill>
                  <a:schemeClr val="tx1"/>
                </a:solidFill>
                <a:latin typeface="楷体" panose="02010609060101010101" pitchFamily="49" charset="-122"/>
                <a:ea typeface="楷体" panose="02010609060101010101" pitchFamily="49" charset="-122"/>
                <a:sym typeface="+mn-ea"/>
              </a:rPr>
              <a:t>    </a:t>
            </a:r>
            <a:endParaRPr lang="zh-CN" altLang="en-US" sz="2600" dirty="0">
              <a:solidFill>
                <a:schemeClr val="tx1"/>
              </a:solidFill>
              <a:latin typeface="楷体" panose="02010609060101010101" pitchFamily="49" charset="-122"/>
              <a:ea typeface="楷体" panose="02010609060101010101" pitchFamily="49" charset="-122"/>
              <a:sym typeface="+mn-ea"/>
            </a:endParaRPr>
          </a:p>
        </p:txBody>
      </p:sp>
      <p:pic>
        <p:nvPicPr>
          <p:cNvPr id="6" name="图片 5"/>
          <p:cNvPicPr>
            <a:picLocks noChangeAspect="1"/>
          </p:cNvPicPr>
          <p:nvPr/>
        </p:nvPicPr>
        <p:blipFill>
          <a:blip r:embed="rId1"/>
          <a:stretch>
            <a:fillRect/>
          </a:stretch>
        </p:blipFill>
        <p:spPr>
          <a:xfrm>
            <a:off x="3142877" y="1913940"/>
            <a:ext cx="6838623" cy="1947108"/>
          </a:xfrm>
          <a:prstGeom prst="rect">
            <a:avLst/>
          </a:prstGeom>
        </p:spPr>
      </p:pic>
    </p:spTree>
  </p:cSld>
  <p:clrMapOvr>
    <a:masterClrMapping/>
  </p:clrMapOvr>
</p:sld>
</file>

<file path=ppt/tags/tag1.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节段1--继电保护的任务和组成">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节段1--继电保护的任务和组成</Template>
  <TotalTime>0</TotalTime>
  <Words>4928</Words>
  <Application>WPS 演示</Application>
  <PresentationFormat>自定义</PresentationFormat>
  <Paragraphs>439</Paragraphs>
  <Slides>25</Slides>
  <Notes>1</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5</vt:i4>
      </vt:variant>
      <vt:variant>
        <vt:lpstr>幻灯片标题</vt:lpstr>
      </vt:variant>
      <vt:variant>
        <vt:i4>25</vt:i4>
      </vt:variant>
    </vt:vector>
  </HeadingPairs>
  <TitlesOfParts>
    <vt:vector size="43" baseType="lpstr">
      <vt:lpstr>Arial</vt:lpstr>
      <vt:lpstr>宋体</vt:lpstr>
      <vt:lpstr>Wingdings</vt:lpstr>
      <vt:lpstr>Copperplate Gothic Bold</vt:lpstr>
      <vt:lpstr>微软雅黑</vt:lpstr>
      <vt:lpstr>华文楷体</vt:lpstr>
      <vt:lpstr>Times New Roman</vt:lpstr>
      <vt:lpstr>楷体</vt:lpstr>
      <vt:lpstr>方正大黑简体</vt:lpstr>
      <vt:lpstr>黑体</vt:lpstr>
      <vt:lpstr>Arial Unicode MS</vt:lpstr>
      <vt:lpstr>Calibri</vt:lpstr>
      <vt:lpstr>节段1--继电保护的任务和组成</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b4315844</cp:lastModifiedBy>
  <cp:revision>46</cp:revision>
  <dcterms:created xsi:type="dcterms:W3CDTF">2017-05-30T03:24:00Z</dcterms:created>
  <dcterms:modified xsi:type="dcterms:W3CDTF">2024-05-19T07:33:41Z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11D5144CBD434F0D9B77ED15918DCCC9_12</vt:lpwstr>
  </property>
</Properties>
</file>