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emf" ContentType="image/x-emf"/>
  <Default Extension="wmf" ContentType="image/x-wmf"/>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370" r:id="rId3"/>
    <p:sldId id="263" r:id="rId4"/>
    <p:sldId id="259" r:id="rId5"/>
    <p:sldId id="264" r:id="rId6"/>
    <p:sldId id="266" r:id="rId7"/>
    <p:sldId id="267" r:id="rId8"/>
    <p:sldId id="268" r:id="rId9"/>
    <p:sldId id="280" r:id="rId10"/>
    <p:sldId id="281" r:id="rId11"/>
    <p:sldId id="294" r:id="rId12"/>
    <p:sldId id="288" r:id="rId13"/>
    <p:sldId id="289" r:id="rId14"/>
    <p:sldId id="290" r:id="rId15"/>
    <p:sldId id="292" r:id="rId17"/>
    <p:sldId id="293" r:id="rId18"/>
    <p:sldId id="299" r:id="rId19"/>
    <p:sldId id="300" r:id="rId20"/>
    <p:sldId id="301" r:id="rId21"/>
    <p:sldId id="302" r:id="rId22"/>
    <p:sldId id="303" r:id="rId23"/>
    <p:sldId id="305" r:id="rId24"/>
    <p:sldId id="306" r:id="rId25"/>
    <p:sldId id="307" r:id="rId26"/>
    <p:sldId id="308" r:id="rId27"/>
    <p:sldId id="309" r:id="rId28"/>
    <p:sldId id="310" r:id="rId29"/>
    <p:sldId id="311" r:id="rId30"/>
    <p:sldId id="312" r:id="rId31"/>
    <p:sldId id="313" r:id="rId32"/>
    <p:sldId id="314" r:id="rId33"/>
    <p:sldId id="315" r:id="rId34"/>
    <p:sldId id="316" r:id="rId35"/>
    <p:sldId id="317" r:id="rId36"/>
    <p:sldId id="318" r:id="rId37"/>
    <p:sldId id="319" r:id="rId38"/>
    <p:sldId id="320" r:id="rId39"/>
    <p:sldId id="327" r:id="rId40"/>
    <p:sldId id="328" r:id="rId41"/>
    <p:sldId id="329" r:id="rId42"/>
    <p:sldId id="330" r:id="rId43"/>
    <p:sldId id="331" r:id="rId44"/>
    <p:sldId id="332" r:id="rId45"/>
    <p:sldId id="333" r:id="rId46"/>
    <p:sldId id="335" r:id="rId47"/>
    <p:sldId id="343" r:id="rId48"/>
    <p:sldId id="344" r:id="rId49"/>
    <p:sldId id="345" r:id="rId50"/>
    <p:sldId id="346" r:id="rId51"/>
    <p:sldId id="348" r:id="rId52"/>
    <p:sldId id="349" r:id="rId53"/>
    <p:sldId id="355" r:id="rId54"/>
    <p:sldId id="356" r:id="rId55"/>
    <p:sldId id="357" r:id="rId56"/>
    <p:sldId id="359" r:id="rId57"/>
    <p:sldId id="360" r:id="rId58"/>
    <p:sldId id="361" r:id="rId59"/>
    <p:sldId id="363" r:id="rId60"/>
    <p:sldId id="364" r:id="rId61"/>
    <p:sldId id="365" r:id="rId62"/>
    <p:sldId id="366" r:id="rId63"/>
    <p:sldId id="367" r:id="rId64"/>
    <p:sldId id="368" r:id="rId65"/>
    <p:sldId id="369" r:id="rId66"/>
  </p:sldIdLst>
  <p:sldSz cx="9144000" cy="5143500" type="screen16x9"/>
  <p:notesSz cx="6858000" cy="9144000"/>
  <p:custDataLst>
    <p:tags r:id="rId7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69" userDrawn="1">
          <p15:clr>
            <a:srgbClr val="A4A3A4"/>
          </p15:clr>
        </p15:guide>
        <p15:guide id="2" pos="288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9045"/>
    <a:srgbClr val="054487"/>
    <a:srgbClr val="F8BB3D"/>
    <a:srgbClr val="0275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8" d="100"/>
          <a:sy n="108" d="100"/>
        </p:scale>
        <p:origin x="730" y="72"/>
      </p:cViewPr>
      <p:guideLst>
        <p:guide orient="horz" pos="1669"/>
        <p:guide pos="288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0" Type="http://schemas.openxmlformats.org/officeDocument/2006/relationships/tags" Target="tags/tag1.xml"/><Relationship Id="rId7" Type="http://schemas.openxmlformats.org/officeDocument/2006/relationships/slide" Target="slides/slide5.xml"/><Relationship Id="rId69" Type="http://schemas.openxmlformats.org/officeDocument/2006/relationships/tableStyles" Target="tableStyles.xml"/><Relationship Id="rId68" Type="http://schemas.openxmlformats.org/officeDocument/2006/relationships/viewProps" Target="viewProps.xml"/><Relationship Id="rId67" Type="http://schemas.openxmlformats.org/officeDocument/2006/relationships/presProps" Target="presProps.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notesMaster" Target="notesMasters/notesMaster1.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B29A97-8CC3-426A-9118-6F89AFC8A1D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A79DEB-BF62-4DDD-91AA-D211D40943F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8A79DEB-BF62-4DDD-91AA-D211D40943F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AA3A2616-1F44-4775-AC64-93B2F4CD90A9}" type="datetimeFigureOut">
              <a:rPr lang="zh-CN" altLang="en-US" smtClean="0"/>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FE3EB3F-D98D-49A6-AAA1-093F341E958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png"/><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4.png"/><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5.png"/><Relationship Id="rId1" Type="http://schemas.openxmlformats.org/officeDocument/2006/relationships/image" Target="../media/image2.png"/></Relationships>
</file>

<file path=ppt/slides/_rels/slide23.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2.xml"/><Relationship Id="rId3" Type="http://schemas.openxmlformats.org/officeDocument/2006/relationships/image" Target="../media/image16.emf"/><Relationship Id="rId2" Type="http://schemas.openxmlformats.org/officeDocument/2006/relationships/oleObject" Target="../embeddings/oleObject1.bin"/><Relationship Id="rId1" Type="http://schemas.openxmlformats.org/officeDocument/2006/relationships/image" Target="../media/image2.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5.xml.rels><?xml version="1.0" encoding="UTF-8" standalone="yes"?>
<Relationships xmlns="http://schemas.openxmlformats.org/package/2006/relationships"><Relationship Id="rId7" Type="http://schemas.openxmlformats.org/officeDocument/2006/relationships/vmlDrawing" Target="../drawings/vmlDrawing2.vml"/><Relationship Id="rId6" Type="http://schemas.openxmlformats.org/officeDocument/2006/relationships/slideLayout" Target="../slideLayouts/slideLayout2.xml"/><Relationship Id="rId5" Type="http://schemas.openxmlformats.org/officeDocument/2006/relationships/image" Target="../media/image18.wmf"/><Relationship Id="rId4" Type="http://schemas.openxmlformats.org/officeDocument/2006/relationships/oleObject" Target="../embeddings/oleObject3.bin"/><Relationship Id="rId3" Type="http://schemas.openxmlformats.org/officeDocument/2006/relationships/image" Target="../media/image17.wmf"/><Relationship Id="rId2" Type="http://schemas.openxmlformats.org/officeDocument/2006/relationships/oleObject" Target="../embeddings/oleObject2.bin"/><Relationship Id="rId1" Type="http://schemas.openxmlformats.org/officeDocument/2006/relationships/image" Target="../media/image2.png"/></Relationships>
</file>

<file path=ppt/slides/_rels/slide26.xml.rels><?xml version="1.0" encoding="UTF-8" standalone="yes"?>
<Relationships xmlns="http://schemas.openxmlformats.org/package/2006/relationships"><Relationship Id="rId9" Type="http://schemas.openxmlformats.org/officeDocument/2006/relationships/vmlDrawing" Target="../drawings/vmlDrawing3.vml"/><Relationship Id="rId8" Type="http://schemas.openxmlformats.org/officeDocument/2006/relationships/slideLayout" Target="../slideLayouts/slideLayout2.xml"/><Relationship Id="rId7" Type="http://schemas.openxmlformats.org/officeDocument/2006/relationships/oleObject" Target="../embeddings/oleObject7.bin"/><Relationship Id="rId6" Type="http://schemas.openxmlformats.org/officeDocument/2006/relationships/oleObject" Target="../embeddings/oleObject6.bin"/><Relationship Id="rId5" Type="http://schemas.openxmlformats.org/officeDocument/2006/relationships/image" Target="../media/image17.wmf"/><Relationship Id="rId4" Type="http://schemas.openxmlformats.org/officeDocument/2006/relationships/oleObject" Target="../embeddings/oleObject5.bin"/><Relationship Id="rId3" Type="http://schemas.openxmlformats.org/officeDocument/2006/relationships/image" Target="../media/image18.wmf"/><Relationship Id="rId2" Type="http://schemas.openxmlformats.org/officeDocument/2006/relationships/oleObject" Target="../embeddings/oleObject4.bin"/><Relationship Id="rId1"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9.png"/><Relationship Id="rId1" Type="http://schemas.openxmlformats.org/officeDocument/2006/relationships/image" Target="../media/image2.png"/></Relationships>
</file>

<file path=ppt/slides/_rels/slide28.xml.rels><?xml version="1.0" encoding="UTF-8" standalone="yes"?>
<Relationships xmlns="http://schemas.openxmlformats.org/package/2006/relationships"><Relationship Id="rId5" Type="http://schemas.openxmlformats.org/officeDocument/2006/relationships/vmlDrawing" Target="../drawings/vmlDrawing4.vml"/><Relationship Id="rId4" Type="http://schemas.openxmlformats.org/officeDocument/2006/relationships/slideLayout" Target="../slideLayouts/slideLayout2.xml"/><Relationship Id="rId3" Type="http://schemas.openxmlformats.org/officeDocument/2006/relationships/image" Target="../media/image17.wmf"/><Relationship Id="rId2" Type="http://schemas.openxmlformats.org/officeDocument/2006/relationships/oleObject" Target="../embeddings/oleObject8.bin"/><Relationship Id="rId1" Type="http://schemas.openxmlformats.org/officeDocument/2006/relationships/image" Target="../media/image2.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5" Type="http://schemas.openxmlformats.org/officeDocument/2006/relationships/vmlDrawing" Target="../drawings/vmlDrawing5.vml"/><Relationship Id="rId4" Type="http://schemas.openxmlformats.org/officeDocument/2006/relationships/slideLayout" Target="../slideLayouts/slideLayout2.xml"/><Relationship Id="rId3" Type="http://schemas.openxmlformats.org/officeDocument/2006/relationships/image" Target="../media/image17.wmf"/><Relationship Id="rId2" Type="http://schemas.openxmlformats.org/officeDocument/2006/relationships/oleObject" Target="../embeddings/oleObject9.bin"/><Relationship Id="rId1" Type="http://schemas.openxmlformats.org/officeDocument/2006/relationships/image" Target="../media/image2.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2.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7.xml.rels><?xml version="1.0" encoding="UTF-8" standalone="yes"?>
<Relationships xmlns="http://schemas.openxmlformats.org/package/2006/relationships"><Relationship Id="rId8" Type="http://schemas.openxmlformats.org/officeDocument/2006/relationships/vmlDrawing" Target="../drawings/vmlDrawing6.vml"/><Relationship Id="rId7"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3" Type="http://schemas.openxmlformats.org/officeDocument/2006/relationships/image" Target="../media/image22.emf"/><Relationship Id="rId2" Type="http://schemas.openxmlformats.org/officeDocument/2006/relationships/oleObject" Target="../embeddings/oleObject10.bin"/><Relationship Id="rId1" Type="http://schemas.openxmlformats.org/officeDocument/2006/relationships/image" Target="../media/image2.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9.xml.rels><?xml version="1.0" encoding="UTF-8" standalone="yes"?>
<Relationships xmlns="http://schemas.openxmlformats.org/package/2006/relationships"><Relationship Id="rId8" Type="http://schemas.openxmlformats.org/officeDocument/2006/relationships/vmlDrawing" Target="../drawings/vmlDrawing7.vml"/><Relationship Id="rId7"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4.png"/><Relationship Id="rId4" Type="http://schemas.openxmlformats.org/officeDocument/2006/relationships/image" Target="../media/image23.png"/><Relationship Id="rId3" Type="http://schemas.openxmlformats.org/officeDocument/2006/relationships/image" Target="../media/image22.emf"/><Relationship Id="rId2" Type="http://schemas.openxmlformats.org/officeDocument/2006/relationships/oleObject" Target="../embeddings/oleObject11.bin"/><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2.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7.png"/><Relationship Id="rId1"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7.png"/><Relationship Id="rId1" Type="http://schemas.openxmlformats.org/officeDocument/2006/relationships/image" Target="../media/image2.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8.png"/><Relationship Id="rId1" Type="http://schemas.openxmlformats.org/officeDocument/2006/relationships/image" Target="../media/image2.png"/></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29.jpeg"/><Relationship Id="rId1" Type="http://schemas.openxmlformats.org/officeDocument/2006/relationships/image" Target="../media/image2.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0.jpeg"/><Relationship Id="rId1" Type="http://schemas.openxmlformats.org/officeDocument/2006/relationships/image" Target="../media/image2.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1.png"/><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2.jpeg"/><Relationship Id="rId1" Type="http://schemas.openxmlformats.org/officeDocument/2006/relationships/image" Target="../media/image2.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3.png"/><Relationship Id="rId1" Type="http://schemas.openxmlformats.org/officeDocument/2006/relationships/image" Target="../media/image2.png"/></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4.png"/><Relationship Id="rId1" Type="http://schemas.openxmlformats.org/officeDocument/2006/relationships/image" Target="../media/image2.png"/></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4.png"/><Relationship Id="rId1" Type="http://schemas.openxmlformats.org/officeDocument/2006/relationships/image" Target="../media/image2.png"/></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5.png"/><Relationship Id="rId1" Type="http://schemas.openxmlformats.org/officeDocument/2006/relationships/image" Target="../media/image2.png"/></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5.png"/><Relationship Id="rId1" Type="http://schemas.openxmlformats.org/officeDocument/2006/relationships/image" Target="../media/image2.png"/></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6.emf"/><Relationship Id="rId1" Type="http://schemas.openxmlformats.org/officeDocument/2006/relationships/image" Target="../media/image2.png"/></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6.emf"/><Relationship Id="rId1" Type="http://schemas.openxmlformats.org/officeDocument/2006/relationships/image" Target="../media/image2.png"/></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image" Target="../media/image2.png"/></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9.png"/><Relationship Id="rId1" Type="http://schemas.openxmlformats.org/officeDocument/2006/relationships/image" Target="../media/image2.png"/></Relationships>
</file>

<file path=ppt/slides/_rels/slide6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1.jpeg"/><Relationship Id="rId2" Type="http://schemas.openxmlformats.org/officeDocument/2006/relationships/image" Target="../media/image40.wmf"/><Relationship Id="rId1" Type="http://schemas.openxmlformats.org/officeDocument/2006/relationships/image" Target="../media/image2.png"/></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5.png"/><Relationship Id="rId1" Type="http://schemas.openxmlformats.org/officeDocument/2006/relationships/image" Target="../media/image2.png"/></Relationships>
</file>

<file path=ppt/slides/_rels/slide6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2.png"/><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220713" y="2196465"/>
            <a:ext cx="8943764" cy="922020"/>
          </a:xfrm>
          <a:prstGeom prst="rect">
            <a:avLst/>
          </a:prstGeom>
        </p:spPr>
        <p:txBody>
          <a:bodyPr wrap="square">
            <a:spAutoFit/>
          </a:bodyPr>
          <a:lstStyle/>
          <a:p>
            <a:pPr>
              <a:lnSpc>
                <a:spcPct val="150000"/>
              </a:lnSpc>
              <a:defRPr/>
            </a:pPr>
            <a:r>
              <a:rPr lang="zh-CN" altLang="en-US" sz="3600" dirty="0">
                <a:solidFill>
                  <a:schemeClr val="bg1"/>
                </a:solidFill>
                <a:latin typeface="楷体" panose="02010609060101010101" pitchFamily="49" charset="-122"/>
                <a:ea typeface="楷体" panose="02010609060101010101" pitchFamily="49" charset="-122"/>
              </a:rPr>
              <a:t>子任务</a:t>
            </a:r>
            <a:r>
              <a:rPr lang="en-US" altLang="zh-CN" sz="3600" dirty="0">
                <a:solidFill>
                  <a:schemeClr val="bg1"/>
                </a:solidFill>
                <a:latin typeface="楷体" panose="02010609060101010101" pitchFamily="49" charset="-122"/>
                <a:ea typeface="楷体" panose="02010609060101010101" pitchFamily="49" charset="-122"/>
              </a:rPr>
              <a:t>1</a:t>
            </a:r>
            <a:r>
              <a:rPr lang="zh-CN" altLang="en-US" sz="3600" dirty="0">
                <a:solidFill>
                  <a:schemeClr val="bg1"/>
                </a:solidFill>
                <a:latin typeface="楷体" panose="02010609060101010101" pitchFamily="49" charset="-122"/>
                <a:ea typeface="楷体" panose="02010609060101010101" pitchFamily="49" charset="-122"/>
              </a:rPr>
              <a:t>：无时限电流速断保护（电流</a:t>
            </a:r>
            <a:r>
              <a:rPr lang="en-US" altLang="zh-CN" sz="3600" dirty="0">
                <a:solidFill>
                  <a:schemeClr val="bg1"/>
                </a:solidFill>
                <a:latin typeface="楷体" panose="02010609060101010101" pitchFamily="49" charset="-122"/>
                <a:ea typeface="楷体" panose="02010609060101010101" pitchFamily="49" charset="-122"/>
              </a:rPr>
              <a:t>I</a:t>
            </a:r>
            <a:r>
              <a:rPr lang="zh-CN" altLang="en-US" sz="3600" dirty="0">
                <a:solidFill>
                  <a:schemeClr val="bg1"/>
                </a:solidFill>
                <a:latin typeface="楷体" panose="02010609060101010101" pitchFamily="49" charset="-122"/>
                <a:ea typeface="楷体" panose="02010609060101010101" pitchFamily="49" charset="-122"/>
              </a:rPr>
              <a:t>段）</a:t>
            </a:r>
            <a:endParaRPr lang="zh-CN" altLang="en-US" sz="3600" dirty="0">
              <a:solidFill>
                <a:schemeClr val="bg1"/>
              </a:solidFill>
              <a:latin typeface="楷体" panose="02010609060101010101" pitchFamily="49" charset="-122"/>
              <a:ea typeface="楷体" panose="02010609060101010101" pitchFamily="49" charset="-122"/>
            </a:endParaRPr>
          </a:p>
        </p:txBody>
      </p:sp>
      <p:pic>
        <p:nvPicPr>
          <p:cNvPr id="4" name="图片 3" descr="QQ图片20170607103558.png"/>
          <p:cNvPicPr>
            <a:picLocks noChangeAspect="1"/>
          </p:cNvPicPr>
          <p:nvPr/>
        </p:nvPicPr>
        <p:blipFill>
          <a:blip r:embed="rId1" cstate="print"/>
          <a:stretch>
            <a:fillRect/>
          </a:stretch>
        </p:blipFill>
        <p:spPr>
          <a:xfrm>
            <a:off x="-3806" y="2"/>
            <a:ext cx="9159908" cy="5159567"/>
          </a:xfrm>
          <a:prstGeom prst="rect">
            <a:avLst/>
          </a:prstGeom>
        </p:spPr>
      </p:pic>
      <p:sp>
        <p:nvSpPr>
          <p:cNvPr id="5" name="矩形 4"/>
          <p:cNvSpPr/>
          <p:nvPr/>
        </p:nvSpPr>
        <p:spPr>
          <a:xfrm>
            <a:off x="895588" y="2187893"/>
            <a:ext cx="8209598" cy="922020"/>
          </a:xfrm>
          <a:prstGeom prst="rect">
            <a:avLst/>
          </a:prstGeom>
        </p:spPr>
        <p:txBody>
          <a:bodyPr wrap="square">
            <a:spAutoFit/>
          </a:bodyPr>
          <a:lstStyle/>
          <a:p>
            <a:pPr>
              <a:lnSpc>
                <a:spcPct val="150000"/>
              </a:lnSpc>
              <a:defRPr/>
            </a:pPr>
            <a:r>
              <a:rPr lang="en-US" altLang="zh-CN" sz="3600" dirty="0">
                <a:solidFill>
                  <a:schemeClr val="bg1"/>
                </a:solidFill>
                <a:latin typeface="楷体" panose="02010609060101010101" pitchFamily="49" charset="-122"/>
                <a:ea typeface="楷体" panose="02010609060101010101" pitchFamily="49" charset="-122"/>
                <a:sym typeface="+mn-ea"/>
              </a:rPr>
              <a:t>    </a:t>
            </a:r>
            <a:r>
              <a:rPr lang="zh-CN" altLang="en-US" sz="3600" dirty="0">
                <a:solidFill>
                  <a:schemeClr val="bg1"/>
                </a:solidFill>
                <a:latin typeface="楷体" panose="02010609060101010101" pitchFamily="49" charset="-122"/>
                <a:ea typeface="楷体" panose="02010609060101010101" pitchFamily="49" charset="-122"/>
                <a:sym typeface="+mn-ea"/>
              </a:rPr>
              <a:t>继电保护装置常用元件与调校</a:t>
            </a:r>
            <a:endParaRPr lang="zh-CN" altLang="en-US" sz="3600" dirty="0">
              <a:solidFill>
                <a:schemeClr val="bg1"/>
              </a:solidFill>
              <a:latin typeface="楷体" panose="02010609060101010101" pitchFamily="49" charset="-122"/>
              <a:ea typeface="楷体" panose="02010609060101010101" pitchFamily="49"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00" y="499904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104346" y="499904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164813" y="499904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346075" y="628015"/>
            <a:ext cx="8465185" cy="2642235"/>
          </a:xfrm>
        </p:spPr>
        <p:txBody>
          <a:bodyPr>
            <a:normAutofit lnSpcReduction="20000"/>
          </a:bodyPr>
          <a:lstStyle/>
          <a:p>
            <a:pPr marL="0" lvl="0" indent="0">
              <a:buNone/>
            </a:pPr>
            <a:r>
              <a:rPr lang="zh-CN" altLang="en-US" sz="2400" dirty="0">
                <a:latin typeface="隶书" panose="02010509060101010101" pitchFamily="49" charset="-122"/>
                <a:ea typeface="楷体" panose="02010609060101010101" pitchFamily="49" charset="-122"/>
                <a:sym typeface="+mn-ea"/>
              </a:rPr>
              <a:t>四、单端测量电气量保护（也称阶段式保护）</a:t>
            </a:r>
            <a:endParaRPr lang="zh-CN" altLang="en-US" sz="2400" dirty="0">
              <a:latin typeface="隶书" panose="02010509060101010101" pitchFamily="49" charset="-122"/>
              <a:ea typeface="楷体" panose="02010609060101010101" pitchFamily="49" charset="-122"/>
              <a:sym typeface="+mn-ea"/>
            </a:endParaRPr>
          </a:p>
          <a:p>
            <a:pPr marL="0" lvl="0" indent="0">
              <a:lnSpc>
                <a:spcPct val="150000"/>
              </a:lnSpc>
              <a:buNone/>
            </a:pPr>
            <a:r>
              <a:rPr lang="zh-CN" altLang="en-US" sz="2400" dirty="0">
                <a:latin typeface="隶书" panose="02010509060101010101" pitchFamily="49" charset="-122"/>
                <a:ea typeface="楷体" panose="02010609060101010101" pitchFamily="49" charset="-122"/>
                <a:sym typeface="+mn-ea"/>
              </a:rPr>
              <a:t>根据被保护设备一端所测量电气量的大小情况来决定保护动作与否。（一般被保护元件至少有两端）</a:t>
            </a:r>
            <a:endParaRPr lang="zh-CN" altLang="en-US" sz="2400" dirty="0">
              <a:latin typeface="隶书" panose="02010509060101010101" pitchFamily="49" charset="-122"/>
              <a:ea typeface="楷体" panose="02010609060101010101" pitchFamily="49" charset="-122"/>
              <a:sym typeface="+mn-ea"/>
            </a:endParaRPr>
          </a:p>
          <a:p>
            <a:pPr marL="0" indent="0" fontAlgn="auto">
              <a:lnSpc>
                <a:spcPct val="150000"/>
              </a:lnSpc>
              <a:buNone/>
            </a:pPr>
            <a:r>
              <a:rPr lang="zh-CN" altLang="en-US" sz="2400" dirty="0">
                <a:latin typeface="隶书" panose="02010509060101010101" pitchFamily="49" charset="-122"/>
                <a:ea typeface="楷体" panose="02010609060101010101" pitchFamily="49" charset="-122"/>
                <a:sym typeface="+mn-ea"/>
              </a:rPr>
              <a:t>以AB线路为例，</a:t>
            </a:r>
            <a:r>
              <a:rPr lang="zh-CN" altLang="en-US" sz="2400" dirty="0">
                <a:latin typeface="隶书" panose="02010509060101010101" pitchFamily="49" charset="-122"/>
                <a:ea typeface="楷体" panose="02010609060101010101" pitchFamily="49" charset="-122"/>
                <a:sym typeface="+mn-ea"/>
              </a:rPr>
              <a:t>如何判断AB线路上得短路呢？要判断故障点位置，根据什么？</a:t>
            </a:r>
            <a:endParaRPr lang="zh-CN" altLang="en-US" sz="2400" dirty="0">
              <a:latin typeface="隶书" panose="02010509060101010101" pitchFamily="49" charset="-122"/>
              <a:ea typeface="楷体" panose="02010609060101010101" pitchFamily="49" charset="-122"/>
            </a:endParaRPr>
          </a:p>
          <a:p>
            <a:pPr lvl="0" indent="0" fontAlgn="base">
              <a:spcBef>
                <a:spcPct val="0"/>
              </a:spcBef>
              <a:spcAft>
                <a:spcPct val="0"/>
              </a:spcAft>
              <a:buNone/>
            </a:pPr>
            <a:endParaRPr lang="zh-CN" altLang="en-US" sz="2400" dirty="0">
              <a:latin typeface="隶书" panose="02010509060101010101" pitchFamily="49" charset="-122"/>
              <a:ea typeface="楷体" panose="02010609060101010101" pitchFamily="49" charset="-122"/>
            </a:endParaRPr>
          </a:p>
          <a:p>
            <a:pPr marL="0" lvl="0" indent="0">
              <a:buNone/>
            </a:pPr>
            <a:endParaRPr lang="zh-CN" altLang="en-US" sz="2400" dirty="0">
              <a:latin typeface="隶书" panose="02010509060101010101" pitchFamily="49" charset="-122"/>
              <a:ea typeface="楷体" panose="02010609060101010101" pitchFamily="49" charset="-122"/>
              <a:sym typeface="+mn-ea"/>
            </a:endParaRPr>
          </a:p>
          <a:p>
            <a:pPr marL="0" indent="0">
              <a:buNone/>
            </a:pPr>
            <a:endParaRPr lang="zh-CN" altLang="en-US" sz="2400" dirty="0">
              <a:latin typeface="+mn-ea"/>
              <a:cs typeface="+mn-ea"/>
              <a:sym typeface="+mn-ea"/>
            </a:endParaRPr>
          </a:p>
          <a:p>
            <a:pPr marL="0" indent="0">
              <a:buNone/>
            </a:pPr>
            <a:endParaRPr lang="zh-CN" altLang="en-US" sz="2400" dirty="0">
              <a:latin typeface="+mn-ea"/>
              <a:cs typeface="+mn-ea"/>
              <a:sym typeface="+mn-ea"/>
            </a:endParaRPr>
          </a:p>
        </p:txBody>
      </p:sp>
      <p:pic>
        <p:nvPicPr>
          <p:cNvPr id="2" name="图片 1"/>
          <p:cNvPicPr>
            <a:picLocks noChangeAspect="1"/>
          </p:cNvPicPr>
          <p:nvPr/>
        </p:nvPicPr>
        <p:blipFill>
          <a:blip r:embed="rId2"/>
          <a:stretch>
            <a:fillRect/>
          </a:stretch>
        </p:blipFill>
        <p:spPr>
          <a:xfrm>
            <a:off x="1979295" y="3075940"/>
            <a:ext cx="5391150" cy="15811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 calcmode="lin" valueType="num">
                                      <p:cBhvr additive="base">
                                        <p:cTn id="7"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anim calcmode="lin" valueType="num">
                                      <p:cBhvr additive="base">
                                        <p:cTn id="11"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395605" y="901700"/>
            <a:ext cx="8496935" cy="3340100"/>
          </a:xfrm>
        </p:spPr>
        <p:txBody>
          <a:bodyPr/>
          <a:lstStyle/>
          <a:p>
            <a:pPr marL="0" lvl="0" indent="0">
              <a:buNone/>
            </a:pPr>
            <a:r>
              <a:rPr lang="zh-CN" altLang="en-US" sz="2400" dirty="0">
                <a:latin typeface="隶书" panose="02010509060101010101" pitchFamily="49" charset="-122"/>
                <a:ea typeface="楷体" panose="02010609060101010101" pitchFamily="49" charset="-122"/>
              </a:rPr>
              <a:t>答：根据这一段测得的电气量大小</a:t>
            </a:r>
            <a:endParaRPr lang="zh-CN" altLang="en-US" sz="2400" dirty="0">
              <a:latin typeface="隶书" panose="02010509060101010101" pitchFamily="49" charset="-122"/>
              <a:ea typeface="楷体" panose="02010609060101010101" pitchFamily="49" charset="-122"/>
            </a:endParaRPr>
          </a:p>
          <a:p>
            <a:pPr marL="0" indent="0">
              <a:buNone/>
            </a:pPr>
            <a:r>
              <a:rPr lang="zh-CN" altLang="en-US" sz="2400" dirty="0">
                <a:latin typeface="隶书" panose="02010509060101010101" pitchFamily="49" charset="-122"/>
                <a:ea typeface="楷体" panose="02010609060101010101" pitchFamily="49" charset="-122"/>
              </a:rPr>
              <a:t>以电流为例</a:t>
            </a:r>
            <a:endParaRPr lang="zh-CN" altLang="en-US" sz="2400" dirty="0">
              <a:latin typeface="隶书" panose="02010509060101010101" pitchFamily="49" charset="-122"/>
              <a:ea typeface="楷体" panose="02010609060101010101" pitchFamily="49" charset="-122"/>
            </a:endParaRPr>
          </a:p>
          <a:p>
            <a:pPr marL="0" indent="0">
              <a:buNone/>
            </a:pPr>
            <a:r>
              <a:rPr lang="zh-CN" altLang="en-US" sz="2400" dirty="0">
                <a:latin typeface="隶书" panose="02010509060101010101" pitchFamily="49" charset="-122"/>
                <a:ea typeface="楷体" panose="02010609060101010101" pitchFamily="49" charset="-122"/>
                <a:sym typeface="+mn-ea"/>
              </a:rPr>
              <a:t>正常运行时，</a:t>
            </a:r>
            <a:r>
              <a:rPr lang="zh-CN" altLang="en-US" sz="2400" dirty="0">
                <a:latin typeface="隶书" panose="02010509060101010101" pitchFamily="49" charset="-122"/>
                <a:ea typeface="楷体" panose="02010609060101010101" pitchFamily="49" charset="-122"/>
              </a:rPr>
              <a:t>保护1处测得得电流很小，是负荷电流。短路时电流会突然增大，但增大的多少与位置有关。</a:t>
            </a:r>
            <a:endParaRPr lang="zh-CN" altLang="en-US" sz="2400" dirty="0">
              <a:latin typeface="隶书" panose="02010509060101010101" pitchFamily="49" charset="-122"/>
              <a:ea typeface="楷体" panose="02010609060101010101" pitchFamily="49" charset="-122"/>
            </a:endParaRPr>
          </a:p>
          <a:p>
            <a:pPr marL="0" indent="0">
              <a:buNone/>
            </a:pPr>
            <a:r>
              <a:rPr lang="zh-CN" altLang="en-US" sz="2400" dirty="0">
                <a:latin typeface="隶书" panose="02010509060101010101" pitchFamily="49" charset="-122"/>
                <a:ea typeface="楷体" panose="02010609060101010101" pitchFamily="49" charset="-122"/>
              </a:rPr>
              <a:t>比如AB出口处短路，保护1测得的电流很大。</a:t>
            </a:r>
            <a:endParaRPr lang="zh-CN" altLang="en-US" sz="2400" dirty="0">
              <a:latin typeface="隶书" panose="02010509060101010101" pitchFamily="49" charset="-122"/>
              <a:ea typeface="楷体" panose="02010609060101010101" pitchFamily="49" charset="-122"/>
            </a:endParaRPr>
          </a:p>
          <a:p>
            <a:pPr marL="0" indent="0">
              <a:buNone/>
            </a:pPr>
            <a:r>
              <a:rPr lang="zh-CN" altLang="en-US" sz="2400" dirty="0">
                <a:latin typeface="隶书" panose="02010509060101010101" pitchFamily="49" charset="-122"/>
                <a:ea typeface="楷体" panose="02010609060101010101" pitchFamily="49" charset="-122"/>
              </a:rPr>
              <a:t>如在C处</a:t>
            </a:r>
            <a:r>
              <a:rPr lang="zh-CN" altLang="en-US" sz="2400" dirty="0">
                <a:latin typeface="隶书" panose="02010509060101010101" pitchFamily="49" charset="-122"/>
                <a:ea typeface="楷体" panose="02010609060101010101" pitchFamily="49" charset="-122"/>
                <a:sym typeface="+mn-ea"/>
              </a:rPr>
              <a:t>短路</a:t>
            </a:r>
            <a:r>
              <a:rPr lang="zh-CN" altLang="en-US" sz="2400" dirty="0">
                <a:latin typeface="隶书" panose="02010509060101010101" pitchFamily="49" charset="-122"/>
                <a:ea typeface="楷体" panose="02010609060101010101" pitchFamily="49" charset="-122"/>
              </a:rPr>
              <a:t>，也会有短路电流流过保护1，但很小。</a:t>
            </a:r>
            <a:endParaRPr lang="zh-CN" altLang="en-US" sz="2400" dirty="0">
              <a:latin typeface="隶书" panose="02010509060101010101" pitchFamily="49" charset="-122"/>
              <a:ea typeface="楷体" panose="02010609060101010101" pitchFamily="49" charset="-122"/>
            </a:endParaRPr>
          </a:p>
          <a:p>
            <a:pPr marL="0" indent="0">
              <a:buNone/>
            </a:pPr>
            <a:r>
              <a:rPr lang="zh-CN" altLang="en-US" sz="2400" dirty="0">
                <a:latin typeface="隶书" panose="02010509060101010101" pitchFamily="49" charset="-122"/>
                <a:ea typeface="楷体" panose="02010609060101010101" pitchFamily="49" charset="-122"/>
              </a:rPr>
              <a:t>所以，可以根据短路电流大小来判断故障电流远近。</a:t>
            </a:r>
            <a:endParaRPr lang="zh-CN" altLang="en-US" sz="2400" dirty="0">
              <a:latin typeface="隶书" panose="020105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animEffect transition="in" filter="wipe(down)">
                                      <p:cBhvr>
                                        <p:cTn id="13" dur="500"/>
                                        <p:tgtEl>
                                          <p:spTgt spid="10">
                                            <p:txEl>
                                              <p:pRg st="1" end="1"/>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10">
                                            <p:txEl>
                                              <p:pRg st="2" end="2"/>
                                            </p:txEl>
                                          </p:spTgt>
                                        </p:tgtEl>
                                        <p:attrNameLst>
                                          <p:attrName>style.visibility</p:attrName>
                                        </p:attrNameLst>
                                      </p:cBhvr>
                                      <p:to>
                                        <p:strVal val="visible"/>
                                      </p:to>
                                    </p:set>
                                    <p:animEffect transition="in" filter="wipe(down)">
                                      <p:cBhvr>
                                        <p:cTn id="16" dur="500"/>
                                        <p:tgtEl>
                                          <p:spTgt spid="10">
                                            <p:txEl>
                                              <p:pRg st="2" end="2"/>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animEffect transition="in" filter="wipe(down)">
                                      <p:cBhvr>
                                        <p:cTn id="19" dur="500"/>
                                        <p:tgtEl>
                                          <p:spTgt spid="10">
                                            <p:txEl>
                                              <p:pRg st="3" end="3"/>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10">
                                            <p:txEl>
                                              <p:pRg st="4" end="4"/>
                                            </p:txEl>
                                          </p:spTgt>
                                        </p:tgtEl>
                                        <p:attrNameLst>
                                          <p:attrName>style.visibility</p:attrName>
                                        </p:attrNameLst>
                                      </p:cBhvr>
                                      <p:to>
                                        <p:strVal val="visible"/>
                                      </p:to>
                                    </p:set>
                                    <p:animEffect transition="in" filter="wipe(down)">
                                      <p:cBhvr>
                                        <p:cTn id="22" dur="500"/>
                                        <p:tgtEl>
                                          <p:spTgt spid="10">
                                            <p:txEl>
                                              <p:pRg st="4" end="4"/>
                                            </p:txEl>
                                          </p:spTgt>
                                        </p:tgtEl>
                                      </p:cBhvr>
                                    </p:animEffect>
                                  </p:childTnLst>
                                </p:cTn>
                              </p:par>
                              <p:par>
                                <p:cTn id="23" presetID="22" presetClass="entr" presetSubtype="4" fill="hold" nodeType="withEffect">
                                  <p:stCondLst>
                                    <p:cond delay="0"/>
                                  </p:stCondLst>
                                  <p:childTnLst>
                                    <p:set>
                                      <p:cBhvr>
                                        <p:cTn id="24" dur="1" fill="hold">
                                          <p:stCondLst>
                                            <p:cond delay="0"/>
                                          </p:stCondLst>
                                        </p:cTn>
                                        <p:tgtEl>
                                          <p:spTgt spid="10">
                                            <p:txEl>
                                              <p:pRg st="5" end="5"/>
                                            </p:txEl>
                                          </p:spTgt>
                                        </p:tgtEl>
                                        <p:attrNameLst>
                                          <p:attrName>style.visibility</p:attrName>
                                        </p:attrNameLst>
                                      </p:cBhvr>
                                      <p:to>
                                        <p:strVal val="visible"/>
                                      </p:to>
                                    </p:set>
                                    <p:animEffect transition="in" filter="wipe(down)">
                                      <p:cBhvr>
                                        <p:cTn id="25" dur="500"/>
                                        <p:tgtEl>
                                          <p:spTgt spid="1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323528" y="627534"/>
            <a:ext cx="8496944" cy="4176464"/>
          </a:xfrm>
        </p:spPr>
        <p:txBody>
          <a:bodyPr/>
          <a:lstStyle/>
          <a:p>
            <a:pPr marL="0" lvl="0" algn="l">
              <a:buClrTx/>
              <a:buSzTx/>
              <a:buNone/>
            </a:pPr>
            <a:r>
              <a:rPr lang="en-US" altLang="zh-CN" sz="2400" dirty="0"/>
              <a:t>      </a:t>
            </a:r>
            <a:r>
              <a:rPr lang="zh-CN" altLang="en-US" sz="2400" dirty="0">
                <a:latin typeface="隶书" panose="02010509060101010101" pitchFamily="49" charset="-122"/>
                <a:ea typeface="楷体" panose="02010609060101010101" pitchFamily="49" charset="-122"/>
              </a:rPr>
              <a:t>以电压为例</a:t>
            </a:r>
            <a:endParaRPr lang="zh-CN" altLang="en-US" sz="2400" dirty="0">
              <a:latin typeface="隶书" panose="02010509060101010101" pitchFamily="49" charset="-122"/>
              <a:ea typeface="楷体" panose="02010609060101010101" pitchFamily="49" charset="-122"/>
            </a:endParaRPr>
          </a:p>
        </p:txBody>
      </p:sp>
      <p:sp>
        <p:nvSpPr>
          <p:cNvPr id="3" name="文本框 2"/>
          <p:cNvSpPr txBox="1"/>
          <p:nvPr/>
        </p:nvSpPr>
        <p:spPr>
          <a:xfrm>
            <a:off x="787400" y="2893060"/>
            <a:ext cx="8183880" cy="1568450"/>
          </a:xfrm>
          <a:prstGeom prst="rect">
            <a:avLst/>
          </a:prstGeom>
          <a:noFill/>
        </p:spPr>
        <p:txBody>
          <a:bodyPr wrap="square" rtlCol="0">
            <a:spAutoFit/>
          </a:bodyPr>
          <a:p>
            <a:pPr indent="-342900" algn="l" fontAlgn="auto">
              <a:lnSpc>
                <a:spcPct val="100000"/>
              </a:lnSpc>
              <a:spcBef>
                <a:spcPct val="20000"/>
              </a:spcBef>
              <a:buClrTx/>
              <a:buSzTx/>
              <a:buFont typeface="Arial" panose="020B0604020202020204" pitchFamily="34" charset="0"/>
            </a:pPr>
            <a:r>
              <a:rPr lang="zh-CN" altLang="en-US" sz="2400" dirty="0">
                <a:latin typeface="隶书" panose="02010509060101010101" pitchFamily="49" charset="-122"/>
                <a:ea typeface="楷体" panose="02010609060101010101" pitchFamily="49" charset="-122"/>
                <a:sym typeface="+mn-ea"/>
              </a:rPr>
              <a:t>正常运行时电压较高，是额定电压。</a:t>
            </a:r>
            <a:r>
              <a:rPr lang="zh-CN" altLang="en-US" sz="2400" dirty="0">
                <a:latin typeface="隶书" panose="02010509060101010101" pitchFamily="49" charset="-122"/>
                <a:ea typeface="楷体" panose="02010609060101010101" pitchFamily="49" charset="-122"/>
              </a:rPr>
              <a:t>发生故障，电压降低，短路点电压降到最低，可以通过测得</a:t>
            </a:r>
            <a:r>
              <a:rPr lang="zh-CN" altLang="en-US" sz="2400" dirty="0">
                <a:latin typeface="隶书" panose="02010509060101010101" pitchFamily="49" charset="-122"/>
                <a:ea typeface="楷体" panose="02010609060101010101" pitchFamily="49" charset="-122"/>
                <a:sym typeface="+mn-ea"/>
              </a:rPr>
              <a:t>电压</a:t>
            </a:r>
            <a:r>
              <a:rPr lang="zh-CN" altLang="en-US" sz="2400" dirty="0">
                <a:latin typeface="隶书" panose="02010509060101010101" pitchFamily="49" charset="-122"/>
                <a:ea typeface="楷体" panose="02010609060101010101" pitchFamily="49" charset="-122"/>
              </a:rPr>
              <a:t>，判断故障点远近，来决定保护是否动作。</a:t>
            </a:r>
            <a:endParaRPr lang="zh-CN" altLang="en-US" sz="2400" dirty="0">
              <a:latin typeface="隶书" panose="02010509060101010101" pitchFamily="49" charset="-122"/>
              <a:ea typeface="楷体" panose="02010609060101010101" pitchFamily="49" charset="-122"/>
            </a:endParaRPr>
          </a:p>
          <a:p>
            <a:endParaRPr lang="zh-CN" altLang="en-US" sz="2400">
              <a:latin typeface="Arial" panose="020B0604020202020204" pitchFamily="34" charset="0"/>
              <a:cs typeface="Arial" panose="020B0604020202020204" pitchFamily="34" charset="0"/>
            </a:endParaRPr>
          </a:p>
        </p:txBody>
      </p:sp>
      <p:pic>
        <p:nvPicPr>
          <p:cNvPr id="8" name="图片 7"/>
          <p:cNvPicPr>
            <a:picLocks noChangeAspect="1"/>
          </p:cNvPicPr>
          <p:nvPr/>
        </p:nvPicPr>
        <p:blipFill>
          <a:blip r:embed="rId2"/>
          <a:stretch>
            <a:fillRect/>
          </a:stretch>
        </p:blipFill>
        <p:spPr>
          <a:xfrm>
            <a:off x="1835785" y="1131570"/>
            <a:ext cx="5600700" cy="14859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140335" y="704215"/>
            <a:ext cx="5553710" cy="429895"/>
          </a:xfrm>
        </p:spPr>
        <p:txBody>
          <a:bodyPr>
            <a:noAutofit/>
          </a:bodyPr>
          <a:lstStyle/>
          <a:p>
            <a:pPr marL="0" indent="0">
              <a:buNone/>
            </a:pPr>
            <a:r>
              <a:rPr lang="en-US" altLang="zh-CN" sz="2400">
                <a:solidFill>
                  <a:schemeClr val="tx1"/>
                </a:solidFill>
                <a:sym typeface="+mn-ea"/>
              </a:rPr>
              <a:t>   </a:t>
            </a:r>
            <a:r>
              <a:rPr lang="zh-CN" altLang="en-US" sz="2400" dirty="0">
                <a:solidFill>
                  <a:schemeClr val="tx1"/>
                </a:solidFill>
                <a:latin typeface="隶书" panose="02010509060101010101" pitchFamily="49" charset="-122"/>
                <a:ea typeface="楷体" panose="02010609060101010101" pitchFamily="49" charset="-122"/>
                <a:sym typeface="+mn-ea"/>
              </a:rPr>
              <a:t>问：单端测量有什么缺点呢？</a:t>
            </a:r>
            <a:endParaRPr lang="zh-CN" altLang="en-US" sz="2400" dirty="0">
              <a:solidFill>
                <a:schemeClr val="tx1"/>
              </a:solidFill>
              <a:latin typeface="隶书" panose="02010509060101010101" pitchFamily="49" charset="-122"/>
              <a:ea typeface="楷体" panose="02010609060101010101" pitchFamily="49" charset="-122"/>
            </a:endParaRPr>
          </a:p>
          <a:p>
            <a:pPr marL="0" indent="0">
              <a:buNone/>
            </a:pPr>
            <a:endParaRPr lang="zh-CN" altLang="en-US" sz="2400" dirty="0">
              <a:solidFill>
                <a:schemeClr val="tx1"/>
              </a:solidFill>
              <a:latin typeface="隶书" panose="02010509060101010101" pitchFamily="49" charset="-122"/>
              <a:ea typeface="楷体" panose="02010609060101010101" pitchFamily="49" charset="-122"/>
            </a:endParaRPr>
          </a:p>
        </p:txBody>
      </p:sp>
      <p:sp>
        <p:nvSpPr>
          <p:cNvPr id="81" name="文本框 80"/>
          <p:cNvSpPr txBox="1"/>
          <p:nvPr/>
        </p:nvSpPr>
        <p:spPr>
          <a:xfrm>
            <a:off x="350520" y="1334770"/>
            <a:ext cx="8651240" cy="3082290"/>
          </a:xfrm>
          <a:prstGeom prst="rect">
            <a:avLst/>
          </a:prstGeom>
          <a:noFill/>
        </p:spPr>
        <p:txBody>
          <a:bodyPr wrap="square" rtlCol="0">
            <a:spAutoFit/>
          </a:bodyPr>
          <a:p>
            <a:pPr algn="l" fontAlgn="auto">
              <a:lnSpc>
                <a:spcPct val="100000"/>
              </a:lnSpc>
              <a:spcBef>
                <a:spcPct val="20000"/>
              </a:spcBef>
              <a:buClrTx/>
              <a:buSzTx/>
              <a:buNone/>
            </a:pPr>
            <a:r>
              <a:rPr lang="zh-CN" altLang="en-US" sz="2400" dirty="0">
                <a:latin typeface="隶书" panose="02010509060101010101" pitchFamily="49" charset="-122"/>
                <a:ea typeface="楷体" panose="02010609060101010101" pitchFamily="49" charset="-122"/>
              </a:rPr>
              <a:t>如果本线路末端K1短路，保护1该动作，如果下条线路首端K2短路，保护1不该动。</a:t>
            </a:r>
            <a:endParaRPr lang="zh-CN" altLang="en-US" sz="2400" dirty="0">
              <a:latin typeface="隶书" panose="02010509060101010101" pitchFamily="49" charset="-122"/>
              <a:ea typeface="楷体" panose="02010609060101010101" pitchFamily="49" charset="-122"/>
            </a:endParaRPr>
          </a:p>
          <a:p>
            <a:pPr algn="l" fontAlgn="auto">
              <a:lnSpc>
                <a:spcPct val="100000"/>
              </a:lnSpc>
              <a:spcBef>
                <a:spcPct val="20000"/>
              </a:spcBef>
              <a:buClrTx/>
              <a:buSzTx/>
              <a:buNone/>
            </a:pPr>
            <a:r>
              <a:rPr lang="zh-CN" altLang="en-US" sz="2400" dirty="0">
                <a:latin typeface="隶书" panose="02010509060101010101" pitchFamily="49" charset="-122"/>
                <a:ea typeface="楷体" panose="02010609060101010101" pitchFamily="49" charset="-122"/>
              </a:rPr>
              <a:t>从物理上来说，K1,K2不是一个点，从电气参数上来说，几乎是一个点，就是说K1,K2短路流过保护1的短路电流相等。</a:t>
            </a:r>
            <a:endParaRPr lang="zh-CN" altLang="en-US" sz="2400" dirty="0">
              <a:latin typeface="隶书" panose="02010509060101010101" pitchFamily="49" charset="-122"/>
              <a:ea typeface="楷体" panose="02010609060101010101" pitchFamily="49" charset="-122"/>
            </a:endParaRPr>
          </a:p>
          <a:p>
            <a:pPr algn="l" fontAlgn="auto">
              <a:lnSpc>
                <a:spcPct val="100000"/>
              </a:lnSpc>
              <a:spcBef>
                <a:spcPct val="20000"/>
              </a:spcBef>
              <a:buClrTx/>
              <a:buSzTx/>
              <a:buNone/>
            </a:pPr>
            <a:r>
              <a:rPr lang="zh-CN" altLang="en-US" sz="2400" dirty="0">
                <a:latin typeface="隶书" panose="02010509060101010101" pitchFamily="49" charset="-122"/>
                <a:ea typeface="楷体" panose="02010609060101010101" pitchFamily="49" charset="-122"/>
              </a:rPr>
              <a:t>所以，保护1无法区分</a:t>
            </a:r>
            <a:r>
              <a:rPr lang="zh-CN" altLang="en-US" sz="2400" dirty="0">
                <a:latin typeface="隶书" panose="02010509060101010101" pitchFamily="49" charset="-122"/>
                <a:ea typeface="楷体" panose="02010609060101010101" pitchFamily="49" charset="-122"/>
                <a:sym typeface="+mn-ea"/>
              </a:rPr>
              <a:t>本线路末端和下条线路首端</a:t>
            </a:r>
            <a:r>
              <a:rPr lang="zh-CN" altLang="en-US" sz="2400" dirty="0">
                <a:latin typeface="隶书" panose="02010509060101010101" pitchFamily="49" charset="-122"/>
                <a:ea typeface="楷体" panose="02010609060101010101" pitchFamily="49" charset="-122"/>
              </a:rPr>
              <a:t>。</a:t>
            </a:r>
            <a:endParaRPr lang="zh-CN" altLang="en-US" sz="2400" dirty="0">
              <a:latin typeface="隶书" panose="02010509060101010101" pitchFamily="49" charset="-122"/>
              <a:ea typeface="楷体" panose="02010609060101010101" pitchFamily="49" charset="-122"/>
            </a:endParaRPr>
          </a:p>
          <a:p>
            <a:pPr algn="l">
              <a:spcBef>
                <a:spcPct val="20000"/>
              </a:spcBef>
              <a:buClrTx/>
              <a:buSzTx/>
              <a:buNone/>
            </a:pPr>
            <a:endParaRPr lang="zh-CN" altLang="en-US" sz="2400" dirty="0">
              <a:latin typeface="隶书" panose="02010509060101010101" pitchFamily="49" charset="-122"/>
              <a:ea typeface="楷体" panose="02010609060101010101" pitchFamily="49" charset="-122"/>
            </a:endParaRPr>
          </a:p>
          <a:p>
            <a:endParaRPr lang="zh-CN" altLang="en-US">
              <a:latin typeface="Arial" panose="020B0604020202020204" pitchFamily="34" charset="0"/>
              <a:cs typeface="Arial" panose="020B0604020202020204" pitchFamily="34" charset="0"/>
            </a:endParaRPr>
          </a:p>
          <a:p>
            <a:endParaRPr lang="zh-CN" altLang="en-US">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additive="base">
                                        <p:cTn id="7" dur="500" fill="hold"/>
                                        <p:tgtEl>
                                          <p:spTgt spid="81"/>
                                        </p:tgtEl>
                                        <p:attrNameLst>
                                          <p:attrName>ppt_x</p:attrName>
                                        </p:attrNameLst>
                                      </p:cBhvr>
                                      <p:tavLst>
                                        <p:tav tm="0">
                                          <p:val>
                                            <p:strVal val="#ppt_x"/>
                                          </p:val>
                                        </p:tav>
                                        <p:tav tm="100000">
                                          <p:val>
                                            <p:strVal val="#ppt_x"/>
                                          </p:val>
                                        </p:tav>
                                      </p:tavLst>
                                    </p:anim>
                                    <p:anim calcmode="lin" valueType="num">
                                      <p:cBhvr additive="base">
                                        <p:cTn id="8" dur="500" fill="hold"/>
                                        <p:tgtEl>
                                          <p:spTgt spid="8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1"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325120" y="699770"/>
            <a:ext cx="8625840" cy="1273175"/>
          </a:xfrm>
          <a:prstGeom prst="rect">
            <a:avLst/>
          </a:prstGeom>
          <a:noFill/>
        </p:spPr>
        <p:txBody>
          <a:bodyPr wrap="square" rtlCol="0">
            <a:spAutoFit/>
          </a:bodyPr>
          <a:p>
            <a:pPr algn="l" fontAlgn="auto">
              <a:lnSpc>
                <a:spcPct val="100000"/>
              </a:lnSpc>
              <a:spcBef>
                <a:spcPct val="20000"/>
              </a:spcBef>
              <a:buClrTx/>
              <a:buSzTx/>
              <a:buNone/>
            </a:pPr>
            <a:r>
              <a:rPr lang="zh-CN" altLang="en-US" sz="2400" dirty="0">
                <a:latin typeface="隶书" panose="02010509060101010101" pitchFamily="49" charset="-122"/>
                <a:ea typeface="楷体" panose="02010609060101010101" pitchFamily="49" charset="-122"/>
                <a:sym typeface="+mn-ea"/>
              </a:rPr>
              <a:t>五、双端（多端）测量电气量保护</a:t>
            </a:r>
            <a:endParaRPr lang="zh-CN" altLang="en-US" sz="2400" dirty="0">
              <a:latin typeface="隶书" panose="02010509060101010101" pitchFamily="49" charset="-122"/>
              <a:ea typeface="楷体" panose="02010609060101010101" pitchFamily="49" charset="-122"/>
              <a:sym typeface="+mn-ea"/>
            </a:endParaRPr>
          </a:p>
          <a:p>
            <a:pPr algn="l" fontAlgn="auto">
              <a:lnSpc>
                <a:spcPct val="100000"/>
              </a:lnSpc>
              <a:spcBef>
                <a:spcPct val="20000"/>
              </a:spcBef>
              <a:buClrTx/>
              <a:buSzTx/>
              <a:buNone/>
            </a:pPr>
            <a:r>
              <a:rPr lang="zh-CN" altLang="en-US" sz="2400" dirty="0">
                <a:solidFill>
                  <a:schemeClr val="tx1"/>
                </a:solidFill>
                <a:latin typeface="隶书" panose="02010509060101010101" pitchFamily="49" charset="-122"/>
                <a:ea typeface="楷体" panose="02010609060101010101" pitchFamily="49" charset="-122"/>
                <a:sym typeface="+mn-ea"/>
              </a:rPr>
              <a:t>双端（多端）测量电气量保护(也称纵联保护），根据被保护设备多端所测电气量之间的关系来决定保护动作与否。</a:t>
            </a:r>
            <a:endParaRPr lang="zh-CN" altLang="en-US" sz="2400" dirty="0">
              <a:solidFill>
                <a:schemeClr val="tx1"/>
              </a:solidFill>
              <a:latin typeface="隶书" panose="02010509060101010101" pitchFamily="49" charset="-122"/>
              <a:ea typeface="楷体" panose="02010609060101010101" pitchFamily="49" charset="-122"/>
              <a:sym typeface="+mn-ea"/>
            </a:endParaRPr>
          </a:p>
        </p:txBody>
      </p:sp>
      <p:sp>
        <p:nvSpPr>
          <p:cNvPr id="41" name="文本框 40"/>
          <p:cNvSpPr txBox="1"/>
          <p:nvPr/>
        </p:nvSpPr>
        <p:spPr>
          <a:xfrm>
            <a:off x="467360" y="3507740"/>
            <a:ext cx="8580120" cy="829945"/>
          </a:xfrm>
          <a:prstGeom prst="rect">
            <a:avLst/>
          </a:prstGeom>
          <a:noFill/>
        </p:spPr>
        <p:txBody>
          <a:bodyPr wrap="square" rtlCol="0">
            <a:spAutoFit/>
          </a:bodyPr>
          <a:p>
            <a:pPr algn="l" fontAlgn="auto">
              <a:lnSpc>
                <a:spcPct val="100000"/>
              </a:lnSpc>
              <a:spcBef>
                <a:spcPct val="20000"/>
              </a:spcBef>
              <a:buClrTx/>
              <a:buSzTx/>
              <a:buNone/>
            </a:pPr>
            <a:r>
              <a:rPr lang="zh-CN" altLang="en-US" sz="2400" dirty="0">
                <a:latin typeface="隶书" panose="02010509060101010101" pitchFamily="49" charset="-122"/>
                <a:ea typeface="楷体" panose="02010609060101010101" pitchFamily="49" charset="-122"/>
              </a:rPr>
              <a:t>以AB线路为例，再研究内部和外部短路。规定由保护安装处母线→被保护线路为正</a:t>
            </a:r>
            <a:r>
              <a:rPr lang="zh-CN" altLang="en-US" sz="2400" dirty="0">
                <a:latin typeface="隶书" panose="02010509060101010101" pitchFamily="49" charset="-122"/>
                <a:ea typeface="楷体" panose="02010609060101010101" pitchFamily="49" charset="-122"/>
                <a:sym typeface="+mn-ea"/>
              </a:rPr>
              <a:t>方向。</a:t>
            </a:r>
            <a:endParaRPr lang="zh-CN" altLang="en-US" sz="2400" dirty="0">
              <a:latin typeface="隶书" panose="02010509060101010101" pitchFamily="49" charset="-122"/>
              <a:ea typeface="楷体" panose="02010609060101010101" pitchFamily="49" charset="-122"/>
            </a:endParaRPr>
          </a:p>
        </p:txBody>
      </p:sp>
      <p:pic>
        <p:nvPicPr>
          <p:cNvPr id="2" name="图片 1"/>
          <p:cNvPicPr>
            <a:picLocks noChangeAspect="1"/>
          </p:cNvPicPr>
          <p:nvPr/>
        </p:nvPicPr>
        <p:blipFill>
          <a:blip r:embed="rId2"/>
          <a:stretch>
            <a:fillRect/>
          </a:stretch>
        </p:blipFill>
        <p:spPr>
          <a:xfrm>
            <a:off x="1187450" y="2139950"/>
            <a:ext cx="6400800" cy="12954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356870" y="749300"/>
            <a:ext cx="8425815" cy="3035935"/>
          </a:xfrm>
          <a:prstGeom prst="rect">
            <a:avLst/>
          </a:prstGeom>
          <a:noFill/>
        </p:spPr>
        <p:txBody>
          <a:bodyPr wrap="square" rtlCol="0">
            <a:spAutoFit/>
          </a:bodyPr>
          <a:p>
            <a:pPr fontAlgn="auto">
              <a:lnSpc>
                <a:spcPts val="3280"/>
              </a:lnSpc>
            </a:pPr>
            <a:r>
              <a:rPr lang="zh-CN" altLang="en-US" sz="2400" dirty="0">
                <a:latin typeface="隶书" panose="02010509060101010101" pitchFamily="49" charset="-122"/>
                <a:ea typeface="楷体" panose="02010609060101010101" pitchFamily="49" charset="-122"/>
                <a:sym typeface="+mn-ea"/>
              </a:rPr>
              <a:t>如果AB内部短路，iK1.A为正，iK1.B为正。</a:t>
            </a:r>
            <a:endParaRPr lang="zh-CN" altLang="en-US" sz="2400" dirty="0">
              <a:latin typeface="隶书" panose="02010509060101010101" pitchFamily="49" charset="-122"/>
              <a:ea typeface="楷体" panose="02010609060101010101" pitchFamily="49" charset="-122"/>
              <a:sym typeface="+mn-ea"/>
            </a:endParaRPr>
          </a:p>
          <a:p>
            <a:pPr fontAlgn="auto">
              <a:lnSpc>
                <a:spcPts val="3280"/>
              </a:lnSpc>
            </a:pPr>
            <a:r>
              <a:rPr lang="zh-CN" altLang="en-US" sz="2400" dirty="0">
                <a:latin typeface="隶书" panose="02010509060101010101" pitchFamily="49" charset="-122"/>
                <a:ea typeface="楷体" panose="02010609060101010101" pitchFamily="49" charset="-122"/>
              </a:rPr>
              <a:t>如果AB外部短路，i</a:t>
            </a:r>
            <a:r>
              <a:rPr lang="zh-CN" altLang="en-US" sz="2400" dirty="0">
                <a:solidFill>
                  <a:schemeClr val="tx1"/>
                </a:solidFill>
                <a:latin typeface="隶书" panose="02010509060101010101" pitchFamily="49" charset="-122"/>
                <a:ea typeface="楷体" panose="02010609060101010101" pitchFamily="49" charset="-122"/>
              </a:rPr>
              <a:t>K2.A</a:t>
            </a:r>
            <a:r>
              <a:rPr lang="zh-CN" altLang="en-US" sz="2400" dirty="0">
                <a:latin typeface="隶书" panose="02010509060101010101" pitchFamily="49" charset="-122"/>
                <a:ea typeface="楷体" panose="02010609060101010101" pitchFamily="49" charset="-122"/>
              </a:rPr>
              <a:t>为正，i</a:t>
            </a:r>
            <a:r>
              <a:rPr lang="zh-CN" altLang="en-US" sz="2400" dirty="0">
                <a:solidFill>
                  <a:schemeClr val="tx1"/>
                </a:solidFill>
                <a:latin typeface="隶书" panose="02010509060101010101" pitchFamily="49" charset="-122"/>
                <a:ea typeface="楷体" panose="02010609060101010101" pitchFamily="49" charset="-122"/>
              </a:rPr>
              <a:t>K2.B</a:t>
            </a:r>
            <a:r>
              <a:rPr lang="zh-CN" altLang="en-US" sz="2400" dirty="0">
                <a:latin typeface="隶书" panose="02010509060101010101" pitchFamily="49" charset="-122"/>
                <a:ea typeface="楷体" panose="02010609060101010101" pitchFamily="49" charset="-122"/>
              </a:rPr>
              <a:t>为负，所以K2点短路，保护1测得的电流方向一正一负，正常运行时也是一正一负。</a:t>
            </a:r>
            <a:endParaRPr lang="zh-CN" altLang="en-US" sz="2400" dirty="0">
              <a:latin typeface="隶书" panose="02010509060101010101" pitchFamily="49" charset="-122"/>
              <a:ea typeface="楷体" panose="02010609060101010101" pitchFamily="49" charset="-122"/>
            </a:endParaRPr>
          </a:p>
          <a:p>
            <a:pPr fontAlgn="auto">
              <a:lnSpc>
                <a:spcPts val="3280"/>
              </a:lnSpc>
            </a:pPr>
            <a:r>
              <a:rPr lang="zh-CN" altLang="en-US" sz="2400" dirty="0">
                <a:latin typeface="隶书" panose="02010509060101010101" pitchFamily="49" charset="-122"/>
                <a:ea typeface="楷体" panose="02010609060101010101" pitchFamily="49" charset="-122"/>
              </a:rPr>
              <a:t>从原理上能区分本线路末端和下条线路首端，有绝对选择性，实现全线速动，但其构成相对复杂。</a:t>
            </a:r>
            <a:endParaRPr lang="zh-CN" altLang="en-US" sz="2400" dirty="0">
              <a:latin typeface="隶书" panose="02010509060101010101" pitchFamily="49" charset="-122"/>
              <a:ea typeface="楷体" panose="02010609060101010101" pitchFamily="49" charset="-122"/>
            </a:endParaRPr>
          </a:p>
          <a:p>
            <a:pPr fontAlgn="auto">
              <a:lnSpc>
                <a:spcPts val="3280"/>
              </a:lnSpc>
            </a:pPr>
            <a:r>
              <a:rPr lang="zh-CN" altLang="en-US" sz="2400" dirty="0">
                <a:latin typeface="隶书" panose="02010509060101010101" pitchFamily="49" charset="-122"/>
                <a:ea typeface="楷体" panose="02010609060101010101" pitchFamily="49" charset="-122"/>
              </a:rPr>
              <a:t>220KV以上系统要求速动，保证稳定性，采用双端测量为主保护。</a:t>
            </a:r>
            <a:endParaRPr lang="zh-CN" altLang="en-US" sz="2400" dirty="0">
              <a:latin typeface="隶书" panose="020105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323528" y="627534"/>
            <a:ext cx="8496944" cy="4176464"/>
          </a:xfrm>
        </p:spPr>
        <p:txBody>
          <a:bodyPr/>
          <a:lstStyle/>
          <a:p>
            <a:pPr marL="0" lvl="0" indent="0">
              <a:buNone/>
            </a:pPr>
            <a:r>
              <a:rPr lang="zh-CN" altLang="en-US" sz="2200" dirty="0">
                <a:latin typeface="隶书" panose="02010509060101010101" pitchFamily="49" charset="-122"/>
                <a:ea typeface="楷体" panose="02010609060101010101" pitchFamily="49" charset="-122"/>
              </a:rPr>
              <a:t>六、</a:t>
            </a:r>
            <a:r>
              <a:rPr lang="en-US" altLang="zh-CN" sz="2200" dirty="0">
                <a:latin typeface="隶书" panose="02010509060101010101" pitchFamily="49" charset="-122"/>
                <a:ea typeface="楷体" panose="02010609060101010101" pitchFamily="49" charset="-122"/>
              </a:rPr>
              <a:t>4</a:t>
            </a:r>
            <a:r>
              <a:rPr lang="zh-CN" altLang="en-US" sz="2200" dirty="0">
                <a:latin typeface="隶书" panose="02010509060101010101" pitchFamily="49" charset="-122"/>
                <a:ea typeface="楷体" panose="02010609060101010101" pitchFamily="49" charset="-122"/>
              </a:rPr>
              <a:t>个基本要求</a:t>
            </a:r>
            <a:endParaRPr lang="zh-CN" altLang="en-US" sz="2200" dirty="0">
              <a:latin typeface="隶书" panose="02010509060101010101" pitchFamily="49" charset="-122"/>
              <a:ea typeface="楷体" panose="02010609060101010101" pitchFamily="49" charset="-122"/>
            </a:endParaRPr>
          </a:p>
          <a:p>
            <a:pPr marL="0" lvl="0" indent="0">
              <a:buNone/>
            </a:pPr>
            <a:r>
              <a:rPr lang="zh-CN" altLang="en-US" sz="2200" dirty="0">
                <a:latin typeface="隶书" panose="02010509060101010101" pitchFamily="49" charset="-122"/>
                <a:ea typeface="楷体" panose="02010609060101010101" pitchFamily="49" charset="-122"/>
              </a:rPr>
              <a:t>讨论对象：保护</a:t>
            </a:r>
            <a:r>
              <a:rPr lang="en-US" altLang="zh-CN" sz="2200" dirty="0">
                <a:latin typeface="隶书" panose="02010509060101010101" pitchFamily="49" charset="-122"/>
                <a:ea typeface="楷体" panose="02010609060101010101" pitchFamily="49" charset="-122"/>
              </a:rPr>
              <a:t>1——&gt;</a:t>
            </a:r>
            <a:r>
              <a:rPr lang="zh-CN" altLang="en-US" sz="2200" dirty="0">
                <a:latin typeface="隶书" panose="02010509060101010101" pitchFamily="49" charset="-122"/>
                <a:ea typeface="楷体" panose="02010609060101010101" pitchFamily="49" charset="-122"/>
              </a:rPr>
              <a:t>就以保护</a:t>
            </a:r>
            <a:r>
              <a:rPr lang="en-US" altLang="zh-CN" sz="2200" dirty="0">
                <a:latin typeface="隶书" panose="02010509060101010101" pitchFamily="49" charset="-122"/>
                <a:ea typeface="楷体" panose="02010609060101010101" pitchFamily="49" charset="-122"/>
              </a:rPr>
              <a:t>1</a:t>
            </a:r>
            <a:r>
              <a:rPr lang="zh-CN" altLang="en-US" sz="2200" dirty="0">
                <a:latin typeface="隶书" panose="02010509060101010101" pitchFamily="49" charset="-122"/>
                <a:ea typeface="楷体" panose="02010609060101010101" pitchFamily="49" charset="-122"/>
              </a:rPr>
              <a:t>为准</a:t>
            </a:r>
            <a:endParaRPr lang="zh-CN" altLang="en-US" sz="2200" dirty="0">
              <a:latin typeface="隶书" panose="02010509060101010101" pitchFamily="49" charset="-122"/>
              <a:ea typeface="楷体" panose="02010609060101010101" pitchFamily="49" charset="-122"/>
            </a:endParaRPr>
          </a:p>
          <a:p>
            <a:pPr marL="0" indent="0">
              <a:buNone/>
            </a:pPr>
            <a:endParaRPr lang="zh-CN" altLang="en-US" dirty="0"/>
          </a:p>
        </p:txBody>
      </p:sp>
      <p:sp>
        <p:nvSpPr>
          <p:cNvPr id="8" name="椭圆 7"/>
          <p:cNvSpPr/>
          <p:nvPr/>
        </p:nvSpPr>
        <p:spPr>
          <a:xfrm>
            <a:off x="702229" y="2956363"/>
            <a:ext cx="713759" cy="64575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9" name="直接连接符 8"/>
          <p:cNvCxnSpPr>
            <a:stCxn id="8" idx="6"/>
          </p:cNvCxnSpPr>
          <p:nvPr/>
        </p:nvCxnSpPr>
        <p:spPr>
          <a:xfrm>
            <a:off x="1415988" y="3279239"/>
            <a:ext cx="25889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1674887" y="3085798"/>
            <a:ext cx="260329" cy="19344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999583" y="3279239"/>
            <a:ext cx="32469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 name="组合 28"/>
          <p:cNvGrpSpPr/>
          <p:nvPr/>
        </p:nvGrpSpPr>
        <p:grpSpPr bwMode="auto">
          <a:xfrm rot="2700000">
            <a:off x="1904201" y="3183488"/>
            <a:ext cx="160726" cy="161632"/>
            <a:chOff x="3275856" y="3429000"/>
            <a:chExt cx="180000" cy="180000"/>
          </a:xfrm>
        </p:grpSpPr>
        <p:cxnSp>
          <p:nvCxnSpPr>
            <p:cNvPr id="14" name="直接连接符 13"/>
            <p:cNvCxnSpPr/>
            <p:nvPr/>
          </p:nvCxnSpPr>
          <p:spPr>
            <a:xfrm>
              <a:off x="3366419" y="3429562"/>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276419" y="3518438"/>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6" name="直接连接符 15"/>
          <p:cNvCxnSpPr/>
          <p:nvPr/>
        </p:nvCxnSpPr>
        <p:spPr>
          <a:xfrm>
            <a:off x="2324280" y="2376040"/>
            <a:ext cx="0" cy="17423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2324280" y="2633487"/>
            <a:ext cx="3246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5400000" flipV="1">
            <a:off x="2616806" y="2665656"/>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 name="组合 46"/>
          <p:cNvGrpSpPr/>
          <p:nvPr/>
        </p:nvGrpSpPr>
        <p:grpSpPr bwMode="auto">
          <a:xfrm rot="2700000">
            <a:off x="2876863" y="2537732"/>
            <a:ext cx="162149" cy="163063"/>
            <a:chOff x="3275856" y="3429000"/>
            <a:chExt cx="180000" cy="180000"/>
          </a:xfrm>
        </p:grpSpPr>
        <p:cxnSp>
          <p:nvCxnSpPr>
            <p:cNvPr id="20" name="直接连接符 19"/>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2" name="直接连接符 21"/>
          <p:cNvCxnSpPr/>
          <p:nvPr/>
        </p:nvCxnSpPr>
        <p:spPr>
          <a:xfrm>
            <a:off x="2973672" y="2633487"/>
            <a:ext cx="116719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5400000" flipV="1">
            <a:off x="4108693" y="2665656"/>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4" name="组合 53"/>
          <p:cNvGrpSpPr/>
          <p:nvPr/>
        </p:nvGrpSpPr>
        <p:grpSpPr bwMode="auto">
          <a:xfrm rot="2700000">
            <a:off x="4304382" y="2537732"/>
            <a:ext cx="162149" cy="163063"/>
            <a:chOff x="3275856" y="3429000"/>
            <a:chExt cx="180000" cy="180000"/>
          </a:xfrm>
        </p:grpSpPr>
        <p:cxnSp>
          <p:nvCxnSpPr>
            <p:cNvPr id="25" name="直接连接符 24"/>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7" name="直接连接符 26"/>
          <p:cNvCxnSpPr/>
          <p:nvPr/>
        </p:nvCxnSpPr>
        <p:spPr>
          <a:xfrm>
            <a:off x="4401191" y="2633487"/>
            <a:ext cx="7137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5400000" flipV="1">
            <a:off x="5083492" y="3956449"/>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9" name="组合 60"/>
          <p:cNvGrpSpPr/>
          <p:nvPr/>
        </p:nvGrpSpPr>
        <p:grpSpPr bwMode="auto">
          <a:xfrm rot="2700000">
            <a:off x="5277755" y="2538447"/>
            <a:ext cx="162149" cy="161633"/>
            <a:chOff x="3275856" y="3429000"/>
            <a:chExt cx="180000" cy="180000"/>
          </a:xfrm>
        </p:grpSpPr>
        <p:cxnSp>
          <p:nvCxnSpPr>
            <p:cNvPr id="30" name="直接连接符 29"/>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3276414" y="3518437"/>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2" name="直接连接符 31"/>
          <p:cNvCxnSpPr/>
          <p:nvPr/>
        </p:nvCxnSpPr>
        <p:spPr>
          <a:xfrm>
            <a:off x="5373850" y="2633487"/>
            <a:ext cx="103845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6087609" y="2440046"/>
            <a:ext cx="0" cy="3868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324280" y="3924991"/>
            <a:ext cx="3246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5400000" flipV="1">
            <a:off x="2617517" y="3956449"/>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6" name="组合 68"/>
          <p:cNvGrpSpPr/>
          <p:nvPr/>
        </p:nvGrpSpPr>
        <p:grpSpPr bwMode="auto">
          <a:xfrm rot="2700000">
            <a:off x="2876863" y="3827813"/>
            <a:ext cx="162149" cy="163063"/>
            <a:chOff x="3275856" y="3429000"/>
            <a:chExt cx="180000" cy="180000"/>
          </a:xfrm>
        </p:grpSpPr>
        <p:cxnSp>
          <p:nvCxnSpPr>
            <p:cNvPr id="37" name="直接连接符 36"/>
            <p:cNvCxnSpPr/>
            <p:nvPr/>
          </p:nvCxnSpPr>
          <p:spPr>
            <a:xfrm>
              <a:off x="3365856" y="3429000"/>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9" name="直接连接符 38"/>
          <p:cNvCxnSpPr/>
          <p:nvPr/>
        </p:nvCxnSpPr>
        <p:spPr>
          <a:xfrm>
            <a:off x="2973672" y="3924991"/>
            <a:ext cx="116719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flipV="1">
            <a:off x="4109404" y="3956449"/>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1" name="组合 73"/>
          <p:cNvGrpSpPr/>
          <p:nvPr/>
        </p:nvGrpSpPr>
        <p:grpSpPr bwMode="auto">
          <a:xfrm rot="2700000">
            <a:off x="4304382" y="3827813"/>
            <a:ext cx="162149" cy="163063"/>
            <a:chOff x="3275856" y="3429000"/>
            <a:chExt cx="180000" cy="180000"/>
          </a:xfrm>
        </p:grpSpPr>
        <p:cxnSp>
          <p:nvCxnSpPr>
            <p:cNvPr id="42" name="直接连接符 41"/>
            <p:cNvCxnSpPr/>
            <p:nvPr/>
          </p:nvCxnSpPr>
          <p:spPr>
            <a:xfrm>
              <a:off x="3365856" y="3429000"/>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4" name="直接连接符 43"/>
          <p:cNvCxnSpPr/>
          <p:nvPr/>
        </p:nvCxnSpPr>
        <p:spPr>
          <a:xfrm>
            <a:off x="4401191" y="3924991"/>
            <a:ext cx="7137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4790255" y="2376040"/>
            <a:ext cx="0" cy="17423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flipV="1">
            <a:off x="6380136" y="2665656"/>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7" name="组合 84"/>
          <p:cNvGrpSpPr/>
          <p:nvPr/>
        </p:nvGrpSpPr>
        <p:grpSpPr bwMode="auto">
          <a:xfrm rot="2700000">
            <a:off x="6640192" y="2537732"/>
            <a:ext cx="162149" cy="163063"/>
            <a:chOff x="3275856" y="3429000"/>
            <a:chExt cx="180000" cy="180000"/>
          </a:xfrm>
        </p:grpSpPr>
        <p:cxnSp>
          <p:nvCxnSpPr>
            <p:cNvPr id="48" name="直接连接符 47"/>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275856" y="3519000"/>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0" name="直接连接符 49"/>
          <p:cNvCxnSpPr/>
          <p:nvPr/>
        </p:nvCxnSpPr>
        <p:spPr>
          <a:xfrm>
            <a:off x="6735571" y="2633487"/>
            <a:ext cx="11686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7904191" y="2440046"/>
            <a:ext cx="0" cy="3868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2" name="组合 90"/>
          <p:cNvGrpSpPr/>
          <p:nvPr/>
        </p:nvGrpSpPr>
        <p:grpSpPr bwMode="auto">
          <a:xfrm rot="2700000">
            <a:off x="5307794" y="3858399"/>
            <a:ext cx="162149" cy="161632"/>
            <a:chOff x="3275856" y="3429000"/>
            <a:chExt cx="180000" cy="180000"/>
          </a:xfrm>
        </p:grpSpPr>
        <p:cxnSp>
          <p:nvCxnSpPr>
            <p:cNvPr id="53" name="直接连接符 52"/>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3276414" y="3518438"/>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5" name="直接连接符 54"/>
          <p:cNvCxnSpPr/>
          <p:nvPr/>
        </p:nvCxnSpPr>
        <p:spPr>
          <a:xfrm>
            <a:off x="5438216" y="3924991"/>
            <a:ext cx="38906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椭圆 55"/>
          <p:cNvSpPr/>
          <p:nvPr/>
        </p:nvSpPr>
        <p:spPr>
          <a:xfrm>
            <a:off x="5827280" y="3536687"/>
            <a:ext cx="779557" cy="70975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7" name="椭圆 56"/>
          <p:cNvSpPr/>
          <p:nvPr/>
        </p:nvSpPr>
        <p:spPr>
          <a:xfrm>
            <a:off x="6346508" y="3536687"/>
            <a:ext cx="779557" cy="70975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58" name="直接箭头连接符 57"/>
          <p:cNvCxnSpPr/>
          <p:nvPr/>
        </p:nvCxnSpPr>
        <p:spPr>
          <a:xfrm>
            <a:off x="7126064" y="3859562"/>
            <a:ext cx="972658"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TextBox 106"/>
          <p:cNvSpPr txBox="1">
            <a:spLocks noChangeArrowheads="1"/>
          </p:cNvSpPr>
          <p:nvPr/>
        </p:nvSpPr>
        <p:spPr bwMode="auto">
          <a:xfrm>
            <a:off x="832393" y="3031748"/>
            <a:ext cx="453431" cy="634373"/>
          </a:xfrm>
          <a:prstGeom prst="rect">
            <a:avLst/>
          </a:prstGeom>
          <a:noFill/>
          <a:ln w="9525">
            <a:noFill/>
            <a:miter lim="800000"/>
          </a:ln>
        </p:spPr>
        <p:txBody>
          <a:bodyPr>
            <a:spAutoFit/>
          </a:bodyPr>
          <a:lstStyle/>
          <a:p>
            <a:r>
              <a:rPr lang="en-US" altLang="zh-CN" sz="4000">
                <a:latin typeface="Calibri" panose="020F0502020204030204" charset="0"/>
              </a:rPr>
              <a:t>~</a:t>
            </a:r>
            <a:endParaRPr lang="zh-CN" altLang="en-US" sz="4000">
              <a:latin typeface="Calibri" panose="020F0502020204030204" charset="0"/>
            </a:endParaRPr>
          </a:p>
        </p:txBody>
      </p:sp>
      <p:sp>
        <p:nvSpPr>
          <p:cNvPr id="60" name="TextBox 107"/>
          <p:cNvSpPr txBox="1">
            <a:spLocks noChangeArrowheads="1"/>
          </p:cNvSpPr>
          <p:nvPr/>
        </p:nvSpPr>
        <p:spPr bwMode="auto">
          <a:xfrm>
            <a:off x="2454444" y="2174065"/>
            <a:ext cx="324697" cy="331410"/>
          </a:xfrm>
          <a:prstGeom prst="rect">
            <a:avLst/>
          </a:prstGeom>
          <a:noFill/>
          <a:ln w="9525">
            <a:noFill/>
            <a:miter lim="800000"/>
          </a:ln>
        </p:spPr>
        <p:txBody>
          <a:bodyPr>
            <a:spAutoFit/>
          </a:bodyPr>
          <a:lstStyle/>
          <a:p>
            <a:r>
              <a:rPr lang="en-US" altLang="zh-CN">
                <a:latin typeface="Calibri" panose="020F0502020204030204" charset="0"/>
              </a:rPr>
              <a:t>1</a:t>
            </a:r>
            <a:endParaRPr lang="zh-CN" altLang="en-US">
              <a:latin typeface="Calibri" panose="020F0502020204030204" charset="0"/>
            </a:endParaRPr>
          </a:p>
        </p:txBody>
      </p:sp>
      <p:sp>
        <p:nvSpPr>
          <p:cNvPr id="61" name="TextBox 108"/>
          <p:cNvSpPr txBox="1">
            <a:spLocks noChangeArrowheads="1"/>
          </p:cNvSpPr>
          <p:nvPr/>
        </p:nvSpPr>
        <p:spPr bwMode="auto">
          <a:xfrm>
            <a:off x="4271026" y="2174065"/>
            <a:ext cx="324697" cy="331410"/>
          </a:xfrm>
          <a:prstGeom prst="rect">
            <a:avLst/>
          </a:prstGeom>
          <a:noFill/>
          <a:ln w="9525">
            <a:noFill/>
            <a:miter lim="800000"/>
          </a:ln>
        </p:spPr>
        <p:txBody>
          <a:bodyPr>
            <a:spAutoFit/>
          </a:bodyPr>
          <a:lstStyle/>
          <a:p>
            <a:r>
              <a:rPr lang="en-US" altLang="zh-CN">
                <a:latin typeface="Calibri" panose="020F0502020204030204" charset="0"/>
              </a:rPr>
              <a:t>2</a:t>
            </a:r>
            <a:endParaRPr lang="zh-CN" altLang="en-US">
              <a:latin typeface="Calibri" panose="020F0502020204030204" charset="0"/>
            </a:endParaRPr>
          </a:p>
        </p:txBody>
      </p:sp>
      <p:sp>
        <p:nvSpPr>
          <p:cNvPr id="62" name="TextBox 109"/>
          <p:cNvSpPr txBox="1">
            <a:spLocks noChangeArrowheads="1"/>
          </p:cNvSpPr>
          <p:nvPr/>
        </p:nvSpPr>
        <p:spPr bwMode="auto">
          <a:xfrm>
            <a:off x="2454444" y="3472680"/>
            <a:ext cx="324697" cy="331411"/>
          </a:xfrm>
          <a:prstGeom prst="rect">
            <a:avLst/>
          </a:prstGeom>
          <a:noFill/>
          <a:ln w="9525">
            <a:noFill/>
            <a:miter lim="800000"/>
          </a:ln>
        </p:spPr>
        <p:txBody>
          <a:bodyPr>
            <a:spAutoFit/>
          </a:bodyPr>
          <a:lstStyle/>
          <a:p>
            <a:r>
              <a:rPr lang="en-US" altLang="zh-CN">
                <a:latin typeface="Calibri" panose="020F0502020204030204" charset="0"/>
              </a:rPr>
              <a:t>3</a:t>
            </a:r>
            <a:endParaRPr lang="zh-CN" altLang="en-US">
              <a:latin typeface="Calibri" panose="020F0502020204030204" charset="0"/>
            </a:endParaRPr>
          </a:p>
        </p:txBody>
      </p:sp>
      <p:sp>
        <p:nvSpPr>
          <p:cNvPr id="63" name="TextBox 110"/>
          <p:cNvSpPr txBox="1">
            <a:spLocks noChangeArrowheads="1"/>
          </p:cNvSpPr>
          <p:nvPr/>
        </p:nvSpPr>
        <p:spPr bwMode="auto">
          <a:xfrm>
            <a:off x="4335394" y="3472680"/>
            <a:ext cx="324696" cy="331411"/>
          </a:xfrm>
          <a:prstGeom prst="rect">
            <a:avLst/>
          </a:prstGeom>
          <a:noFill/>
          <a:ln w="9525">
            <a:noFill/>
            <a:miter lim="800000"/>
          </a:ln>
        </p:spPr>
        <p:txBody>
          <a:bodyPr>
            <a:spAutoFit/>
          </a:bodyPr>
          <a:lstStyle/>
          <a:p>
            <a:r>
              <a:rPr lang="en-US" altLang="zh-CN">
                <a:latin typeface="Calibri" panose="020F0502020204030204" charset="0"/>
              </a:rPr>
              <a:t>4</a:t>
            </a:r>
            <a:endParaRPr lang="zh-CN" altLang="en-US">
              <a:latin typeface="Calibri" panose="020F0502020204030204" charset="0"/>
            </a:endParaRPr>
          </a:p>
        </p:txBody>
      </p:sp>
      <p:sp>
        <p:nvSpPr>
          <p:cNvPr id="64" name="TextBox 111"/>
          <p:cNvSpPr txBox="1">
            <a:spLocks noChangeArrowheads="1"/>
          </p:cNvSpPr>
          <p:nvPr/>
        </p:nvSpPr>
        <p:spPr bwMode="auto">
          <a:xfrm>
            <a:off x="4984786" y="2174065"/>
            <a:ext cx="324696" cy="331410"/>
          </a:xfrm>
          <a:prstGeom prst="rect">
            <a:avLst/>
          </a:prstGeom>
          <a:noFill/>
          <a:ln w="9525">
            <a:noFill/>
            <a:miter lim="800000"/>
          </a:ln>
        </p:spPr>
        <p:txBody>
          <a:bodyPr>
            <a:spAutoFit/>
          </a:bodyPr>
          <a:lstStyle/>
          <a:p>
            <a:r>
              <a:rPr lang="en-US" altLang="zh-CN">
                <a:latin typeface="Calibri" panose="020F0502020204030204" charset="0"/>
              </a:rPr>
              <a:t>5</a:t>
            </a:r>
            <a:endParaRPr lang="zh-CN" altLang="en-US">
              <a:latin typeface="Calibri" panose="020F0502020204030204" charset="0"/>
            </a:endParaRPr>
          </a:p>
        </p:txBody>
      </p:sp>
      <p:sp>
        <p:nvSpPr>
          <p:cNvPr id="65" name="TextBox 112"/>
          <p:cNvSpPr txBox="1">
            <a:spLocks noChangeArrowheads="1"/>
          </p:cNvSpPr>
          <p:nvPr/>
        </p:nvSpPr>
        <p:spPr bwMode="auto">
          <a:xfrm>
            <a:off x="6735571" y="2118592"/>
            <a:ext cx="324696" cy="329988"/>
          </a:xfrm>
          <a:prstGeom prst="rect">
            <a:avLst/>
          </a:prstGeom>
          <a:noFill/>
          <a:ln w="9525">
            <a:noFill/>
            <a:miter lim="800000"/>
          </a:ln>
        </p:spPr>
        <p:txBody>
          <a:bodyPr>
            <a:spAutoFit/>
          </a:bodyPr>
          <a:lstStyle/>
          <a:p>
            <a:r>
              <a:rPr lang="en-US" altLang="zh-CN">
                <a:latin typeface="Calibri" panose="020F0502020204030204" charset="0"/>
              </a:rPr>
              <a:t>6</a:t>
            </a:r>
            <a:endParaRPr lang="zh-CN" altLang="en-US">
              <a:latin typeface="Calibri" panose="020F0502020204030204" charset="0"/>
            </a:endParaRPr>
          </a:p>
        </p:txBody>
      </p:sp>
      <p:sp>
        <p:nvSpPr>
          <p:cNvPr id="66" name="TextBox 113"/>
          <p:cNvSpPr txBox="1">
            <a:spLocks noChangeArrowheads="1"/>
          </p:cNvSpPr>
          <p:nvPr/>
        </p:nvSpPr>
        <p:spPr bwMode="auto">
          <a:xfrm>
            <a:off x="4918989" y="3408674"/>
            <a:ext cx="324696" cy="329988"/>
          </a:xfrm>
          <a:prstGeom prst="rect">
            <a:avLst/>
          </a:prstGeom>
          <a:noFill/>
          <a:ln w="9525">
            <a:noFill/>
            <a:miter lim="800000"/>
          </a:ln>
        </p:spPr>
        <p:txBody>
          <a:bodyPr>
            <a:spAutoFit/>
          </a:bodyPr>
          <a:lstStyle/>
          <a:p>
            <a:r>
              <a:rPr lang="en-US" altLang="zh-CN">
                <a:latin typeface="Calibri" panose="020F0502020204030204" charset="0"/>
              </a:rPr>
              <a:t>7</a:t>
            </a:r>
            <a:endParaRPr lang="zh-CN" altLang="en-US">
              <a:latin typeface="Calibri" panose="020F0502020204030204" charset="0"/>
            </a:endParaRPr>
          </a:p>
        </p:txBody>
      </p:sp>
      <p:cxnSp>
        <p:nvCxnSpPr>
          <p:cNvPr id="67" name="直接连接符 66"/>
          <p:cNvCxnSpPr/>
          <p:nvPr/>
        </p:nvCxnSpPr>
        <p:spPr>
          <a:xfrm rot="5400000" flipV="1">
            <a:off x="5082781" y="2665656"/>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TextBox 115"/>
          <p:cNvSpPr txBox="1">
            <a:spLocks noChangeArrowheads="1"/>
          </p:cNvSpPr>
          <p:nvPr/>
        </p:nvSpPr>
        <p:spPr bwMode="auto">
          <a:xfrm>
            <a:off x="2584609" y="2826928"/>
            <a:ext cx="712329" cy="413908"/>
          </a:xfrm>
          <a:prstGeom prst="rect">
            <a:avLst/>
          </a:prstGeom>
          <a:noFill/>
          <a:ln w="9525">
            <a:noFill/>
            <a:miter lim="800000"/>
          </a:ln>
        </p:spPr>
        <p:txBody>
          <a:bodyPr>
            <a:spAutoFit/>
          </a:bodyPr>
          <a:lstStyle/>
          <a:p>
            <a:r>
              <a:rPr lang="en-US" altLang="zh-CN" sz="2400">
                <a:latin typeface="Calibri" panose="020F0502020204030204" charset="0"/>
              </a:rPr>
              <a:t>1QF</a:t>
            </a:r>
            <a:endParaRPr lang="zh-CN" altLang="en-US" sz="2400">
              <a:latin typeface="Calibri" panose="020F0502020204030204" charset="0"/>
            </a:endParaRPr>
          </a:p>
        </p:txBody>
      </p:sp>
      <p:sp>
        <p:nvSpPr>
          <p:cNvPr id="69" name="TextBox 116"/>
          <p:cNvSpPr txBox="1">
            <a:spLocks noChangeArrowheads="1"/>
          </p:cNvSpPr>
          <p:nvPr/>
        </p:nvSpPr>
        <p:spPr bwMode="auto">
          <a:xfrm>
            <a:off x="4010697" y="2826928"/>
            <a:ext cx="713760" cy="413908"/>
          </a:xfrm>
          <a:prstGeom prst="rect">
            <a:avLst/>
          </a:prstGeom>
          <a:noFill/>
          <a:ln w="9525">
            <a:noFill/>
            <a:miter lim="800000"/>
          </a:ln>
        </p:spPr>
        <p:txBody>
          <a:bodyPr>
            <a:spAutoFit/>
          </a:bodyPr>
          <a:lstStyle/>
          <a:p>
            <a:r>
              <a:rPr lang="en-US" altLang="zh-CN" sz="2400">
                <a:latin typeface="Calibri" panose="020F0502020204030204" charset="0"/>
              </a:rPr>
              <a:t>2QF</a:t>
            </a:r>
            <a:endParaRPr lang="zh-CN" altLang="en-US" sz="2400">
              <a:latin typeface="Calibri" panose="020F0502020204030204" charset="0"/>
            </a:endParaRPr>
          </a:p>
        </p:txBody>
      </p:sp>
      <p:sp>
        <p:nvSpPr>
          <p:cNvPr id="70" name="TextBox 117"/>
          <p:cNvSpPr txBox="1">
            <a:spLocks noChangeArrowheads="1"/>
          </p:cNvSpPr>
          <p:nvPr/>
        </p:nvSpPr>
        <p:spPr bwMode="auto">
          <a:xfrm>
            <a:off x="2454444" y="4246444"/>
            <a:ext cx="713760" cy="413908"/>
          </a:xfrm>
          <a:prstGeom prst="rect">
            <a:avLst/>
          </a:prstGeom>
          <a:noFill/>
          <a:ln w="9525">
            <a:noFill/>
            <a:miter lim="800000"/>
          </a:ln>
        </p:spPr>
        <p:txBody>
          <a:bodyPr>
            <a:spAutoFit/>
          </a:bodyPr>
          <a:lstStyle/>
          <a:p>
            <a:r>
              <a:rPr lang="en-US" altLang="zh-CN" sz="2400">
                <a:latin typeface="Calibri" panose="020F0502020204030204" charset="0"/>
              </a:rPr>
              <a:t>3QF</a:t>
            </a:r>
            <a:endParaRPr lang="zh-CN" altLang="en-US" sz="2400">
              <a:latin typeface="Calibri" panose="020F0502020204030204" charset="0"/>
            </a:endParaRPr>
          </a:p>
        </p:txBody>
      </p:sp>
      <p:sp>
        <p:nvSpPr>
          <p:cNvPr id="71" name="TextBox 118"/>
          <p:cNvSpPr txBox="1">
            <a:spLocks noChangeArrowheads="1"/>
          </p:cNvSpPr>
          <p:nvPr/>
        </p:nvSpPr>
        <p:spPr bwMode="auto">
          <a:xfrm>
            <a:off x="4010697" y="4246444"/>
            <a:ext cx="713760" cy="413908"/>
          </a:xfrm>
          <a:prstGeom prst="rect">
            <a:avLst/>
          </a:prstGeom>
          <a:noFill/>
          <a:ln w="9525">
            <a:noFill/>
            <a:miter lim="800000"/>
          </a:ln>
        </p:spPr>
        <p:txBody>
          <a:bodyPr>
            <a:spAutoFit/>
          </a:bodyPr>
          <a:lstStyle/>
          <a:p>
            <a:r>
              <a:rPr lang="en-US" altLang="zh-CN" sz="2400">
                <a:latin typeface="Calibri" panose="020F0502020204030204" charset="0"/>
              </a:rPr>
              <a:t>4QF</a:t>
            </a:r>
            <a:endParaRPr lang="zh-CN" altLang="en-US" sz="2400">
              <a:latin typeface="Calibri" panose="020F0502020204030204" charset="0"/>
            </a:endParaRPr>
          </a:p>
        </p:txBody>
      </p:sp>
      <p:sp>
        <p:nvSpPr>
          <p:cNvPr id="72" name="TextBox 119"/>
          <p:cNvSpPr txBox="1">
            <a:spLocks noChangeArrowheads="1"/>
          </p:cNvSpPr>
          <p:nvPr/>
        </p:nvSpPr>
        <p:spPr bwMode="auto">
          <a:xfrm>
            <a:off x="4984786" y="2892357"/>
            <a:ext cx="713759" cy="413908"/>
          </a:xfrm>
          <a:prstGeom prst="rect">
            <a:avLst/>
          </a:prstGeom>
          <a:noFill/>
          <a:ln w="9525">
            <a:noFill/>
            <a:miter lim="800000"/>
          </a:ln>
        </p:spPr>
        <p:txBody>
          <a:bodyPr>
            <a:spAutoFit/>
          </a:bodyPr>
          <a:lstStyle/>
          <a:p>
            <a:r>
              <a:rPr lang="en-US" altLang="zh-CN" sz="2400">
                <a:latin typeface="Calibri" panose="020F0502020204030204" charset="0"/>
              </a:rPr>
              <a:t>5QF</a:t>
            </a:r>
            <a:endParaRPr lang="zh-CN" altLang="en-US" sz="2400">
              <a:latin typeface="Calibri" panose="020F0502020204030204" charset="0"/>
            </a:endParaRPr>
          </a:p>
        </p:txBody>
      </p:sp>
      <p:sp>
        <p:nvSpPr>
          <p:cNvPr id="73" name="TextBox 120"/>
          <p:cNvSpPr txBox="1">
            <a:spLocks noChangeArrowheads="1"/>
          </p:cNvSpPr>
          <p:nvPr/>
        </p:nvSpPr>
        <p:spPr bwMode="auto">
          <a:xfrm>
            <a:off x="6346508" y="2826928"/>
            <a:ext cx="713759" cy="413908"/>
          </a:xfrm>
          <a:prstGeom prst="rect">
            <a:avLst/>
          </a:prstGeom>
          <a:noFill/>
          <a:ln w="9525">
            <a:noFill/>
            <a:miter lim="800000"/>
          </a:ln>
        </p:spPr>
        <p:txBody>
          <a:bodyPr>
            <a:spAutoFit/>
          </a:bodyPr>
          <a:lstStyle/>
          <a:p>
            <a:r>
              <a:rPr lang="en-US" altLang="zh-CN" sz="2400">
                <a:latin typeface="Calibri" panose="020F0502020204030204" charset="0"/>
              </a:rPr>
              <a:t>6QF</a:t>
            </a:r>
            <a:endParaRPr lang="zh-CN" altLang="en-US" sz="2400">
              <a:latin typeface="Calibri" panose="020F0502020204030204" charset="0"/>
            </a:endParaRPr>
          </a:p>
        </p:txBody>
      </p:sp>
      <p:sp>
        <p:nvSpPr>
          <p:cNvPr id="74" name="TextBox 121"/>
          <p:cNvSpPr txBox="1">
            <a:spLocks noChangeArrowheads="1"/>
          </p:cNvSpPr>
          <p:nvPr/>
        </p:nvSpPr>
        <p:spPr bwMode="auto">
          <a:xfrm>
            <a:off x="4984786" y="4182439"/>
            <a:ext cx="713759" cy="413907"/>
          </a:xfrm>
          <a:prstGeom prst="rect">
            <a:avLst/>
          </a:prstGeom>
          <a:noFill/>
          <a:ln w="9525">
            <a:noFill/>
            <a:miter lim="800000"/>
          </a:ln>
        </p:spPr>
        <p:txBody>
          <a:bodyPr>
            <a:spAutoFit/>
          </a:bodyPr>
          <a:lstStyle/>
          <a:p>
            <a:r>
              <a:rPr lang="en-US" altLang="zh-CN" sz="2400">
                <a:latin typeface="Calibri" panose="020F0502020204030204" charset="0"/>
              </a:rPr>
              <a:t>7QF</a:t>
            </a:r>
            <a:endParaRPr lang="zh-CN" altLang="en-US" sz="2400">
              <a:latin typeface="Calibri" panose="020F0502020204030204" charset="0"/>
            </a:endParaRPr>
          </a:p>
        </p:txBody>
      </p:sp>
      <p:sp>
        <p:nvSpPr>
          <p:cNvPr id="75" name="TextBox 147"/>
          <p:cNvSpPr txBox="1">
            <a:spLocks noChangeArrowheads="1"/>
          </p:cNvSpPr>
          <p:nvPr/>
        </p:nvSpPr>
        <p:spPr bwMode="auto">
          <a:xfrm>
            <a:off x="2129748" y="1923729"/>
            <a:ext cx="389063" cy="469379"/>
          </a:xfrm>
          <a:prstGeom prst="rect">
            <a:avLst/>
          </a:prstGeom>
          <a:noFill/>
          <a:ln w="9525">
            <a:noFill/>
            <a:miter lim="800000"/>
          </a:ln>
        </p:spPr>
        <p:txBody>
          <a:bodyPr>
            <a:spAutoFit/>
          </a:bodyPr>
          <a:lstStyle/>
          <a:p>
            <a:r>
              <a:rPr lang="en-US" altLang="zh-CN" sz="2800" b="1">
                <a:latin typeface="Calibri" panose="020F0502020204030204" charset="0"/>
              </a:rPr>
              <a:t>A</a:t>
            </a:r>
            <a:endParaRPr lang="zh-CN" altLang="en-US" sz="2800" b="1">
              <a:latin typeface="Calibri" panose="020F0502020204030204" charset="0"/>
            </a:endParaRPr>
          </a:p>
        </p:txBody>
      </p:sp>
      <p:sp>
        <p:nvSpPr>
          <p:cNvPr id="76" name="TextBox 148"/>
          <p:cNvSpPr txBox="1">
            <a:spLocks noChangeArrowheads="1"/>
          </p:cNvSpPr>
          <p:nvPr/>
        </p:nvSpPr>
        <p:spPr bwMode="auto">
          <a:xfrm>
            <a:off x="4595723" y="1989158"/>
            <a:ext cx="389063" cy="467956"/>
          </a:xfrm>
          <a:prstGeom prst="rect">
            <a:avLst/>
          </a:prstGeom>
          <a:noFill/>
          <a:ln w="9525">
            <a:noFill/>
            <a:miter lim="800000"/>
          </a:ln>
        </p:spPr>
        <p:txBody>
          <a:bodyPr>
            <a:spAutoFit/>
          </a:bodyPr>
          <a:lstStyle/>
          <a:p>
            <a:r>
              <a:rPr lang="en-US" altLang="zh-CN" sz="2800" b="1">
                <a:latin typeface="Calibri" panose="020F0502020204030204" charset="0"/>
              </a:rPr>
              <a:t>B</a:t>
            </a:r>
            <a:endParaRPr lang="zh-CN" altLang="en-US" sz="2800" b="1">
              <a:latin typeface="Calibri" panose="020F0502020204030204" charset="0"/>
            </a:endParaRPr>
          </a:p>
        </p:txBody>
      </p:sp>
      <p:sp>
        <p:nvSpPr>
          <p:cNvPr id="77" name="TextBox 149"/>
          <p:cNvSpPr txBox="1">
            <a:spLocks noChangeArrowheads="1"/>
          </p:cNvSpPr>
          <p:nvPr/>
        </p:nvSpPr>
        <p:spPr bwMode="auto">
          <a:xfrm>
            <a:off x="7709659" y="2053163"/>
            <a:ext cx="389063" cy="469379"/>
          </a:xfrm>
          <a:prstGeom prst="rect">
            <a:avLst/>
          </a:prstGeom>
          <a:noFill/>
          <a:ln w="9525">
            <a:noFill/>
            <a:miter lim="800000"/>
          </a:ln>
        </p:spPr>
        <p:txBody>
          <a:bodyPr>
            <a:spAutoFit/>
          </a:bodyPr>
          <a:lstStyle/>
          <a:p>
            <a:r>
              <a:rPr lang="en-US" altLang="zh-CN" sz="2800" b="1">
                <a:latin typeface="Calibri" panose="020F0502020204030204" charset="0"/>
              </a:rPr>
              <a:t>C</a:t>
            </a:r>
            <a:endParaRPr lang="zh-CN" altLang="en-US" sz="2800" b="1">
              <a:latin typeface="Calibri" panose="020F0502020204030204" charset="0"/>
            </a:endParaRPr>
          </a:p>
        </p:txBody>
      </p:sp>
      <p:sp>
        <p:nvSpPr>
          <p:cNvPr id="78" name="文本框 88"/>
          <p:cNvSpPr txBox="1"/>
          <p:nvPr/>
        </p:nvSpPr>
        <p:spPr>
          <a:xfrm>
            <a:off x="2430422" y="2153452"/>
            <a:ext cx="504056" cy="369332"/>
          </a:xfrm>
          <a:prstGeom prst="rect">
            <a:avLst/>
          </a:prstGeom>
          <a:noFill/>
          <a:ln>
            <a:solidFill>
              <a:srgbClr val="FF0000"/>
            </a:solidFill>
          </a:ln>
        </p:spPr>
        <p:style>
          <a:lnRef idx="2">
            <a:schemeClr val="accent4"/>
          </a:lnRef>
          <a:fillRef idx="1">
            <a:schemeClr val="lt1"/>
          </a:fillRef>
          <a:effectRef idx="0">
            <a:schemeClr val="accent4"/>
          </a:effectRef>
          <a:fontRef idx="minor">
            <a:schemeClr val="dk1"/>
          </a:fontRef>
        </p:style>
        <p:txBody>
          <a:bodyPr wrap="square">
            <a:spAutoFit/>
          </a:bodyPr>
          <a:lstStyle/>
          <a:p>
            <a:endParaRPr lang="en-US" altLang="zh-CN" dirty="0">
              <a:solidFill>
                <a:srgbClr val="000000"/>
              </a:solidFill>
            </a:endParaRPr>
          </a:p>
        </p:txBody>
      </p:sp>
      <p:sp>
        <p:nvSpPr>
          <p:cNvPr id="79" name="TextBox 5"/>
          <p:cNvSpPr txBox="1">
            <a:spLocks noChangeArrowheads="1"/>
          </p:cNvSpPr>
          <p:nvPr/>
        </p:nvSpPr>
        <p:spPr bwMode="auto">
          <a:xfrm>
            <a:off x="3057905" y="1528442"/>
            <a:ext cx="1860450" cy="646112"/>
          </a:xfrm>
          <a:prstGeom prst="rect">
            <a:avLst/>
          </a:prstGeom>
          <a:noFill/>
          <a:ln w="9525">
            <a:noFill/>
            <a:miter lim="800000"/>
          </a:ln>
        </p:spPr>
        <p:txBody>
          <a:bodyPr wrap="square">
            <a:spAutoFit/>
          </a:bodyPr>
          <a:lstStyle/>
          <a:p>
            <a:r>
              <a:rPr lang="zh-CN" altLang="en-US" sz="3600" b="1" dirty="0">
                <a:solidFill>
                  <a:srgbClr val="3366FF"/>
                </a:solidFill>
                <a:latin typeface="楷体" panose="02010609060101010101" pitchFamily="49" charset="-122"/>
                <a:ea typeface="楷体" panose="02010609060101010101" pitchFamily="49" charset="-122"/>
              </a:rPr>
              <a:t>本线路</a:t>
            </a:r>
            <a:endParaRPr lang="zh-CN" altLang="en-US" sz="3600" b="1" dirty="0">
              <a:solidFill>
                <a:srgbClr val="3366FF"/>
              </a:solidFill>
              <a:latin typeface="楷体" panose="02010609060101010101" pitchFamily="49" charset="-122"/>
              <a:ea typeface="楷体" panose="02010609060101010101" pitchFamily="49" charset="-122"/>
            </a:endParaRPr>
          </a:p>
        </p:txBody>
      </p:sp>
      <p:sp>
        <p:nvSpPr>
          <p:cNvPr id="80" name="椭圆 79"/>
          <p:cNvSpPr/>
          <p:nvPr/>
        </p:nvSpPr>
        <p:spPr>
          <a:xfrm>
            <a:off x="2862469" y="2441484"/>
            <a:ext cx="1244277" cy="325487"/>
          </a:xfrm>
          <a:prstGeom prst="ellipse">
            <a:avLst/>
          </a:prstGeom>
          <a:noFill/>
          <a:ln w="28575">
            <a:solidFill>
              <a:srgbClr val="3366FF"/>
            </a:solidFill>
          </a:ln>
        </p:spPr>
        <p:style>
          <a:lnRef idx="2">
            <a:schemeClr val="accent6"/>
          </a:lnRef>
          <a:fillRef idx="1">
            <a:schemeClr val="lt1"/>
          </a:fillRef>
          <a:effectRef idx="0">
            <a:schemeClr val="accent6"/>
          </a:effectRef>
          <a:fontRef idx="minor">
            <a:schemeClr val="dk1"/>
          </a:fontRef>
        </p:style>
        <p:txBody>
          <a:bodyPr anchor="ctr"/>
          <a:lstStyle/>
          <a:p>
            <a:pPr algn="ctr" fontAlgn="auto"/>
            <a:endParaRPr lang="zh-CN" altLang="en-US" noProof="1"/>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323528" y="627534"/>
            <a:ext cx="8496944" cy="4176464"/>
          </a:xfrm>
        </p:spPr>
        <p:txBody>
          <a:bodyPr>
            <a:normAutofit/>
          </a:bodyPr>
          <a:lstStyle/>
          <a:p>
            <a:pPr lvl="0" indent="0" fontAlgn="base">
              <a:spcBef>
                <a:spcPct val="0"/>
              </a:spcBef>
              <a:spcAft>
                <a:spcPct val="0"/>
              </a:spcAft>
              <a:buNone/>
            </a:pPr>
            <a:r>
              <a:rPr lang="zh-CN" altLang="en-US" sz="2200" dirty="0">
                <a:latin typeface="隶书" panose="02010509060101010101" pitchFamily="49" charset="-122"/>
                <a:ea typeface="楷体" panose="02010609060101010101" pitchFamily="49" charset="-122"/>
              </a:rPr>
              <a:t>讨论对象：保护</a:t>
            </a:r>
            <a:r>
              <a:rPr lang="en-US" altLang="zh-CN" sz="2200" dirty="0">
                <a:latin typeface="隶书" panose="02010509060101010101" pitchFamily="49" charset="-122"/>
                <a:ea typeface="楷体" panose="02010609060101010101" pitchFamily="49" charset="-122"/>
              </a:rPr>
              <a:t>1——&gt;</a:t>
            </a:r>
            <a:r>
              <a:rPr lang="zh-CN" altLang="en-US" sz="2200" dirty="0">
                <a:latin typeface="隶书" panose="02010509060101010101" pitchFamily="49" charset="-122"/>
                <a:ea typeface="楷体" panose="02010609060101010101" pitchFamily="49" charset="-122"/>
              </a:rPr>
              <a:t>就以保护</a:t>
            </a:r>
            <a:r>
              <a:rPr lang="en-US" altLang="zh-CN" sz="2200" dirty="0">
                <a:latin typeface="隶书" panose="02010509060101010101" pitchFamily="49" charset="-122"/>
                <a:ea typeface="楷体" panose="02010609060101010101" pitchFamily="49" charset="-122"/>
              </a:rPr>
              <a:t>1</a:t>
            </a:r>
            <a:r>
              <a:rPr lang="zh-CN" altLang="en-US" sz="2200" dirty="0">
                <a:latin typeface="隶书" panose="02010509060101010101" pitchFamily="49" charset="-122"/>
                <a:ea typeface="楷体" panose="02010609060101010101" pitchFamily="49" charset="-122"/>
              </a:rPr>
              <a:t>为准</a:t>
            </a:r>
            <a:endParaRPr lang="en-US" altLang="zh-CN" sz="2200" dirty="0">
              <a:latin typeface="隶书" panose="02010509060101010101" pitchFamily="49" charset="-122"/>
              <a:ea typeface="楷体" panose="02010609060101010101" pitchFamily="49" charset="-122"/>
            </a:endParaRPr>
          </a:p>
          <a:p>
            <a:pPr lvl="0" indent="0" fontAlgn="base">
              <a:spcBef>
                <a:spcPct val="0"/>
              </a:spcBef>
              <a:spcAft>
                <a:spcPct val="0"/>
              </a:spcAft>
              <a:buNone/>
            </a:pPr>
            <a:endParaRPr lang="zh-CN" altLang="en-US" sz="2200" dirty="0">
              <a:latin typeface="隶书" panose="02010509060101010101" pitchFamily="49" charset="-122"/>
              <a:ea typeface="楷体" panose="02010609060101010101" pitchFamily="49" charset="-122"/>
            </a:endParaRPr>
          </a:p>
        </p:txBody>
      </p:sp>
      <p:sp>
        <p:nvSpPr>
          <p:cNvPr id="8" name="椭圆 7"/>
          <p:cNvSpPr/>
          <p:nvPr/>
        </p:nvSpPr>
        <p:spPr>
          <a:xfrm>
            <a:off x="645728" y="3148487"/>
            <a:ext cx="713759" cy="64575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9" name="直接连接符 8"/>
          <p:cNvCxnSpPr>
            <a:stCxn id="8" idx="6"/>
          </p:cNvCxnSpPr>
          <p:nvPr/>
        </p:nvCxnSpPr>
        <p:spPr>
          <a:xfrm>
            <a:off x="1359487" y="3471363"/>
            <a:ext cx="25889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1618386" y="3277922"/>
            <a:ext cx="260329" cy="19344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943082" y="3471363"/>
            <a:ext cx="32469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 name="组合 28"/>
          <p:cNvGrpSpPr/>
          <p:nvPr/>
        </p:nvGrpSpPr>
        <p:grpSpPr bwMode="auto">
          <a:xfrm rot="2700000">
            <a:off x="1847700" y="3375612"/>
            <a:ext cx="160726" cy="161632"/>
            <a:chOff x="3275856" y="3429000"/>
            <a:chExt cx="180000" cy="180000"/>
          </a:xfrm>
        </p:grpSpPr>
        <p:cxnSp>
          <p:nvCxnSpPr>
            <p:cNvPr id="14" name="直接连接符 13"/>
            <p:cNvCxnSpPr/>
            <p:nvPr/>
          </p:nvCxnSpPr>
          <p:spPr>
            <a:xfrm>
              <a:off x="3366419" y="3429562"/>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276419" y="3518438"/>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6" name="直接连接符 15"/>
          <p:cNvCxnSpPr/>
          <p:nvPr/>
        </p:nvCxnSpPr>
        <p:spPr>
          <a:xfrm>
            <a:off x="2267779" y="2568164"/>
            <a:ext cx="0" cy="17423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2267779" y="2825611"/>
            <a:ext cx="3246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5400000" flipV="1">
            <a:off x="2560305" y="2857780"/>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 name="组合 46"/>
          <p:cNvGrpSpPr/>
          <p:nvPr/>
        </p:nvGrpSpPr>
        <p:grpSpPr bwMode="auto">
          <a:xfrm rot="2700000">
            <a:off x="2820362" y="2729856"/>
            <a:ext cx="162149" cy="163063"/>
            <a:chOff x="3275856" y="3429000"/>
            <a:chExt cx="180000" cy="180000"/>
          </a:xfrm>
        </p:grpSpPr>
        <p:cxnSp>
          <p:nvCxnSpPr>
            <p:cNvPr id="20" name="直接连接符 19"/>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2" name="直接连接符 21"/>
          <p:cNvCxnSpPr/>
          <p:nvPr/>
        </p:nvCxnSpPr>
        <p:spPr>
          <a:xfrm>
            <a:off x="2917171" y="2825611"/>
            <a:ext cx="116719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5400000" flipV="1">
            <a:off x="4052192" y="2857780"/>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4" name="组合 53"/>
          <p:cNvGrpSpPr/>
          <p:nvPr/>
        </p:nvGrpSpPr>
        <p:grpSpPr bwMode="auto">
          <a:xfrm rot="2700000">
            <a:off x="4247881" y="2729856"/>
            <a:ext cx="162149" cy="163063"/>
            <a:chOff x="3275856" y="3429000"/>
            <a:chExt cx="180000" cy="180000"/>
          </a:xfrm>
        </p:grpSpPr>
        <p:cxnSp>
          <p:nvCxnSpPr>
            <p:cNvPr id="25" name="直接连接符 24"/>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7" name="直接连接符 26"/>
          <p:cNvCxnSpPr/>
          <p:nvPr/>
        </p:nvCxnSpPr>
        <p:spPr>
          <a:xfrm>
            <a:off x="4344690" y="2825611"/>
            <a:ext cx="7137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5400000" flipV="1">
            <a:off x="5026991" y="4148573"/>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9" name="组合 60"/>
          <p:cNvGrpSpPr/>
          <p:nvPr/>
        </p:nvGrpSpPr>
        <p:grpSpPr bwMode="auto">
          <a:xfrm rot="2700000">
            <a:off x="5221254" y="2730571"/>
            <a:ext cx="162149" cy="161633"/>
            <a:chOff x="3275856" y="3429000"/>
            <a:chExt cx="180000" cy="180000"/>
          </a:xfrm>
        </p:grpSpPr>
        <p:cxnSp>
          <p:nvCxnSpPr>
            <p:cNvPr id="30" name="直接连接符 29"/>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3276414" y="3518437"/>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2" name="直接连接符 31"/>
          <p:cNvCxnSpPr/>
          <p:nvPr/>
        </p:nvCxnSpPr>
        <p:spPr>
          <a:xfrm>
            <a:off x="5317349" y="2825611"/>
            <a:ext cx="103845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6031108" y="2632170"/>
            <a:ext cx="0" cy="3868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267779" y="4117115"/>
            <a:ext cx="3246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5400000" flipV="1">
            <a:off x="2561016" y="4148573"/>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6" name="组合 68"/>
          <p:cNvGrpSpPr/>
          <p:nvPr/>
        </p:nvGrpSpPr>
        <p:grpSpPr bwMode="auto">
          <a:xfrm rot="2700000">
            <a:off x="2820362" y="4019937"/>
            <a:ext cx="162149" cy="163063"/>
            <a:chOff x="3275856" y="3429000"/>
            <a:chExt cx="180000" cy="180000"/>
          </a:xfrm>
        </p:grpSpPr>
        <p:cxnSp>
          <p:nvCxnSpPr>
            <p:cNvPr id="37" name="直接连接符 36"/>
            <p:cNvCxnSpPr/>
            <p:nvPr/>
          </p:nvCxnSpPr>
          <p:spPr>
            <a:xfrm>
              <a:off x="3365856" y="3429000"/>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9" name="直接连接符 38"/>
          <p:cNvCxnSpPr/>
          <p:nvPr/>
        </p:nvCxnSpPr>
        <p:spPr>
          <a:xfrm>
            <a:off x="2917171" y="4117115"/>
            <a:ext cx="116719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flipV="1">
            <a:off x="4052903" y="4148573"/>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1" name="组合 73"/>
          <p:cNvGrpSpPr/>
          <p:nvPr/>
        </p:nvGrpSpPr>
        <p:grpSpPr bwMode="auto">
          <a:xfrm rot="2700000">
            <a:off x="4247881" y="4019937"/>
            <a:ext cx="162149" cy="163063"/>
            <a:chOff x="3275856" y="3429000"/>
            <a:chExt cx="180000" cy="180000"/>
          </a:xfrm>
        </p:grpSpPr>
        <p:cxnSp>
          <p:nvCxnSpPr>
            <p:cNvPr id="42" name="直接连接符 41"/>
            <p:cNvCxnSpPr/>
            <p:nvPr/>
          </p:nvCxnSpPr>
          <p:spPr>
            <a:xfrm>
              <a:off x="3365856" y="3429000"/>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4" name="直接连接符 43"/>
          <p:cNvCxnSpPr/>
          <p:nvPr/>
        </p:nvCxnSpPr>
        <p:spPr>
          <a:xfrm>
            <a:off x="4344690" y="4117115"/>
            <a:ext cx="7137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4733754" y="2568164"/>
            <a:ext cx="0" cy="17423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flipV="1">
            <a:off x="6323635" y="2857780"/>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7" name="组合 84"/>
          <p:cNvGrpSpPr/>
          <p:nvPr/>
        </p:nvGrpSpPr>
        <p:grpSpPr bwMode="auto">
          <a:xfrm rot="2700000">
            <a:off x="6583691" y="2729856"/>
            <a:ext cx="162149" cy="163063"/>
            <a:chOff x="3275856" y="3429000"/>
            <a:chExt cx="180000" cy="180000"/>
          </a:xfrm>
        </p:grpSpPr>
        <p:cxnSp>
          <p:nvCxnSpPr>
            <p:cNvPr id="48" name="直接连接符 47"/>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275856" y="3519000"/>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0" name="直接连接符 49"/>
          <p:cNvCxnSpPr/>
          <p:nvPr/>
        </p:nvCxnSpPr>
        <p:spPr>
          <a:xfrm>
            <a:off x="6679070" y="2825611"/>
            <a:ext cx="11686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7847690" y="2632170"/>
            <a:ext cx="0" cy="3868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2" name="组合 90"/>
          <p:cNvGrpSpPr/>
          <p:nvPr/>
        </p:nvGrpSpPr>
        <p:grpSpPr bwMode="auto">
          <a:xfrm rot="2700000">
            <a:off x="5251293" y="4050523"/>
            <a:ext cx="162149" cy="161632"/>
            <a:chOff x="3275856" y="3429000"/>
            <a:chExt cx="180000" cy="180000"/>
          </a:xfrm>
        </p:grpSpPr>
        <p:cxnSp>
          <p:nvCxnSpPr>
            <p:cNvPr id="53" name="直接连接符 52"/>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3276414" y="3518438"/>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5" name="直接连接符 54"/>
          <p:cNvCxnSpPr/>
          <p:nvPr/>
        </p:nvCxnSpPr>
        <p:spPr>
          <a:xfrm>
            <a:off x="5381715" y="4117115"/>
            <a:ext cx="38906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椭圆 55"/>
          <p:cNvSpPr/>
          <p:nvPr/>
        </p:nvSpPr>
        <p:spPr>
          <a:xfrm>
            <a:off x="5770779" y="3728811"/>
            <a:ext cx="779557" cy="70975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7" name="椭圆 56"/>
          <p:cNvSpPr/>
          <p:nvPr/>
        </p:nvSpPr>
        <p:spPr>
          <a:xfrm>
            <a:off x="6290007" y="3728811"/>
            <a:ext cx="779557" cy="70975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58" name="直接箭头连接符 57"/>
          <p:cNvCxnSpPr/>
          <p:nvPr/>
        </p:nvCxnSpPr>
        <p:spPr>
          <a:xfrm>
            <a:off x="7069563" y="4051686"/>
            <a:ext cx="972658"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TextBox 106"/>
          <p:cNvSpPr txBox="1">
            <a:spLocks noChangeArrowheads="1"/>
          </p:cNvSpPr>
          <p:nvPr/>
        </p:nvSpPr>
        <p:spPr bwMode="auto">
          <a:xfrm>
            <a:off x="775892" y="3223872"/>
            <a:ext cx="453431" cy="634373"/>
          </a:xfrm>
          <a:prstGeom prst="rect">
            <a:avLst/>
          </a:prstGeom>
          <a:noFill/>
          <a:ln w="9525">
            <a:noFill/>
            <a:miter lim="800000"/>
          </a:ln>
        </p:spPr>
        <p:txBody>
          <a:bodyPr>
            <a:spAutoFit/>
          </a:bodyPr>
          <a:lstStyle/>
          <a:p>
            <a:r>
              <a:rPr lang="en-US" altLang="zh-CN" sz="4000">
                <a:latin typeface="Calibri" panose="020F0502020204030204" charset="0"/>
              </a:rPr>
              <a:t>~</a:t>
            </a:r>
            <a:endParaRPr lang="zh-CN" altLang="en-US" sz="4000">
              <a:latin typeface="Calibri" panose="020F0502020204030204" charset="0"/>
            </a:endParaRPr>
          </a:p>
        </p:txBody>
      </p:sp>
      <p:sp>
        <p:nvSpPr>
          <p:cNvPr id="60" name="TextBox 107"/>
          <p:cNvSpPr txBox="1">
            <a:spLocks noChangeArrowheads="1"/>
          </p:cNvSpPr>
          <p:nvPr/>
        </p:nvSpPr>
        <p:spPr bwMode="auto">
          <a:xfrm>
            <a:off x="2397943" y="2366189"/>
            <a:ext cx="324697" cy="331410"/>
          </a:xfrm>
          <a:prstGeom prst="rect">
            <a:avLst/>
          </a:prstGeom>
          <a:noFill/>
          <a:ln w="9525">
            <a:noFill/>
            <a:miter lim="800000"/>
          </a:ln>
        </p:spPr>
        <p:txBody>
          <a:bodyPr>
            <a:spAutoFit/>
          </a:bodyPr>
          <a:lstStyle/>
          <a:p>
            <a:r>
              <a:rPr lang="en-US" altLang="zh-CN">
                <a:latin typeface="Calibri" panose="020F0502020204030204" charset="0"/>
              </a:rPr>
              <a:t>1</a:t>
            </a:r>
            <a:endParaRPr lang="zh-CN" altLang="en-US">
              <a:latin typeface="Calibri" panose="020F0502020204030204" charset="0"/>
            </a:endParaRPr>
          </a:p>
        </p:txBody>
      </p:sp>
      <p:sp>
        <p:nvSpPr>
          <p:cNvPr id="61" name="TextBox 108"/>
          <p:cNvSpPr txBox="1">
            <a:spLocks noChangeArrowheads="1"/>
          </p:cNvSpPr>
          <p:nvPr/>
        </p:nvSpPr>
        <p:spPr bwMode="auto">
          <a:xfrm>
            <a:off x="4214525" y="2366189"/>
            <a:ext cx="324697" cy="331410"/>
          </a:xfrm>
          <a:prstGeom prst="rect">
            <a:avLst/>
          </a:prstGeom>
          <a:noFill/>
          <a:ln w="9525">
            <a:noFill/>
            <a:miter lim="800000"/>
          </a:ln>
        </p:spPr>
        <p:txBody>
          <a:bodyPr>
            <a:spAutoFit/>
          </a:bodyPr>
          <a:lstStyle/>
          <a:p>
            <a:r>
              <a:rPr lang="en-US" altLang="zh-CN">
                <a:latin typeface="Calibri" panose="020F0502020204030204" charset="0"/>
              </a:rPr>
              <a:t>2</a:t>
            </a:r>
            <a:endParaRPr lang="zh-CN" altLang="en-US">
              <a:latin typeface="Calibri" panose="020F0502020204030204" charset="0"/>
            </a:endParaRPr>
          </a:p>
        </p:txBody>
      </p:sp>
      <p:sp>
        <p:nvSpPr>
          <p:cNvPr id="62" name="TextBox 109"/>
          <p:cNvSpPr txBox="1">
            <a:spLocks noChangeArrowheads="1"/>
          </p:cNvSpPr>
          <p:nvPr/>
        </p:nvSpPr>
        <p:spPr bwMode="auto">
          <a:xfrm>
            <a:off x="2397943" y="3664804"/>
            <a:ext cx="324697" cy="331411"/>
          </a:xfrm>
          <a:prstGeom prst="rect">
            <a:avLst/>
          </a:prstGeom>
          <a:noFill/>
          <a:ln w="9525">
            <a:noFill/>
            <a:miter lim="800000"/>
          </a:ln>
        </p:spPr>
        <p:txBody>
          <a:bodyPr>
            <a:spAutoFit/>
          </a:bodyPr>
          <a:lstStyle/>
          <a:p>
            <a:r>
              <a:rPr lang="en-US" altLang="zh-CN">
                <a:latin typeface="Calibri" panose="020F0502020204030204" charset="0"/>
              </a:rPr>
              <a:t>3</a:t>
            </a:r>
            <a:endParaRPr lang="zh-CN" altLang="en-US">
              <a:latin typeface="Calibri" panose="020F0502020204030204" charset="0"/>
            </a:endParaRPr>
          </a:p>
        </p:txBody>
      </p:sp>
      <p:sp>
        <p:nvSpPr>
          <p:cNvPr id="63" name="TextBox 110"/>
          <p:cNvSpPr txBox="1">
            <a:spLocks noChangeArrowheads="1"/>
          </p:cNvSpPr>
          <p:nvPr/>
        </p:nvSpPr>
        <p:spPr bwMode="auto">
          <a:xfrm>
            <a:off x="4278893" y="3664804"/>
            <a:ext cx="324696" cy="331411"/>
          </a:xfrm>
          <a:prstGeom prst="rect">
            <a:avLst/>
          </a:prstGeom>
          <a:noFill/>
          <a:ln w="9525">
            <a:noFill/>
            <a:miter lim="800000"/>
          </a:ln>
        </p:spPr>
        <p:txBody>
          <a:bodyPr>
            <a:spAutoFit/>
          </a:bodyPr>
          <a:lstStyle/>
          <a:p>
            <a:r>
              <a:rPr lang="en-US" altLang="zh-CN">
                <a:latin typeface="Calibri" panose="020F0502020204030204" charset="0"/>
              </a:rPr>
              <a:t>4</a:t>
            </a:r>
            <a:endParaRPr lang="zh-CN" altLang="en-US">
              <a:latin typeface="Calibri" panose="020F0502020204030204" charset="0"/>
            </a:endParaRPr>
          </a:p>
        </p:txBody>
      </p:sp>
      <p:sp>
        <p:nvSpPr>
          <p:cNvPr id="64" name="TextBox 111"/>
          <p:cNvSpPr txBox="1">
            <a:spLocks noChangeArrowheads="1"/>
          </p:cNvSpPr>
          <p:nvPr/>
        </p:nvSpPr>
        <p:spPr bwMode="auto">
          <a:xfrm>
            <a:off x="4928285" y="2366189"/>
            <a:ext cx="324696" cy="331410"/>
          </a:xfrm>
          <a:prstGeom prst="rect">
            <a:avLst/>
          </a:prstGeom>
          <a:noFill/>
          <a:ln w="9525">
            <a:noFill/>
            <a:miter lim="800000"/>
          </a:ln>
        </p:spPr>
        <p:txBody>
          <a:bodyPr>
            <a:spAutoFit/>
          </a:bodyPr>
          <a:lstStyle/>
          <a:p>
            <a:r>
              <a:rPr lang="en-US" altLang="zh-CN">
                <a:latin typeface="Calibri" panose="020F0502020204030204" charset="0"/>
              </a:rPr>
              <a:t>5</a:t>
            </a:r>
            <a:endParaRPr lang="zh-CN" altLang="en-US">
              <a:latin typeface="Calibri" panose="020F0502020204030204" charset="0"/>
            </a:endParaRPr>
          </a:p>
        </p:txBody>
      </p:sp>
      <p:sp>
        <p:nvSpPr>
          <p:cNvPr id="65" name="TextBox 112"/>
          <p:cNvSpPr txBox="1">
            <a:spLocks noChangeArrowheads="1"/>
          </p:cNvSpPr>
          <p:nvPr/>
        </p:nvSpPr>
        <p:spPr bwMode="auto">
          <a:xfrm>
            <a:off x="6679070" y="2310716"/>
            <a:ext cx="324696" cy="329988"/>
          </a:xfrm>
          <a:prstGeom prst="rect">
            <a:avLst/>
          </a:prstGeom>
          <a:noFill/>
          <a:ln w="9525">
            <a:noFill/>
            <a:miter lim="800000"/>
          </a:ln>
        </p:spPr>
        <p:txBody>
          <a:bodyPr>
            <a:spAutoFit/>
          </a:bodyPr>
          <a:lstStyle/>
          <a:p>
            <a:r>
              <a:rPr lang="en-US" altLang="zh-CN">
                <a:latin typeface="Calibri" panose="020F0502020204030204" charset="0"/>
              </a:rPr>
              <a:t>6</a:t>
            </a:r>
            <a:endParaRPr lang="zh-CN" altLang="en-US">
              <a:latin typeface="Calibri" panose="020F0502020204030204" charset="0"/>
            </a:endParaRPr>
          </a:p>
        </p:txBody>
      </p:sp>
      <p:sp>
        <p:nvSpPr>
          <p:cNvPr id="66" name="TextBox 113"/>
          <p:cNvSpPr txBox="1">
            <a:spLocks noChangeArrowheads="1"/>
          </p:cNvSpPr>
          <p:nvPr/>
        </p:nvSpPr>
        <p:spPr bwMode="auto">
          <a:xfrm>
            <a:off x="4862488" y="3600798"/>
            <a:ext cx="324696" cy="329988"/>
          </a:xfrm>
          <a:prstGeom prst="rect">
            <a:avLst/>
          </a:prstGeom>
          <a:noFill/>
          <a:ln w="9525">
            <a:noFill/>
            <a:miter lim="800000"/>
          </a:ln>
        </p:spPr>
        <p:txBody>
          <a:bodyPr>
            <a:spAutoFit/>
          </a:bodyPr>
          <a:lstStyle/>
          <a:p>
            <a:r>
              <a:rPr lang="en-US" altLang="zh-CN">
                <a:latin typeface="Calibri" panose="020F0502020204030204" charset="0"/>
              </a:rPr>
              <a:t>7</a:t>
            </a:r>
            <a:endParaRPr lang="zh-CN" altLang="en-US">
              <a:latin typeface="Calibri" panose="020F0502020204030204" charset="0"/>
            </a:endParaRPr>
          </a:p>
        </p:txBody>
      </p:sp>
      <p:cxnSp>
        <p:nvCxnSpPr>
          <p:cNvPr id="67" name="直接连接符 66"/>
          <p:cNvCxnSpPr/>
          <p:nvPr/>
        </p:nvCxnSpPr>
        <p:spPr>
          <a:xfrm rot="5400000" flipV="1">
            <a:off x="5026280" y="2857780"/>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TextBox 115"/>
          <p:cNvSpPr txBox="1">
            <a:spLocks noChangeArrowheads="1"/>
          </p:cNvSpPr>
          <p:nvPr/>
        </p:nvSpPr>
        <p:spPr bwMode="auto">
          <a:xfrm>
            <a:off x="2528108" y="3019052"/>
            <a:ext cx="712329" cy="413908"/>
          </a:xfrm>
          <a:prstGeom prst="rect">
            <a:avLst/>
          </a:prstGeom>
          <a:noFill/>
          <a:ln w="9525">
            <a:noFill/>
            <a:miter lim="800000"/>
          </a:ln>
        </p:spPr>
        <p:txBody>
          <a:bodyPr>
            <a:spAutoFit/>
          </a:bodyPr>
          <a:lstStyle/>
          <a:p>
            <a:r>
              <a:rPr lang="en-US" altLang="zh-CN" sz="2400">
                <a:latin typeface="Calibri" panose="020F0502020204030204" charset="0"/>
              </a:rPr>
              <a:t>1QF</a:t>
            </a:r>
            <a:endParaRPr lang="zh-CN" altLang="en-US" sz="2400">
              <a:latin typeface="Calibri" panose="020F0502020204030204" charset="0"/>
            </a:endParaRPr>
          </a:p>
        </p:txBody>
      </p:sp>
      <p:sp>
        <p:nvSpPr>
          <p:cNvPr id="69" name="TextBox 116"/>
          <p:cNvSpPr txBox="1">
            <a:spLocks noChangeArrowheads="1"/>
          </p:cNvSpPr>
          <p:nvPr/>
        </p:nvSpPr>
        <p:spPr bwMode="auto">
          <a:xfrm>
            <a:off x="3954196" y="3019052"/>
            <a:ext cx="713760" cy="413908"/>
          </a:xfrm>
          <a:prstGeom prst="rect">
            <a:avLst/>
          </a:prstGeom>
          <a:noFill/>
          <a:ln w="9525">
            <a:noFill/>
            <a:miter lim="800000"/>
          </a:ln>
        </p:spPr>
        <p:txBody>
          <a:bodyPr>
            <a:spAutoFit/>
          </a:bodyPr>
          <a:lstStyle/>
          <a:p>
            <a:r>
              <a:rPr lang="en-US" altLang="zh-CN" sz="2400">
                <a:latin typeface="Calibri" panose="020F0502020204030204" charset="0"/>
              </a:rPr>
              <a:t>2QF</a:t>
            </a:r>
            <a:endParaRPr lang="zh-CN" altLang="en-US" sz="2400">
              <a:latin typeface="Calibri" panose="020F0502020204030204" charset="0"/>
            </a:endParaRPr>
          </a:p>
        </p:txBody>
      </p:sp>
      <p:sp>
        <p:nvSpPr>
          <p:cNvPr id="70" name="TextBox 117"/>
          <p:cNvSpPr txBox="1">
            <a:spLocks noChangeArrowheads="1"/>
          </p:cNvSpPr>
          <p:nvPr/>
        </p:nvSpPr>
        <p:spPr bwMode="auto">
          <a:xfrm>
            <a:off x="2397943" y="4438568"/>
            <a:ext cx="713760" cy="413908"/>
          </a:xfrm>
          <a:prstGeom prst="rect">
            <a:avLst/>
          </a:prstGeom>
          <a:noFill/>
          <a:ln w="9525">
            <a:noFill/>
            <a:miter lim="800000"/>
          </a:ln>
        </p:spPr>
        <p:txBody>
          <a:bodyPr>
            <a:spAutoFit/>
          </a:bodyPr>
          <a:lstStyle/>
          <a:p>
            <a:r>
              <a:rPr lang="en-US" altLang="zh-CN" sz="2400">
                <a:latin typeface="Calibri" panose="020F0502020204030204" charset="0"/>
              </a:rPr>
              <a:t>3QF</a:t>
            </a:r>
            <a:endParaRPr lang="zh-CN" altLang="en-US" sz="2400">
              <a:latin typeface="Calibri" panose="020F0502020204030204" charset="0"/>
            </a:endParaRPr>
          </a:p>
        </p:txBody>
      </p:sp>
      <p:sp>
        <p:nvSpPr>
          <p:cNvPr id="71" name="TextBox 118"/>
          <p:cNvSpPr txBox="1">
            <a:spLocks noChangeArrowheads="1"/>
          </p:cNvSpPr>
          <p:nvPr/>
        </p:nvSpPr>
        <p:spPr bwMode="auto">
          <a:xfrm>
            <a:off x="3954196" y="4438568"/>
            <a:ext cx="713760" cy="413908"/>
          </a:xfrm>
          <a:prstGeom prst="rect">
            <a:avLst/>
          </a:prstGeom>
          <a:noFill/>
          <a:ln w="9525">
            <a:noFill/>
            <a:miter lim="800000"/>
          </a:ln>
        </p:spPr>
        <p:txBody>
          <a:bodyPr>
            <a:spAutoFit/>
          </a:bodyPr>
          <a:lstStyle/>
          <a:p>
            <a:r>
              <a:rPr lang="en-US" altLang="zh-CN" sz="2400">
                <a:latin typeface="Calibri" panose="020F0502020204030204" charset="0"/>
              </a:rPr>
              <a:t>4QF</a:t>
            </a:r>
            <a:endParaRPr lang="zh-CN" altLang="en-US" sz="2400">
              <a:latin typeface="Calibri" panose="020F0502020204030204" charset="0"/>
            </a:endParaRPr>
          </a:p>
        </p:txBody>
      </p:sp>
      <p:sp>
        <p:nvSpPr>
          <p:cNvPr id="72" name="TextBox 119"/>
          <p:cNvSpPr txBox="1">
            <a:spLocks noChangeArrowheads="1"/>
          </p:cNvSpPr>
          <p:nvPr/>
        </p:nvSpPr>
        <p:spPr bwMode="auto">
          <a:xfrm>
            <a:off x="4928285" y="3084481"/>
            <a:ext cx="713759" cy="413908"/>
          </a:xfrm>
          <a:prstGeom prst="rect">
            <a:avLst/>
          </a:prstGeom>
          <a:noFill/>
          <a:ln w="9525">
            <a:noFill/>
            <a:miter lim="800000"/>
          </a:ln>
        </p:spPr>
        <p:txBody>
          <a:bodyPr>
            <a:spAutoFit/>
          </a:bodyPr>
          <a:lstStyle/>
          <a:p>
            <a:r>
              <a:rPr lang="en-US" altLang="zh-CN" sz="2400">
                <a:latin typeface="Calibri" panose="020F0502020204030204" charset="0"/>
              </a:rPr>
              <a:t>5QF</a:t>
            </a:r>
            <a:endParaRPr lang="zh-CN" altLang="en-US" sz="2400">
              <a:latin typeface="Calibri" panose="020F0502020204030204" charset="0"/>
            </a:endParaRPr>
          </a:p>
        </p:txBody>
      </p:sp>
      <p:sp>
        <p:nvSpPr>
          <p:cNvPr id="73" name="TextBox 120"/>
          <p:cNvSpPr txBox="1">
            <a:spLocks noChangeArrowheads="1"/>
          </p:cNvSpPr>
          <p:nvPr/>
        </p:nvSpPr>
        <p:spPr bwMode="auto">
          <a:xfrm>
            <a:off x="6290007" y="3019052"/>
            <a:ext cx="713759" cy="413908"/>
          </a:xfrm>
          <a:prstGeom prst="rect">
            <a:avLst/>
          </a:prstGeom>
          <a:noFill/>
          <a:ln w="9525">
            <a:noFill/>
            <a:miter lim="800000"/>
          </a:ln>
        </p:spPr>
        <p:txBody>
          <a:bodyPr>
            <a:spAutoFit/>
          </a:bodyPr>
          <a:lstStyle/>
          <a:p>
            <a:r>
              <a:rPr lang="en-US" altLang="zh-CN" sz="2400">
                <a:latin typeface="Calibri" panose="020F0502020204030204" charset="0"/>
              </a:rPr>
              <a:t>6QF</a:t>
            </a:r>
            <a:endParaRPr lang="zh-CN" altLang="en-US" sz="2400">
              <a:latin typeface="Calibri" panose="020F0502020204030204" charset="0"/>
            </a:endParaRPr>
          </a:p>
        </p:txBody>
      </p:sp>
      <p:sp>
        <p:nvSpPr>
          <p:cNvPr id="74" name="TextBox 121"/>
          <p:cNvSpPr txBox="1">
            <a:spLocks noChangeArrowheads="1"/>
          </p:cNvSpPr>
          <p:nvPr/>
        </p:nvSpPr>
        <p:spPr bwMode="auto">
          <a:xfrm>
            <a:off x="4928285" y="4374563"/>
            <a:ext cx="713759" cy="413907"/>
          </a:xfrm>
          <a:prstGeom prst="rect">
            <a:avLst/>
          </a:prstGeom>
          <a:noFill/>
          <a:ln w="9525">
            <a:noFill/>
            <a:miter lim="800000"/>
          </a:ln>
        </p:spPr>
        <p:txBody>
          <a:bodyPr>
            <a:spAutoFit/>
          </a:bodyPr>
          <a:lstStyle/>
          <a:p>
            <a:r>
              <a:rPr lang="en-US" altLang="zh-CN" sz="2400">
                <a:latin typeface="Calibri" panose="020F0502020204030204" charset="0"/>
              </a:rPr>
              <a:t>7QF</a:t>
            </a:r>
            <a:endParaRPr lang="zh-CN" altLang="en-US" sz="2400">
              <a:latin typeface="Calibri" panose="020F0502020204030204" charset="0"/>
            </a:endParaRPr>
          </a:p>
        </p:txBody>
      </p:sp>
      <p:sp>
        <p:nvSpPr>
          <p:cNvPr id="75" name="TextBox 147"/>
          <p:cNvSpPr txBox="1">
            <a:spLocks noChangeArrowheads="1"/>
          </p:cNvSpPr>
          <p:nvPr/>
        </p:nvSpPr>
        <p:spPr bwMode="auto">
          <a:xfrm>
            <a:off x="2073247" y="2115853"/>
            <a:ext cx="389063" cy="469379"/>
          </a:xfrm>
          <a:prstGeom prst="rect">
            <a:avLst/>
          </a:prstGeom>
          <a:noFill/>
          <a:ln w="9525">
            <a:noFill/>
            <a:miter lim="800000"/>
          </a:ln>
        </p:spPr>
        <p:txBody>
          <a:bodyPr>
            <a:spAutoFit/>
          </a:bodyPr>
          <a:lstStyle/>
          <a:p>
            <a:r>
              <a:rPr lang="en-US" altLang="zh-CN" sz="2800" b="1">
                <a:latin typeface="Calibri" panose="020F0502020204030204" charset="0"/>
              </a:rPr>
              <a:t>A</a:t>
            </a:r>
            <a:endParaRPr lang="zh-CN" altLang="en-US" sz="2800" b="1">
              <a:latin typeface="Calibri" panose="020F0502020204030204" charset="0"/>
            </a:endParaRPr>
          </a:p>
        </p:txBody>
      </p:sp>
      <p:sp>
        <p:nvSpPr>
          <p:cNvPr id="76" name="TextBox 148"/>
          <p:cNvSpPr txBox="1">
            <a:spLocks noChangeArrowheads="1"/>
          </p:cNvSpPr>
          <p:nvPr/>
        </p:nvSpPr>
        <p:spPr bwMode="auto">
          <a:xfrm>
            <a:off x="4539222" y="2181282"/>
            <a:ext cx="389063" cy="467956"/>
          </a:xfrm>
          <a:prstGeom prst="rect">
            <a:avLst/>
          </a:prstGeom>
          <a:noFill/>
          <a:ln w="9525">
            <a:noFill/>
            <a:miter lim="800000"/>
          </a:ln>
        </p:spPr>
        <p:txBody>
          <a:bodyPr>
            <a:spAutoFit/>
          </a:bodyPr>
          <a:lstStyle/>
          <a:p>
            <a:r>
              <a:rPr lang="en-US" altLang="zh-CN" sz="2800" b="1">
                <a:latin typeface="Calibri" panose="020F0502020204030204" charset="0"/>
              </a:rPr>
              <a:t>B</a:t>
            </a:r>
            <a:endParaRPr lang="zh-CN" altLang="en-US" sz="2800" b="1">
              <a:latin typeface="Calibri" panose="020F0502020204030204" charset="0"/>
            </a:endParaRPr>
          </a:p>
        </p:txBody>
      </p:sp>
      <p:sp>
        <p:nvSpPr>
          <p:cNvPr id="77" name="TextBox 149"/>
          <p:cNvSpPr txBox="1">
            <a:spLocks noChangeArrowheads="1"/>
          </p:cNvSpPr>
          <p:nvPr/>
        </p:nvSpPr>
        <p:spPr bwMode="auto">
          <a:xfrm>
            <a:off x="7653158" y="2245287"/>
            <a:ext cx="389063" cy="469379"/>
          </a:xfrm>
          <a:prstGeom prst="rect">
            <a:avLst/>
          </a:prstGeom>
          <a:noFill/>
          <a:ln w="9525">
            <a:noFill/>
            <a:miter lim="800000"/>
          </a:ln>
        </p:spPr>
        <p:txBody>
          <a:bodyPr>
            <a:spAutoFit/>
          </a:bodyPr>
          <a:lstStyle/>
          <a:p>
            <a:r>
              <a:rPr lang="en-US" altLang="zh-CN" sz="2800" b="1">
                <a:latin typeface="Calibri" panose="020F0502020204030204" charset="0"/>
              </a:rPr>
              <a:t>C</a:t>
            </a:r>
            <a:endParaRPr lang="zh-CN" altLang="en-US" sz="2800" b="1">
              <a:latin typeface="Calibri" panose="020F0502020204030204" charset="0"/>
            </a:endParaRPr>
          </a:p>
        </p:txBody>
      </p:sp>
      <p:sp>
        <p:nvSpPr>
          <p:cNvPr id="78" name="文本框 88"/>
          <p:cNvSpPr txBox="1"/>
          <p:nvPr/>
        </p:nvSpPr>
        <p:spPr>
          <a:xfrm>
            <a:off x="2373921" y="2345576"/>
            <a:ext cx="504056" cy="369332"/>
          </a:xfrm>
          <a:prstGeom prst="rect">
            <a:avLst/>
          </a:prstGeom>
          <a:noFill/>
          <a:ln>
            <a:solidFill>
              <a:srgbClr val="FF0000"/>
            </a:solidFill>
          </a:ln>
        </p:spPr>
        <p:style>
          <a:lnRef idx="2">
            <a:schemeClr val="accent4"/>
          </a:lnRef>
          <a:fillRef idx="1">
            <a:schemeClr val="lt1"/>
          </a:fillRef>
          <a:effectRef idx="0">
            <a:schemeClr val="accent4"/>
          </a:effectRef>
          <a:fontRef idx="minor">
            <a:schemeClr val="dk1"/>
          </a:fontRef>
        </p:style>
        <p:txBody>
          <a:bodyPr wrap="square">
            <a:spAutoFit/>
          </a:bodyPr>
          <a:lstStyle/>
          <a:p>
            <a:endParaRPr lang="en-US" altLang="zh-CN" dirty="0">
              <a:solidFill>
                <a:srgbClr val="000000"/>
              </a:solidFill>
            </a:endParaRPr>
          </a:p>
        </p:txBody>
      </p:sp>
      <p:sp>
        <p:nvSpPr>
          <p:cNvPr id="79" name="TextBox 5"/>
          <p:cNvSpPr txBox="1">
            <a:spLocks noChangeArrowheads="1"/>
          </p:cNvSpPr>
          <p:nvPr/>
        </p:nvSpPr>
        <p:spPr bwMode="auto">
          <a:xfrm>
            <a:off x="2831618" y="1343164"/>
            <a:ext cx="4896544" cy="646331"/>
          </a:xfrm>
          <a:prstGeom prst="rect">
            <a:avLst/>
          </a:prstGeom>
          <a:noFill/>
          <a:ln w="9525">
            <a:noFill/>
            <a:miter lim="800000"/>
          </a:ln>
        </p:spPr>
        <p:txBody>
          <a:bodyPr wrap="square">
            <a:spAutoFit/>
          </a:bodyPr>
          <a:lstStyle/>
          <a:p>
            <a:r>
              <a:rPr lang="zh-CN" altLang="en-US" sz="3600" b="1" dirty="0">
                <a:solidFill>
                  <a:srgbClr val="3366FF"/>
                </a:solidFill>
                <a:latin typeface="楷体" panose="02010609060101010101" pitchFamily="49" charset="-122"/>
                <a:ea typeface="楷体" panose="02010609060101010101" pitchFamily="49" charset="-122"/>
              </a:rPr>
              <a:t>下一条线路（相邻线路）</a:t>
            </a:r>
            <a:endParaRPr lang="zh-CN" altLang="en-US" sz="3600" b="1" dirty="0">
              <a:solidFill>
                <a:srgbClr val="3366FF"/>
              </a:solidFill>
              <a:latin typeface="楷体" panose="02010609060101010101" pitchFamily="49" charset="-122"/>
              <a:ea typeface="楷体" panose="02010609060101010101" pitchFamily="49" charset="-122"/>
            </a:endParaRPr>
          </a:p>
        </p:txBody>
      </p:sp>
      <p:sp>
        <p:nvSpPr>
          <p:cNvPr id="80" name="椭圆 79"/>
          <p:cNvSpPr/>
          <p:nvPr/>
        </p:nvSpPr>
        <p:spPr>
          <a:xfrm>
            <a:off x="4750184" y="2633608"/>
            <a:ext cx="1244277" cy="325487"/>
          </a:xfrm>
          <a:prstGeom prst="ellipse">
            <a:avLst/>
          </a:prstGeom>
          <a:noFill/>
          <a:ln w="28575">
            <a:solidFill>
              <a:srgbClr val="3366FF"/>
            </a:solidFill>
          </a:ln>
        </p:spPr>
        <p:style>
          <a:lnRef idx="2">
            <a:schemeClr val="accent6"/>
          </a:lnRef>
          <a:fillRef idx="1">
            <a:schemeClr val="lt1"/>
          </a:fillRef>
          <a:effectRef idx="0">
            <a:schemeClr val="accent6"/>
          </a:effectRef>
          <a:fontRef idx="minor">
            <a:schemeClr val="dk1"/>
          </a:fontRef>
        </p:style>
        <p:txBody>
          <a:bodyPr anchor="ctr"/>
          <a:lstStyle/>
          <a:p>
            <a:pPr algn="ctr" fontAlgn="auto"/>
            <a:endParaRPr lang="zh-CN" altLang="en-US" noProof="1"/>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323528" y="627534"/>
            <a:ext cx="8496944" cy="4176464"/>
          </a:xfrm>
        </p:spPr>
        <p:txBody>
          <a:bodyPr/>
          <a:lstStyle/>
          <a:p>
            <a:pPr marL="0" lvl="0" indent="0">
              <a:buNone/>
            </a:pPr>
            <a:r>
              <a:rPr lang="zh-CN" altLang="en-US" sz="2200" dirty="0">
                <a:latin typeface="隶书" panose="02010509060101010101" pitchFamily="49" charset="-122"/>
                <a:ea typeface="楷体" panose="02010609060101010101" pitchFamily="49" charset="-122"/>
              </a:rPr>
              <a:t>讨论对象：保护</a:t>
            </a:r>
            <a:r>
              <a:rPr lang="en-US" altLang="zh-CN" sz="2200" dirty="0">
                <a:latin typeface="隶书" panose="02010509060101010101" pitchFamily="49" charset="-122"/>
                <a:ea typeface="楷体" panose="02010609060101010101" pitchFamily="49" charset="-122"/>
              </a:rPr>
              <a:t>1——&gt;</a:t>
            </a:r>
            <a:r>
              <a:rPr lang="zh-CN" altLang="en-US" sz="2200" dirty="0">
                <a:latin typeface="隶书" panose="02010509060101010101" pitchFamily="49" charset="-122"/>
                <a:ea typeface="楷体" panose="02010609060101010101" pitchFamily="49" charset="-122"/>
              </a:rPr>
              <a:t>就以保护</a:t>
            </a:r>
            <a:r>
              <a:rPr lang="en-US" altLang="zh-CN" sz="2200" dirty="0">
                <a:latin typeface="隶书" panose="02010509060101010101" pitchFamily="49" charset="-122"/>
                <a:ea typeface="楷体" panose="02010609060101010101" pitchFamily="49" charset="-122"/>
              </a:rPr>
              <a:t>1</a:t>
            </a:r>
            <a:r>
              <a:rPr lang="zh-CN" altLang="en-US" sz="2200" dirty="0">
                <a:latin typeface="隶书" panose="02010509060101010101" pitchFamily="49" charset="-122"/>
                <a:ea typeface="楷体" panose="02010609060101010101" pitchFamily="49" charset="-122"/>
              </a:rPr>
              <a:t>为准</a:t>
            </a:r>
            <a:endParaRPr lang="zh-CN" altLang="en-US" sz="2200" dirty="0">
              <a:latin typeface="隶书" panose="02010509060101010101" pitchFamily="49" charset="-122"/>
              <a:ea typeface="楷体" panose="02010609060101010101" pitchFamily="49" charset="-122"/>
            </a:endParaRPr>
          </a:p>
          <a:p>
            <a:pPr marL="0" indent="0">
              <a:buNone/>
            </a:pPr>
            <a:endParaRPr lang="zh-CN" altLang="en-US" dirty="0"/>
          </a:p>
        </p:txBody>
      </p:sp>
      <p:sp>
        <p:nvSpPr>
          <p:cNvPr id="8" name="椭圆 7"/>
          <p:cNvSpPr/>
          <p:nvPr/>
        </p:nvSpPr>
        <p:spPr>
          <a:xfrm>
            <a:off x="730289" y="3079011"/>
            <a:ext cx="713759" cy="64575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9" name="直接连接符 8"/>
          <p:cNvCxnSpPr>
            <a:stCxn id="8" idx="6"/>
          </p:cNvCxnSpPr>
          <p:nvPr/>
        </p:nvCxnSpPr>
        <p:spPr>
          <a:xfrm>
            <a:off x="1444048" y="3401887"/>
            <a:ext cx="25889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1702947" y="3208446"/>
            <a:ext cx="260329" cy="19344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027643" y="3401887"/>
            <a:ext cx="32469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 name="组合 28"/>
          <p:cNvGrpSpPr/>
          <p:nvPr/>
        </p:nvGrpSpPr>
        <p:grpSpPr bwMode="auto">
          <a:xfrm rot="2700000">
            <a:off x="1932261" y="3306136"/>
            <a:ext cx="160726" cy="161632"/>
            <a:chOff x="3275856" y="3429000"/>
            <a:chExt cx="180000" cy="180000"/>
          </a:xfrm>
        </p:grpSpPr>
        <p:cxnSp>
          <p:nvCxnSpPr>
            <p:cNvPr id="14" name="直接连接符 13"/>
            <p:cNvCxnSpPr/>
            <p:nvPr/>
          </p:nvCxnSpPr>
          <p:spPr>
            <a:xfrm>
              <a:off x="3366419" y="3429562"/>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276419" y="3518438"/>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6" name="直接连接符 15"/>
          <p:cNvCxnSpPr/>
          <p:nvPr/>
        </p:nvCxnSpPr>
        <p:spPr>
          <a:xfrm>
            <a:off x="2352340" y="2498688"/>
            <a:ext cx="0" cy="17423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2352340" y="2756135"/>
            <a:ext cx="3246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5400000" flipV="1">
            <a:off x="2644866" y="2788304"/>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 name="组合 46"/>
          <p:cNvGrpSpPr/>
          <p:nvPr/>
        </p:nvGrpSpPr>
        <p:grpSpPr bwMode="auto">
          <a:xfrm rot="2700000">
            <a:off x="2904923" y="2660380"/>
            <a:ext cx="162149" cy="163063"/>
            <a:chOff x="3275856" y="3429000"/>
            <a:chExt cx="180000" cy="180000"/>
          </a:xfrm>
        </p:grpSpPr>
        <p:cxnSp>
          <p:nvCxnSpPr>
            <p:cNvPr id="20" name="直接连接符 19"/>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2" name="直接连接符 21"/>
          <p:cNvCxnSpPr/>
          <p:nvPr/>
        </p:nvCxnSpPr>
        <p:spPr>
          <a:xfrm>
            <a:off x="3001732" y="2756135"/>
            <a:ext cx="116719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5400000" flipV="1">
            <a:off x="4136753" y="2788304"/>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4" name="组合 53"/>
          <p:cNvGrpSpPr/>
          <p:nvPr/>
        </p:nvGrpSpPr>
        <p:grpSpPr bwMode="auto">
          <a:xfrm rot="2700000">
            <a:off x="4332442" y="2660380"/>
            <a:ext cx="162149" cy="163063"/>
            <a:chOff x="3275856" y="3429000"/>
            <a:chExt cx="180000" cy="180000"/>
          </a:xfrm>
        </p:grpSpPr>
        <p:cxnSp>
          <p:nvCxnSpPr>
            <p:cNvPr id="25" name="直接连接符 24"/>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7" name="直接连接符 26"/>
          <p:cNvCxnSpPr/>
          <p:nvPr/>
        </p:nvCxnSpPr>
        <p:spPr>
          <a:xfrm>
            <a:off x="4429251" y="2756135"/>
            <a:ext cx="7137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5400000" flipV="1">
            <a:off x="5111552" y="4079097"/>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9" name="组合 60"/>
          <p:cNvGrpSpPr/>
          <p:nvPr/>
        </p:nvGrpSpPr>
        <p:grpSpPr bwMode="auto">
          <a:xfrm rot="2700000">
            <a:off x="5305815" y="2661095"/>
            <a:ext cx="162149" cy="161633"/>
            <a:chOff x="3275856" y="3429000"/>
            <a:chExt cx="180000" cy="180000"/>
          </a:xfrm>
        </p:grpSpPr>
        <p:cxnSp>
          <p:nvCxnSpPr>
            <p:cNvPr id="30" name="直接连接符 29"/>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3276414" y="3518437"/>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2" name="直接连接符 31"/>
          <p:cNvCxnSpPr/>
          <p:nvPr/>
        </p:nvCxnSpPr>
        <p:spPr>
          <a:xfrm>
            <a:off x="5401910" y="2756135"/>
            <a:ext cx="103845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6115669" y="2562694"/>
            <a:ext cx="0" cy="3868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352340" y="4047639"/>
            <a:ext cx="3246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5400000" flipV="1">
            <a:off x="2645577" y="4079097"/>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6" name="组合 68"/>
          <p:cNvGrpSpPr/>
          <p:nvPr/>
        </p:nvGrpSpPr>
        <p:grpSpPr bwMode="auto">
          <a:xfrm rot="2700000">
            <a:off x="2904923" y="3950461"/>
            <a:ext cx="162149" cy="163063"/>
            <a:chOff x="3275856" y="3429000"/>
            <a:chExt cx="180000" cy="180000"/>
          </a:xfrm>
        </p:grpSpPr>
        <p:cxnSp>
          <p:nvCxnSpPr>
            <p:cNvPr id="37" name="直接连接符 36"/>
            <p:cNvCxnSpPr/>
            <p:nvPr/>
          </p:nvCxnSpPr>
          <p:spPr>
            <a:xfrm>
              <a:off x="3365856" y="3429000"/>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9" name="直接连接符 38"/>
          <p:cNvCxnSpPr/>
          <p:nvPr/>
        </p:nvCxnSpPr>
        <p:spPr>
          <a:xfrm>
            <a:off x="3001732" y="4047639"/>
            <a:ext cx="116719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flipV="1">
            <a:off x="4137464" y="4079097"/>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1" name="组合 73"/>
          <p:cNvGrpSpPr/>
          <p:nvPr/>
        </p:nvGrpSpPr>
        <p:grpSpPr bwMode="auto">
          <a:xfrm rot="2700000">
            <a:off x="4332442" y="3950461"/>
            <a:ext cx="162149" cy="163063"/>
            <a:chOff x="3275856" y="3429000"/>
            <a:chExt cx="180000" cy="180000"/>
          </a:xfrm>
        </p:grpSpPr>
        <p:cxnSp>
          <p:nvCxnSpPr>
            <p:cNvPr id="42" name="直接连接符 41"/>
            <p:cNvCxnSpPr/>
            <p:nvPr/>
          </p:nvCxnSpPr>
          <p:spPr>
            <a:xfrm>
              <a:off x="3365856" y="3429000"/>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4" name="直接连接符 43"/>
          <p:cNvCxnSpPr/>
          <p:nvPr/>
        </p:nvCxnSpPr>
        <p:spPr>
          <a:xfrm>
            <a:off x="4429251" y="4047639"/>
            <a:ext cx="7137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4818315" y="2498688"/>
            <a:ext cx="0" cy="17423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flipV="1">
            <a:off x="6408196" y="2788304"/>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7" name="组合 84"/>
          <p:cNvGrpSpPr/>
          <p:nvPr/>
        </p:nvGrpSpPr>
        <p:grpSpPr bwMode="auto">
          <a:xfrm rot="2700000">
            <a:off x="6668252" y="2660380"/>
            <a:ext cx="162149" cy="163063"/>
            <a:chOff x="3275856" y="3429000"/>
            <a:chExt cx="180000" cy="180000"/>
          </a:xfrm>
        </p:grpSpPr>
        <p:cxnSp>
          <p:nvCxnSpPr>
            <p:cNvPr id="48" name="直接连接符 47"/>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275856" y="3519000"/>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0" name="直接连接符 49"/>
          <p:cNvCxnSpPr/>
          <p:nvPr/>
        </p:nvCxnSpPr>
        <p:spPr>
          <a:xfrm>
            <a:off x="6763631" y="2756135"/>
            <a:ext cx="11686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7932251" y="2562694"/>
            <a:ext cx="0" cy="3868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2" name="组合 90"/>
          <p:cNvGrpSpPr/>
          <p:nvPr/>
        </p:nvGrpSpPr>
        <p:grpSpPr bwMode="auto">
          <a:xfrm rot="2700000">
            <a:off x="5335854" y="3981047"/>
            <a:ext cx="162149" cy="161632"/>
            <a:chOff x="3275856" y="3429000"/>
            <a:chExt cx="180000" cy="180000"/>
          </a:xfrm>
        </p:grpSpPr>
        <p:cxnSp>
          <p:nvCxnSpPr>
            <p:cNvPr id="53" name="直接连接符 52"/>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3276414" y="3518438"/>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5" name="直接连接符 54"/>
          <p:cNvCxnSpPr/>
          <p:nvPr/>
        </p:nvCxnSpPr>
        <p:spPr>
          <a:xfrm>
            <a:off x="5466276" y="4047639"/>
            <a:ext cx="38906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椭圆 55"/>
          <p:cNvSpPr/>
          <p:nvPr/>
        </p:nvSpPr>
        <p:spPr>
          <a:xfrm>
            <a:off x="5855340" y="3659335"/>
            <a:ext cx="779557" cy="70975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7" name="椭圆 56"/>
          <p:cNvSpPr/>
          <p:nvPr/>
        </p:nvSpPr>
        <p:spPr>
          <a:xfrm>
            <a:off x="6374568" y="3659335"/>
            <a:ext cx="779557" cy="70975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58" name="直接箭头连接符 57"/>
          <p:cNvCxnSpPr/>
          <p:nvPr/>
        </p:nvCxnSpPr>
        <p:spPr>
          <a:xfrm>
            <a:off x="7154124" y="3982210"/>
            <a:ext cx="972658"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TextBox 106"/>
          <p:cNvSpPr txBox="1">
            <a:spLocks noChangeArrowheads="1"/>
          </p:cNvSpPr>
          <p:nvPr/>
        </p:nvSpPr>
        <p:spPr bwMode="auto">
          <a:xfrm>
            <a:off x="860453" y="3154396"/>
            <a:ext cx="453431" cy="634373"/>
          </a:xfrm>
          <a:prstGeom prst="rect">
            <a:avLst/>
          </a:prstGeom>
          <a:noFill/>
          <a:ln w="9525">
            <a:noFill/>
            <a:miter lim="800000"/>
          </a:ln>
        </p:spPr>
        <p:txBody>
          <a:bodyPr>
            <a:spAutoFit/>
          </a:bodyPr>
          <a:lstStyle/>
          <a:p>
            <a:r>
              <a:rPr lang="en-US" altLang="zh-CN" sz="4000">
                <a:latin typeface="Calibri" panose="020F0502020204030204" charset="0"/>
              </a:rPr>
              <a:t>~</a:t>
            </a:r>
            <a:endParaRPr lang="zh-CN" altLang="en-US" sz="4000">
              <a:latin typeface="Calibri" panose="020F0502020204030204" charset="0"/>
            </a:endParaRPr>
          </a:p>
        </p:txBody>
      </p:sp>
      <p:sp>
        <p:nvSpPr>
          <p:cNvPr id="60" name="TextBox 107"/>
          <p:cNvSpPr txBox="1">
            <a:spLocks noChangeArrowheads="1"/>
          </p:cNvSpPr>
          <p:nvPr/>
        </p:nvSpPr>
        <p:spPr bwMode="auto">
          <a:xfrm>
            <a:off x="2482504" y="2296713"/>
            <a:ext cx="324697" cy="331410"/>
          </a:xfrm>
          <a:prstGeom prst="rect">
            <a:avLst/>
          </a:prstGeom>
          <a:noFill/>
          <a:ln w="9525">
            <a:noFill/>
            <a:miter lim="800000"/>
          </a:ln>
        </p:spPr>
        <p:txBody>
          <a:bodyPr>
            <a:spAutoFit/>
          </a:bodyPr>
          <a:lstStyle/>
          <a:p>
            <a:r>
              <a:rPr lang="en-US" altLang="zh-CN">
                <a:latin typeface="Calibri" panose="020F0502020204030204" charset="0"/>
              </a:rPr>
              <a:t>1</a:t>
            </a:r>
            <a:endParaRPr lang="zh-CN" altLang="en-US">
              <a:latin typeface="Calibri" panose="020F0502020204030204" charset="0"/>
            </a:endParaRPr>
          </a:p>
        </p:txBody>
      </p:sp>
      <p:sp>
        <p:nvSpPr>
          <p:cNvPr id="61" name="TextBox 108"/>
          <p:cNvSpPr txBox="1">
            <a:spLocks noChangeArrowheads="1"/>
          </p:cNvSpPr>
          <p:nvPr/>
        </p:nvSpPr>
        <p:spPr bwMode="auto">
          <a:xfrm>
            <a:off x="4299086" y="2296713"/>
            <a:ext cx="324697" cy="331410"/>
          </a:xfrm>
          <a:prstGeom prst="rect">
            <a:avLst/>
          </a:prstGeom>
          <a:noFill/>
          <a:ln w="9525">
            <a:noFill/>
            <a:miter lim="800000"/>
          </a:ln>
        </p:spPr>
        <p:txBody>
          <a:bodyPr>
            <a:spAutoFit/>
          </a:bodyPr>
          <a:lstStyle/>
          <a:p>
            <a:r>
              <a:rPr lang="en-US" altLang="zh-CN">
                <a:latin typeface="Calibri" panose="020F0502020204030204" charset="0"/>
              </a:rPr>
              <a:t>2</a:t>
            </a:r>
            <a:endParaRPr lang="zh-CN" altLang="en-US">
              <a:latin typeface="Calibri" panose="020F0502020204030204" charset="0"/>
            </a:endParaRPr>
          </a:p>
        </p:txBody>
      </p:sp>
      <p:sp>
        <p:nvSpPr>
          <p:cNvPr id="62" name="TextBox 109"/>
          <p:cNvSpPr txBox="1">
            <a:spLocks noChangeArrowheads="1"/>
          </p:cNvSpPr>
          <p:nvPr/>
        </p:nvSpPr>
        <p:spPr bwMode="auto">
          <a:xfrm>
            <a:off x="2482504" y="3595328"/>
            <a:ext cx="324697" cy="331411"/>
          </a:xfrm>
          <a:prstGeom prst="rect">
            <a:avLst/>
          </a:prstGeom>
          <a:noFill/>
          <a:ln w="9525">
            <a:noFill/>
            <a:miter lim="800000"/>
          </a:ln>
        </p:spPr>
        <p:txBody>
          <a:bodyPr>
            <a:spAutoFit/>
          </a:bodyPr>
          <a:lstStyle/>
          <a:p>
            <a:r>
              <a:rPr lang="en-US" altLang="zh-CN">
                <a:latin typeface="Calibri" panose="020F0502020204030204" charset="0"/>
              </a:rPr>
              <a:t>3</a:t>
            </a:r>
            <a:endParaRPr lang="zh-CN" altLang="en-US">
              <a:latin typeface="Calibri" panose="020F0502020204030204" charset="0"/>
            </a:endParaRPr>
          </a:p>
        </p:txBody>
      </p:sp>
      <p:sp>
        <p:nvSpPr>
          <p:cNvPr id="63" name="TextBox 110"/>
          <p:cNvSpPr txBox="1">
            <a:spLocks noChangeArrowheads="1"/>
          </p:cNvSpPr>
          <p:nvPr/>
        </p:nvSpPr>
        <p:spPr bwMode="auto">
          <a:xfrm>
            <a:off x="4363454" y="3595328"/>
            <a:ext cx="324696" cy="331411"/>
          </a:xfrm>
          <a:prstGeom prst="rect">
            <a:avLst/>
          </a:prstGeom>
          <a:noFill/>
          <a:ln w="9525">
            <a:noFill/>
            <a:miter lim="800000"/>
          </a:ln>
        </p:spPr>
        <p:txBody>
          <a:bodyPr>
            <a:spAutoFit/>
          </a:bodyPr>
          <a:lstStyle/>
          <a:p>
            <a:r>
              <a:rPr lang="en-US" altLang="zh-CN">
                <a:latin typeface="Calibri" panose="020F0502020204030204" charset="0"/>
              </a:rPr>
              <a:t>4</a:t>
            </a:r>
            <a:endParaRPr lang="zh-CN" altLang="en-US">
              <a:latin typeface="Calibri" panose="020F0502020204030204" charset="0"/>
            </a:endParaRPr>
          </a:p>
        </p:txBody>
      </p:sp>
      <p:sp>
        <p:nvSpPr>
          <p:cNvPr id="64" name="TextBox 111"/>
          <p:cNvSpPr txBox="1">
            <a:spLocks noChangeArrowheads="1"/>
          </p:cNvSpPr>
          <p:nvPr/>
        </p:nvSpPr>
        <p:spPr bwMode="auto">
          <a:xfrm>
            <a:off x="5012846" y="2296713"/>
            <a:ext cx="324696" cy="331410"/>
          </a:xfrm>
          <a:prstGeom prst="rect">
            <a:avLst/>
          </a:prstGeom>
          <a:noFill/>
          <a:ln w="9525">
            <a:noFill/>
            <a:miter lim="800000"/>
          </a:ln>
        </p:spPr>
        <p:txBody>
          <a:bodyPr>
            <a:spAutoFit/>
          </a:bodyPr>
          <a:lstStyle/>
          <a:p>
            <a:r>
              <a:rPr lang="en-US" altLang="zh-CN">
                <a:latin typeface="Calibri" panose="020F0502020204030204" charset="0"/>
              </a:rPr>
              <a:t>5</a:t>
            </a:r>
            <a:endParaRPr lang="zh-CN" altLang="en-US">
              <a:latin typeface="Calibri" panose="020F0502020204030204" charset="0"/>
            </a:endParaRPr>
          </a:p>
        </p:txBody>
      </p:sp>
      <p:sp>
        <p:nvSpPr>
          <p:cNvPr id="65" name="TextBox 112"/>
          <p:cNvSpPr txBox="1">
            <a:spLocks noChangeArrowheads="1"/>
          </p:cNvSpPr>
          <p:nvPr/>
        </p:nvSpPr>
        <p:spPr bwMode="auto">
          <a:xfrm>
            <a:off x="6763631" y="2241240"/>
            <a:ext cx="324696" cy="329988"/>
          </a:xfrm>
          <a:prstGeom prst="rect">
            <a:avLst/>
          </a:prstGeom>
          <a:noFill/>
          <a:ln w="9525">
            <a:noFill/>
            <a:miter lim="800000"/>
          </a:ln>
        </p:spPr>
        <p:txBody>
          <a:bodyPr>
            <a:spAutoFit/>
          </a:bodyPr>
          <a:lstStyle/>
          <a:p>
            <a:r>
              <a:rPr lang="en-US" altLang="zh-CN">
                <a:latin typeface="Calibri" panose="020F0502020204030204" charset="0"/>
              </a:rPr>
              <a:t>6</a:t>
            </a:r>
            <a:endParaRPr lang="zh-CN" altLang="en-US">
              <a:latin typeface="Calibri" panose="020F0502020204030204" charset="0"/>
            </a:endParaRPr>
          </a:p>
        </p:txBody>
      </p:sp>
      <p:sp>
        <p:nvSpPr>
          <p:cNvPr id="66" name="TextBox 113"/>
          <p:cNvSpPr txBox="1">
            <a:spLocks noChangeArrowheads="1"/>
          </p:cNvSpPr>
          <p:nvPr/>
        </p:nvSpPr>
        <p:spPr bwMode="auto">
          <a:xfrm>
            <a:off x="4947049" y="3531322"/>
            <a:ext cx="324696" cy="329988"/>
          </a:xfrm>
          <a:prstGeom prst="rect">
            <a:avLst/>
          </a:prstGeom>
          <a:noFill/>
          <a:ln w="9525">
            <a:noFill/>
            <a:miter lim="800000"/>
          </a:ln>
        </p:spPr>
        <p:txBody>
          <a:bodyPr>
            <a:spAutoFit/>
          </a:bodyPr>
          <a:lstStyle/>
          <a:p>
            <a:r>
              <a:rPr lang="en-US" altLang="zh-CN">
                <a:latin typeface="Calibri" panose="020F0502020204030204" charset="0"/>
              </a:rPr>
              <a:t>7</a:t>
            </a:r>
            <a:endParaRPr lang="zh-CN" altLang="en-US">
              <a:latin typeface="Calibri" panose="020F0502020204030204" charset="0"/>
            </a:endParaRPr>
          </a:p>
        </p:txBody>
      </p:sp>
      <p:cxnSp>
        <p:nvCxnSpPr>
          <p:cNvPr id="67" name="直接连接符 66"/>
          <p:cNvCxnSpPr/>
          <p:nvPr/>
        </p:nvCxnSpPr>
        <p:spPr>
          <a:xfrm rot="5400000" flipV="1">
            <a:off x="5110841" y="2788304"/>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TextBox 115"/>
          <p:cNvSpPr txBox="1">
            <a:spLocks noChangeArrowheads="1"/>
          </p:cNvSpPr>
          <p:nvPr/>
        </p:nvSpPr>
        <p:spPr bwMode="auto">
          <a:xfrm>
            <a:off x="2612669" y="2949576"/>
            <a:ext cx="712329" cy="413908"/>
          </a:xfrm>
          <a:prstGeom prst="rect">
            <a:avLst/>
          </a:prstGeom>
          <a:noFill/>
          <a:ln w="9525">
            <a:noFill/>
            <a:miter lim="800000"/>
          </a:ln>
        </p:spPr>
        <p:txBody>
          <a:bodyPr>
            <a:spAutoFit/>
          </a:bodyPr>
          <a:lstStyle/>
          <a:p>
            <a:r>
              <a:rPr lang="en-US" altLang="zh-CN" sz="2400">
                <a:latin typeface="Calibri" panose="020F0502020204030204" charset="0"/>
              </a:rPr>
              <a:t>1QF</a:t>
            </a:r>
            <a:endParaRPr lang="zh-CN" altLang="en-US" sz="2400">
              <a:latin typeface="Calibri" panose="020F0502020204030204" charset="0"/>
            </a:endParaRPr>
          </a:p>
        </p:txBody>
      </p:sp>
      <p:sp>
        <p:nvSpPr>
          <p:cNvPr id="69" name="TextBox 116"/>
          <p:cNvSpPr txBox="1">
            <a:spLocks noChangeArrowheads="1"/>
          </p:cNvSpPr>
          <p:nvPr/>
        </p:nvSpPr>
        <p:spPr bwMode="auto">
          <a:xfrm>
            <a:off x="4038757" y="2949576"/>
            <a:ext cx="713760" cy="413908"/>
          </a:xfrm>
          <a:prstGeom prst="rect">
            <a:avLst/>
          </a:prstGeom>
          <a:noFill/>
          <a:ln w="9525">
            <a:noFill/>
            <a:miter lim="800000"/>
          </a:ln>
        </p:spPr>
        <p:txBody>
          <a:bodyPr>
            <a:spAutoFit/>
          </a:bodyPr>
          <a:lstStyle/>
          <a:p>
            <a:r>
              <a:rPr lang="en-US" altLang="zh-CN" sz="2400">
                <a:latin typeface="Calibri" panose="020F0502020204030204" charset="0"/>
              </a:rPr>
              <a:t>2QF</a:t>
            </a:r>
            <a:endParaRPr lang="zh-CN" altLang="en-US" sz="2400">
              <a:latin typeface="Calibri" panose="020F0502020204030204" charset="0"/>
            </a:endParaRPr>
          </a:p>
        </p:txBody>
      </p:sp>
      <p:sp>
        <p:nvSpPr>
          <p:cNvPr id="70" name="TextBox 119"/>
          <p:cNvSpPr txBox="1">
            <a:spLocks noChangeArrowheads="1"/>
          </p:cNvSpPr>
          <p:nvPr/>
        </p:nvSpPr>
        <p:spPr bwMode="auto">
          <a:xfrm>
            <a:off x="5012846" y="3015005"/>
            <a:ext cx="713759" cy="413908"/>
          </a:xfrm>
          <a:prstGeom prst="rect">
            <a:avLst/>
          </a:prstGeom>
          <a:noFill/>
          <a:ln w="9525">
            <a:noFill/>
            <a:miter lim="800000"/>
          </a:ln>
        </p:spPr>
        <p:txBody>
          <a:bodyPr>
            <a:spAutoFit/>
          </a:bodyPr>
          <a:lstStyle/>
          <a:p>
            <a:r>
              <a:rPr lang="en-US" altLang="zh-CN" sz="2400">
                <a:latin typeface="Calibri" panose="020F0502020204030204" charset="0"/>
              </a:rPr>
              <a:t>5QF</a:t>
            </a:r>
            <a:endParaRPr lang="zh-CN" altLang="en-US" sz="2400">
              <a:latin typeface="Calibri" panose="020F0502020204030204" charset="0"/>
            </a:endParaRPr>
          </a:p>
        </p:txBody>
      </p:sp>
      <p:sp>
        <p:nvSpPr>
          <p:cNvPr id="71" name="TextBox 120"/>
          <p:cNvSpPr txBox="1">
            <a:spLocks noChangeArrowheads="1"/>
          </p:cNvSpPr>
          <p:nvPr/>
        </p:nvSpPr>
        <p:spPr bwMode="auto">
          <a:xfrm>
            <a:off x="6374568" y="2949576"/>
            <a:ext cx="713759" cy="413908"/>
          </a:xfrm>
          <a:prstGeom prst="rect">
            <a:avLst/>
          </a:prstGeom>
          <a:noFill/>
          <a:ln w="9525">
            <a:noFill/>
            <a:miter lim="800000"/>
          </a:ln>
        </p:spPr>
        <p:txBody>
          <a:bodyPr>
            <a:spAutoFit/>
          </a:bodyPr>
          <a:lstStyle/>
          <a:p>
            <a:r>
              <a:rPr lang="en-US" altLang="zh-CN" sz="2400">
                <a:latin typeface="Calibri" panose="020F0502020204030204" charset="0"/>
              </a:rPr>
              <a:t>6QF</a:t>
            </a:r>
            <a:endParaRPr lang="zh-CN" altLang="en-US" sz="2400">
              <a:latin typeface="Calibri" panose="020F0502020204030204" charset="0"/>
            </a:endParaRPr>
          </a:p>
        </p:txBody>
      </p:sp>
      <p:sp>
        <p:nvSpPr>
          <p:cNvPr id="72" name="TextBox 121"/>
          <p:cNvSpPr txBox="1">
            <a:spLocks noChangeArrowheads="1"/>
          </p:cNvSpPr>
          <p:nvPr/>
        </p:nvSpPr>
        <p:spPr bwMode="auto">
          <a:xfrm>
            <a:off x="5012846" y="4305087"/>
            <a:ext cx="713759" cy="413907"/>
          </a:xfrm>
          <a:prstGeom prst="rect">
            <a:avLst/>
          </a:prstGeom>
          <a:noFill/>
          <a:ln w="9525">
            <a:noFill/>
            <a:miter lim="800000"/>
          </a:ln>
        </p:spPr>
        <p:txBody>
          <a:bodyPr>
            <a:spAutoFit/>
          </a:bodyPr>
          <a:lstStyle/>
          <a:p>
            <a:r>
              <a:rPr lang="en-US" altLang="zh-CN" sz="2400">
                <a:latin typeface="Calibri" panose="020F0502020204030204" charset="0"/>
              </a:rPr>
              <a:t>7QF</a:t>
            </a:r>
            <a:endParaRPr lang="zh-CN" altLang="en-US" sz="2400">
              <a:latin typeface="Calibri" panose="020F0502020204030204" charset="0"/>
            </a:endParaRPr>
          </a:p>
        </p:txBody>
      </p:sp>
      <p:sp>
        <p:nvSpPr>
          <p:cNvPr id="73" name="TextBox 147"/>
          <p:cNvSpPr txBox="1">
            <a:spLocks noChangeArrowheads="1"/>
          </p:cNvSpPr>
          <p:nvPr/>
        </p:nvSpPr>
        <p:spPr bwMode="auto">
          <a:xfrm>
            <a:off x="2157808" y="2046377"/>
            <a:ext cx="389063" cy="469379"/>
          </a:xfrm>
          <a:prstGeom prst="rect">
            <a:avLst/>
          </a:prstGeom>
          <a:noFill/>
          <a:ln w="9525">
            <a:noFill/>
            <a:miter lim="800000"/>
          </a:ln>
        </p:spPr>
        <p:txBody>
          <a:bodyPr>
            <a:spAutoFit/>
          </a:bodyPr>
          <a:lstStyle/>
          <a:p>
            <a:r>
              <a:rPr lang="en-US" altLang="zh-CN" sz="2800" b="1">
                <a:latin typeface="Calibri" panose="020F0502020204030204" charset="0"/>
              </a:rPr>
              <a:t>A</a:t>
            </a:r>
            <a:endParaRPr lang="zh-CN" altLang="en-US" sz="2800" b="1">
              <a:latin typeface="Calibri" panose="020F0502020204030204" charset="0"/>
            </a:endParaRPr>
          </a:p>
        </p:txBody>
      </p:sp>
      <p:sp>
        <p:nvSpPr>
          <p:cNvPr id="74" name="TextBox 148"/>
          <p:cNvSpPr txBox="1">
            <a:spLocks noChangeArrowheads="1"/>
          </p:cNvSpPr>
          <p:nvPr/>
        </p:nvSpPr>
        <p:spPr bwMode="auto">
          <a:xfrm>
            <a:off x="4623783" y="2111806"/>
            <a:ext cx="389063" cy="467956"/>
          </a:xfrm>
          <a:prstGeom prst="rect">
            <a:avLst/>
          </a:prstGeom>
          <a:noFill/>
          <a:ln w="9525">
            <a:noFill/>
            <a:miter lim="800000"/>
          </a:ln>
        </p:spPr>
        <p:txBody>
          <a:bodyPr>
            <a:spAutoFit/>
          </a:bodyPr>
          <a:lstStyle/>
          <a:p>
            <a:r>
              <a:rPr lang="en-US" altLang="zh-CN" sz="2800" b="1">
                <a:latin typeface="Calibri" panose="020F0502020204030204" charset="0"/>
              </a:rPr>
              <a:t>B</a:t>
            </a:r>
            <a:endParaRPr lang="zh-CN" altLang="en-US" sz="2800" b="1">
              <a:latin typeface="Calibri" panose="020F0502020204030204" charset="0"/>
            </a:endParaRPr>
          </a:p>
        </p:txBody>
      </p:sp>
      <p:sp>
        <p:nvSpPr>
          <p:cNvPr id="75" name="TextBox 149"/>
          <p:cNvSpPr txBox="1">
            <a:spLocks noChangeArrowheads="1"/>
          </p:cNvSpPr>
          <p:nvPr/>
        </p:nvSpPr>
        <p:spPr bwMode="auto">
          <a:xfrm>
            <a:off x="7737719" y="2175811"/>
            <a:ext cx="389063" cy="469379"/>
          </a:xfrm>
          <a:prstGeom prst="rect">
            <a:avLst/>
          </a:prstGeom>
          <a:noFill/>
          <a:ln w="9525">
            <a:noFill/>
            <a:miter lim="800000"/>
          </a:ln>
        </p:spPr>
        <p:txBody>
          <a:bodyPr>
            <a:spAutoFit/>
          </a:bodyPr>
          <a:lstStyle/>
          <a:p>
            <a:r>
              <a:rPr lang="en-US" altLang="zh-CN" sz="2800" b="1">
                <a:latin typeface="Calibri" panose="020F0502020204030204" charset="0"/>
              </a:rPr>
              <a:t>C</a:t>
            </a:r>
            <a:endParaRPr lang="zh-CN" altLang="en-US" sz="2800" b="1">
              <a:latin typeface="Calibri" panose="020F0502020204030204" charset="0"/>
            </a:endParaRPr>
          </a:p>
        </p:txBody>
      </p:sp>
      <p:sp>
        <p:nvSpPr>
          <p:cNvPr id="76" name="文本框 88"/>
          <p:cNvSpPr txBox="1"/>
          <p:nvPr/>
        </p:nvSpPr>
        <p:spPr>
          <a:xfrm>
            <a:off x="2458482" y="2276100"/>
            <a:ext cx="504056" cy="369332"/>
          </a:xfrm>
          <a:prstGeom prst="rect">
            <a:avLst/>
          </a:prstGeom>
          <a:noFill/>
          <a:ln>
            <a:solidFill>
              <a:srgbClr val="FF0000"/>
            </a:solidFill>
          </a:ln>
        </p:spPr>
        <p:style>
          <a:lnRef idx="2">
            <a:schemeClr val="accent4"/>
          </a:lnRef>
          <a:fillRef idx="1">
            <a:schemeClr val="lt1"/>
          </a:fillRef>
          <a:effectRef idx="0">
            <a:schemeClr val="accent4"/>
          </a:effectRef>
          <a:fontRef idx="minor">
            <a:schemeClr val="dk1"/>
          </a:fontRef>
        </p:style>
        <p:txBody>
          <a:bodyPr wrap="square">
            <a:spAutoFit/>
          </a:bodyPr>
          <a:lstStyle/>
          <a:p>
            <a:endParaRPr lang="en-US" altLang="zh-CN" dirty="0">
              <a:solidFill>
                <a:srgbClr val="000000"/>
              </a:solidFill>
            </a:endParaRPr>
          </a:p>
        </p:txBody>
      </p:sp>
      <p:sp>
        <p:nvSpPr>
          <p:cNvPr id="77" name="TextBox 5"/>
          <p:cNvSpPr txBox="1">
            <a:spLocks noChangeArrowheads="1"/>
          </p:cNvSpPr>
          <p:nvPr/>
        </p:nvSpPr>
        <p:spPr bwMode="auto">
          <a:xfrm>
            <a:off x="2844741" y="1202250"/>
            <a:ext cx="4896544" cy="646331"/>
          </a:xfrm>
          <a:prstGeom prst="rect">
            <a:avLst/>
          </a:prstGeom>
          <a:noFill/>
          <a:ln w="9525">
            <a:noFill/>
            <a:miter lim="800000"/>
          </a:ln>
        </p:spPr>
        <p:txBody>
          <a:bodyPr wrap="square">
            <a:spAutoFit/>
          </a:bodyPr>
          <a:lstStyle/>
          <a:p>
            <a:r>
              <a:rPr lang="zh-CN" altLang="en-US" sz="3600" b="1" dirty="0">
                <a:solidFill>
                  <a:srgbClr val="3366FF"/>
                </a:solidFill>
                <a:latin typeface="楷体" panose="02010609060101010101" pitchFamily="49" charset="-122"/>
                <a:ea typeface="楷体" panose="02010609060101010101" pitchFamily="49" charset="-122"/>
              </a:rPr>
              <a:t>（本线）末端短路</a:t>
            </a:r>
            <a:endParaRPr lang="zh-CN" altLang="en-US" sz="3600" b="1" dirty="0">
              <a:solidFill>
                <a:srgbClr val="3366FF"/>
              </a:solidFill>
              <a:latin typeface="楷体" panose="02010609060101010101" pitchFamily="49" charset="-122"/>
              <a:ea typeface="楷体" panose="02010609060101010101" pitchFamily="49" charset="-122"/>
            </a:endParaRPr>
          </a:p>
        </p:txBody>
      </p:sp>
      <p:cxnSp>
        <p:nvCxnSpPr>
          <p:cNvPr id="78" name="肘形连接符 77"/>
          <p:cNvCxnSpPr/>
          <p:nvPr/>
        </p:nvCxnSpPr>
        <p:spPr>
          <a:xfrm rot="16800000" flipH="1">
            <a:off x="4226213" y="2465980"/>
            <a:ext cx="860529" cy="217418"/>
          </a:xfrm>
          <a:prstGeom prst="bentConnector3">
            <a:avLst>
              <a:gd name="adj1" fmla="val 50000"/>
            </a:avLst>
          </a:prstGeom>
          <a:ln w="31750">
            <a:solidFill>
              <a:srgbClr val="3366FF"/>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323528" y="627534"/>
            <a:ext cx="8496944" cy="4176464"/>
          </a:xfrm>
        </p:spPr>
        <p:txBody>
          <a:bodyPr/>
          <a:lstStyle/>
          <a:p>
            <a:pPr marL="0" lvl="0" indent="0">
              <a:buNone/>
            </a:pPr>
            <a:r>
              <a:rPr lang="zh-CN" altLang="en-US" sz="2200" dirty="0">
                <a:latin typeface="隶书" panose="02010509060101010101" pitchFamily="49" charset="-122"/>
                <a:ea typeface="楷体" panose="02010609060101010101" pitchFamily="49" charset="-122"/>
              </a:rPr>
              <a:t>讨论对象：保护</a:t>
            </a:r>
            <a:r>
              <a:rPr lang="en-US" altLang="zh-CN" sz="2200" dirty="0">
                <a:latin typeface="隶书" panose="02010509060101010101" pitchFamily="49" charset="-122"/>
                <a:ea typeface="楷体" panose="02010609060101010101" pitchFamily="49" charset="-122"/>
              </a:rPr>
              <a:t>1——&gt;</a:t>
            </a:r>
            <a:r>
              <a:rPr lang="zh-CN" altLang="en-US" sz="2200" dirty="0">
                <a:latin typeface="隶书" panose="02010509060101010101" pitchFamily="49" charset="-122"/>
                <a:ea typeface="楷体" panose="02010609060101010101" pitchFamily="49" charset="-122"/>
              </a:rPr>
              <a:t>就以保护</a:t>
            </a:r>
            <a:r>
              <a:rPr lang="en-US" altLang="zh-CN" sz="2200" dirty="0">
                <a:latin typeface="隶书" panose="02010509060101010101" pitchFamily="49" charset="-122"/>
                <a:ea typeface="楷体" panose="02010609060101010101" pitchFamily="49" charset="-122"/>
              </a:rPr>
              <a:t>1</a:t>
            </a:r>
            <a:r>
              <a:rPr lang="zh-CN" altLang="en-US" sz="2200" dirty="0">
                <a:latin typeface="隶书" panose="02010509060101010101" pitchFamily="49" charset="-122"/>
                <a:ea typeface="楷体" panose="02010609060101010101" pitchFamily="49" charset="-122"/>
              </a:rPr>
              <a:t>为准</a:t>
            </a:r>
            <a:endParaRPr lang="zh-CN" altLang="en-US" sz="2200" dirty="0">
              <a:latin typeface="隶书" panose="02010509060101010101" pitchFamily="49" charset="-122"/>
              <a:ea typeface="楷体" panose="02010609060101010101" pitchFamily="49" charset="-122"/>
            </a:endParaRPr>
          </a:p>
          <a:p>
            <a:pPr marL="0" indent="0">
              <a:buNone/>
            </a:pPr>
            <a:endParaRPr lang="zh-CN" altLang="en-US" dirty="0"/>
          </a:p>
        </p:txBody>
      </p:sp>
      <p:sp>
        <p:nvSpPr>
          <p:cNvPr id="8" name="椭圆 7"/>
          <p:cNvSpPr/>
          <p:nvPr/>
        </p:nvSpPr>
        <p:spPr>
          <a:xfrm>
            <a:off x="457577" y="3046355"/>
            <a:ext cx="713759" cy="64575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9" name="直接连接符 8"/>
          <p:cNvCxnSpPr>
            <a:stCxn id="8" idx="6"/>
          </p:cNvCxnSpPr>
          <p:nvPr/>
        </p:nvCxnSpPr>
        <p:spPr>
          <a:xfrm>
            <a:off x="1171336" y="3369231"/>
            <a:ext cx="25889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1430235" y="3175790"/>
            <a:ext cx="260329" cy="19344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754931" y="3369231"/>
            <a:ext cx="32469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 name="组合 28"/>
          <p:cNvGrpSpPr/>
          <p:nvPr/>
        </p:nvGrpSpPr>
        <p:grpSpPr bwMode="auto">
          <a:xfrm rot="2700000">
            <a:off x="1659549" y="3273480"/>
            <a:ext cx="160726" cy="161632"/>
            <a:chOff x="3275856" y="3429000"/>
            <a:chExt cx="180000" cy="180000"/>
          </a:xfrm>
        </p:grpSpPr>
        <p:cxnSp>
          <p:nvCxnSpPr>
            <p:cNvPr id="14" name="直接连接符 13"/>
            <p:cNvCxnSpPr/>
            <p:nvPr/>
          </p:nvCxnSpPr>
          <p:spPr>
            <a:xfrm>
              <a:off x="3366419" y="3429562"/>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276419" y="3518438"/>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6" name="直接连接符 15"/>
          <p:cNvCxnSpPr/>
          <p:nvPr/>
        </p:nvCxnSpPr>
        <p:spPr>
          <a:xfrm>
            <a:off x="2079628" y="2466032"/>
            <a:ext cx="0" cy="17423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2079628" y="2723479"/>
            <a:ext cx="3246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5400000" flipV="1">
            <a:off x="2372154" y="2755648"/>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 name="组合 46"/>
          <p:cNvGrpSpPr/>
          <p:nvPr/>
        </p:nvGrpSpPr>
        <p:grpSpPr bwMode="auto">
          <a:xfrm rot="2700000">
            <a:off x="2632211" y="2627724"/>
            <a:ext cx="162149" cy="163063"/>
            <a:chOff x="3275856" y="3429000"/>
            <a:chExt cx="180000" cy="180000"/>
          </a:xfrm>
        </p:grpSpPr>
        <p:cxnSp>
          <p:nvCxnSpPr>
            <p:cNvPr id="20" name="直接连接符 19"/>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2" name="直接连接符 21"/>
          <p:cNvCxnSpPr/>
          <p:nvPr/>
        </p:nvCxnSpPr>
        <p:spPr>
          <a:xfrm>
            <a:off x="2729020" y="2723479"/>
            <a:ext cx="116719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5400000" flipV="1">
            <a:off x="3864041" y="2755648"/>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4" name="组合 53"/>
          <p:cNvGrpSpPr/>
          <p:nvPr/>
        </p:nvGrpSpPr>
        <p:grpSpPr bwMode="auto">
          <a:xfrm rot="2700000">
            <a:off x="4059730" y="2627724"/>
            <a:ext cx="162149" cy="163063"/>
            <a:chOff x="3275856" y="3429000"/>
            <a:chExt cx="180000" cy="180000"/>
          </a:xfrm>
        </p:grpSpPr>
        <p:cxnSp>
          <p:nvCxnSpPr>
            <p:cNvPr id="25" name="直接连接符 24"/>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7" name="直接连接符 26"/>
          <p:cNvCxnSpPr/>
          <p:nvPr/>
        </p:nvCxnSpPr>
        <p:spPr>
          <a:xfrm>
            <a:off x="4156539" y="2723479"/>
            <a:ext cx="7137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5400000" flipV="1">
            <a:off x="4838840" y="4046441"/>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9" name="组合 60"/>
          <p:cNvGrpSpPr/>
          <p:nvPr/>
        </p:nvGrpSpPr>
        <p:grpSpPr bwMode="auto">
          <a:xfrm rot="2700000">
            <a:off x="5033103" y="2628439"/>
            <a:ext cx="162149" cy="161633"/>
            <a:chOff x="3275856" y="3429000"/>
            <a:chExt cx="180000" cy="180000"/>
          </a:xfrm>
        </p:grpSpPr>
        <p:cxnSp>
          <p:nvCxnSpPr>
            <p:cNvPr id="30" name="直接连接符 29"/>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3276414" y="3518437"/>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2" name="直接连接符 31"/>
          <p:cNvCxnSpPr/>
          <p:nvPr/>
        </p:nvCxnSpPr>
        <p:spPr>
          <a:xfrm>
            <a:off x="5129198" y="2723479"/>
            <a:ext cx="103845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842957" y="2530038"/>
            <a:ext cx="0" cy="3868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079628" y="4014983"/>
            <a:ext cx="3246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5400000" flipV="1">
            <a:off x="2372865" y="4046441"/>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6" name="组合 68"/>
          <p:cNvGrpSpPr/>
          <p:nvPr/>
        </p:nvGrpSpPr>
        <p:grpSpPr bwMode="auto">
          <a:xfrm rot="2700000">
            <a:off x="2632211" y="3917805"/>
            <a:ext cx="162149" cy="163063"/>
            <a:chOff x="3275856" y="3429000"/>
            <a:chExt cx="180000" cy="180000"/>
          </a:xfrm>
        </p:grpSpPr>
        <p:cxnSp>
          <p:nvCxnSpPr>
            <p:cNvPr id="37" name="直接连接符 36"/>
            <p:cNvCxnSpPr/>
            <p:nvPr/>
          </p:nvCxnSpPr>
          <p:spPr>
            <a:xfrm>
              <a:off x="3365856" y="3429000"/>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9" name="直接连接符 38"/>
          <p:cNvCxnSpPr/>
          <p:nvPr/>
        </p:nvCxnSpPr>
        <p:spPr>
          <a:xfrm>
            <a:off x="2729020" y="4014983"/>
            <a:ext cx="116719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flipV="1">
            <a:off x="3864752" y="4046441"/>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1" name="组合 73"/>
          <p:cNvGrpSpPr/>
          <p:nvPr/>
        </p:nvGrpSpPr>
        <p:grpSpPr bwMode="auto">
          <a:xfrm rot="2700000">
            <a:off x="4059730" y="3917805"/>
            <a:ext cx="162149" cy="163063"/>
            <a:chOff x="3275856" y="3429000"/>
            <a:chExt cx="180000" cy="180000"/>
          </a:xfrm>
        </p:grpSpPr>
        <p:cxnSp>
          <p:nvCxnSpPr>
            <p:cNvPr id="42" name="直接连接符 41"/>
            <p:cNvCxnSpPr/>
            <p:nvPr/>
          </p:nvCxnSpPr>
          <p:spPr>
            <a:xfrm>
              <a:off x="3365856" y="3429000"/>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4" name="直接连接符 43"/>
          <p:cNvCxnSpPr/>
          <p:nvPr/>
        </p:nvCxnSpPr>
        <p:spPr>
          <a:xfrm>
            <a:off x="4156539" y="4014983"/>
            <a:ext cx="7137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4545603" y="2466032"/>
            <a:ext cx="0" cy="17423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flipV="1">
            <a:off x="6135484" y="2755648"/>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7" name="组合 84"/>
          <p:cNvGrpSpPr/>
          <p:nvPr/>
        </p:nvGrpSpPr>
        <p:grpSpPr bwMode="auto">
          <a:xfrm rot="2700000">
            <a:off x="6395540" y="2627724"/>
            <a:ext cx="162149" cy="163063"/>
            <a:chOff x="3275856" y="3429000"/>
            <a:chExt cx="180000" cy="180000"/>
          </a:xfrm>
        </p:grpSpPr>
        <p:cxnSp>
          <p:nvCxnSpPr>
            <p:cNvPr id="48" name="直接连接符 47"/>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275856" y="3519000"/>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0" name="直接连接符 49"/>
          <p:cNvCxnSpPr/>
          <p:nvPr/>
        </p:nvCxnSpPr>
        <p:spPr>
          <a:xfrm>
            <a:off x="6490919" y="2723479"/>
            <a:ext cx="11686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7659539" y="2530038"/>
            <a:ext cx="0" cy="3868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2" name="组合 90"/>
          <p:cNvGrpSpPr/>
          <p:nvPr/>
        </p:nvGrpSpPr>
        <p:grpSpPr bwMode="auto">
          <a:xfrm rot="2700000">
            <a:off x="5063142" y="3948391"/>
            <a:ext cx="162149" cy="161632"/>
            <a:chOff x="3275856" y="3429000"/>
            <a:chExt cx="180000" cy="180000"/>
          </a:xfrm>
        </p:grpSpPr>
        <p:cxnSp>
          <p:nvCxnSpPr>
            <p:cNvPr id="53" name="直接连接符 52"/>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3276414" y="3518438"/>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5" name="直接连接符 54"/>
          <p:cNvCxnSpPr/>
          <p:nvPr/>
        </p:nvCxnSpPr>
        <p:spPr>
          <a:xfrm>
            <a:off x="5193564" y="4014983"/>
            <a:ext cx="38906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椭圆 55"/>
          <p:cNvSpPr/>
          <p:nvPr/>
        </p:nvSpPr>
        <p:spPr>
          <a:xfrm>
            <a:off x="5582628" y="3626679"/>
            <a:ext cx="779557" cy="70975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7" name="椭圆 56"/>
          <p:cNvSpPr/>
          <p:nvPr/>
        </p:nvSpPr>
        <p:spPr>
          <a:xfrm>
            <a:off x="6101856" y="3626679"/>
            <a:ext cx="779557" cy="70975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58" name="直接箭头连接符 57"/>
          <p:cNvCxnSpPr/>
          <p:nvPr/>
        </p:nvCxnSpPr>
        <p:spPr>
          <a:xfrm>
            <a:off x="6881412" y="3949554"/>
            <a:ext cx="972658"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TextBox 106"/>
          <p:cNvSpPr txBox="1">
            <a:spLocks noChangeArrowheads="1"/>
          </p:cNvSpPr>
          <p:nvPr/>
        </p:nvSpPr>
        <p:spPr bwMode="auto">
          <a:xfrm>
            <a:off x="587741" y="3121740"/>
            <a:ext cx="453431" cy="634373"/>
          </a:xfrm>
          <a:prstGeom prst="rect">
            <a:avLst/>
          </a:prstGeom>
          <a:noFill/>
          <a:ln w="9525">
            <a:noFill/>
            <a:miter lim="800000"/>
          </a:ln>
        </p:spPr>
        <p:txBody>
          <a:bodyPr>
            <a:spAutoFit/>
          </a:bodyPr>
          <a:lstStyle/>
          <a:p>
            <a:r>
              <a:rPr lang="en-US" altLang="zh-CN" sz="4000">
                <a:latin typeface="Calibri" panose="020F0502020204030204" charset="0"/>
              </a:rPr>
              <a:t>~</a:t>
            </a:r>
            <a:endParaRPr lang="zh-CN" altLang="en-US" sz="4000">
              <a:latin typeface="Calibri" panose="020F0502020204030204" charset="0"/>
            </a:endParaRPr>
          </a:p>
        </p:txBody>
      </p:sp>
      <p:sp>
        <p:nvSpPr>
          <p:cNvPr id="60" name="TextBox 107"/>
          <p:cNvSpPr txBox="1">
            <a:spLocks noChangeArrowheads="1"/>
          </p:cNvSpPr>
          <p:nvPr/>
        </p:nvSpPr>
        <p:spPr bwMode="auto">
          <a:xfrm>
            <a:off x="2209792" y="2264057"/>
            <a:ext cx="324697" cy="331410"/>
          </a:xfrm>
          <a:prstGeom prst="rect">
            <a:avLst/>
          </a:prstGeom>
          <a:noFill/>
          <a:ln w="9525">
            <a:noFill/>
            <a:miter lim="800000"/>
          </a:ln>
        </p:spPr>
        <p:txBody>
          <a:bodyPr>
            <a:spAutoFit/>
          </a:bodyPr>
          <a:lstStyle/>
          <a:p>
            <a:r>
              <a:rPr lang="en-US" altLang="zh-CN">
                <a:latin typeface="Calibri" panose="020F0502020204030204" charset="0"/>
              </a:rPr>
              <a:t>1</a:t>
            </a:r>
            <a:endParaRPr lang="zh-CN" altLang="en-US">
              <a:latin typeface="Calibri" panose="020F0502020204030204" charset="0"/>
            </a:endParaRPr>
          </a:p>
        </p:txBody>
      </p:sp>
      <p:sp>
        <p:nvSpPr>
          <p:cNvPr id="61" name="TextBox 108"/>
          <p:cNvSpPr txBox="1">
            <a:spLocks noChangeArrowheads="1"/>
          </p:cNvSpPr>
          <p:nvPr/>
        </p:nvSpPr>
        <p:spPr bwMode="auto">
          <a:xfrm>
            <a:off x="4026374" y="2264057"/>
            <a:ext cx="324697" cy="331410"/>
          </a:xfrm>
          <a:prstGeom prst="rect">
            <a:avLst/>
          </a:prstGeom>
          <a:noFill/>
          <a:ln w="9525">
            <a:noFill/>
            <a:miter lim="800000"/>
          </a:ln>
        </p:spPr>
        <p:txBody>
          <a:bodyPr>
            <a:spAutoFit/>
          </a:bodyPr>
          <a:lstStyle/>
          <a:p>
            <a:r>
              <a:rPr lang="en-US" altLang="zh-CN">
                <a:latin typeface="Calibri" panose="020F0502020204030204" charset="0"/>
              </a:rPr>
              <a:t>2</a:t>
            </a:r>
            <a:endParaRPr lang="zh-CN" altLang="en-US">
              <a:latin typeface="Calibri" panose="020F0502020204030204" charset="0"/>
            </a:endParaRPr>
          </a:p>
        </p:txBody>
      </p:sp>
      <p:sp>
        <p:nvSpPr>
          <p:cNvPr id="62" name="TextBox 109"/>
          <p:cNvSpPr txBox="1">
            <a:spLocks noChangeArrowheads="1"/>
          </p:cNvSpPr>
          <p:nvPr/>
        </p:nvSpPr>
        <p:spPr bwMode="auto">
          <a:xfrm>
            <a:off x="2209792" y="3562672"/>
            <a:ext cx="324697" cy="331411"/>
          </a:xfrm>
          <a:prstGeom prst="rect">
            <a:avLst/>
          </a:prstGeom>
          <a:noFill/>
          <a:ln w="9525">
            <a:noFill/>
            <a:miter lim="800000"/>
          </a:ln>
        </p:spPr>
        <p:txBody>
          <a:bodyPr>
            <a:spAutoFit/>
          </a:bodyPr>
          <a:lstStyle/>
          <a:p>
            <a:r>
              <a:rPr lang="en-US" altLang="zh-CN">
                <a:latin typeface="Calibri" panose="020F0502020204030204" charset="0"/>
              </a:rPr>
              <a:t>3</a:t>
            </a:r>
            <a:endParaRPr lang="zh-CN" altLang="en-US">
              <a:latin typeface="Calibri" panose="020F0502020204030204" charset="0"/>
            </a:endParaRPr>
          </a:p>
        </p:txBody>
      </p:sp>
      <p:sp>
        <p:nvSpPr>
          <p:cNvPr id="63" name="TextBox 110"/>
          <p:cNvSpPr txBox="1">
            <a:spLocks noChangeArrowheads="1"/>
          </p:cNvSpPr>
          <p:nvPr/>
        </p:nvSpPr>
        <p:spPr bwMode="auto">
          <a:xfrm>
            <a:off x="4090742" y="3562672"/>
            <a:ext cx="324696" cy="331411"/>
          </a:xfrm>
          <a:prstGeom prst="rect">
            <a:avLst/>
          </a:prstGeom>
          <a:noFill/>
          <a:ln w="9525">
            <a:noFill/>
            <a:miter lim="800000"/>
          </a:ln>
        </p:spPr>
        <p:txBody>
          <a:bodyPr>
            <a:spAutoFit/>
          </a:bodyPr>
          <a:lstStyle/>
          <a:p>
            <a:r>
              <a:rPr lang="en-US" altLang="zh-CN">
                <a:latin typeface="Calibri" panose="020F0502020204030204" charset="0"/>
              </a:rPr>
              <a:t>4</a:t>
            </a:r>
            <a:endParaRPr lang="zh-CN" altLang="en-US">
              <a:latin typeface="Calibri" panose="020F0502020204030204" charset="0"/>
            </a:endParaRPr>
          </a:p>
        </p:txBody>
      </p:sp>
      <p:sp>
        <p:nvSpPr>
          <p:cNvPr id="64" name="TextBox 111"/>
          <p:cNvSpPr txBox="1">
            <a:spLocks noChangeArrowheads="1"/>
          </p:cNvSpPr>
          <p:nvPr/>
        </p:nvSpPr>
        <p:spPr bwMode="auto">
          <a:xfrm>
            <a:off x="4740134" y="2264057"/>
            <a:ext cx="324696" cy="331410"/>
          </a:xfrm>
          <a:prstGeom prst="rect">
            <a:avLst/>
          </a:prstGeom>
          <a:noFill/>
          <a:ln w="9525">
            <a:noFill/>
            <a:miter lim="800000"/>
          </a:ln>
        </p:spPr>
        <p:txBody>
          <a:bodyPr>
            <a:spAutoFit/>
          </a:bodyPr>
          <a:lstStyle/>
          <a:p>
            <a:r>
              <a:rPr lang="en-US" altLang="zh-CN">
                <a:latin typeface="Calibri" panose="020F0502020204030204" charset="0"/>
              </a:rPr>
              <a:t>5</a:t>
            </a:r>
            <a:endParaRPr lang="zh-CN" altLang="en-US">
              <a:latin typeface="Calibri" panose="020F0502020204030204" charset="0"/>
            </a:endParaRPr>
          </a:p>
        </p:txBody>
      </p:sp>
      <p:sp>
        <p:nvSpPr>
          <p:cNvPr id="65" name="TextBox 112"/>
          <p:cNvSpPr txBox="1">
            <a:spLocks noChangeArrowheads="1"/>
          </p:cNvSpPr>
          <p:nvPr/>
        </p:nvSpPr>
        <p:spPr bwMode="auto">
          <a:xfrm>
            <a:off x="6490919" y="2208584"/>
            <a:ext cx="324696" cy="329988"/>
          </a:xfrm>
          <a:prstGeom prst="rect">
            <a:avLst/>
          </a:prstGeom>
          <a:noFill/>
          <a:ln w="9525">
            <a:noFill/>
            <a:miter lim="800000"/>
          </a:ln>
        </p:spPr>
        <p:txBody>
          <a:bodyPr>
            <a:spAutoFit/>
          </a:bodyPr>
          <a:lstStyle/>
          <a:p>
            <a:r>
              <a:rPr lang="en-US" altLang="zh-CN">
                <a:latin typeface="Calibri" panose="020F0502020204030204" charset="0"/>
              </a:rPr>
              <a:t>6</a:t>
            </a:r>
            <a:endParaRPr lang="zh-CN" altLang="en-US">
              <a:latin typeface="Calibri" panose="020F0502020204030204" charset="0"/>
            </a:endParaRPr>
          </a:p>
        </p:txBody>
      </p:sp>
      <p:sp>
        <p:nvSpPr>
          <p:cNvPr id="66" name="TextBox 113"/>
          <p:cNvSpPr txBox="1">
            <a:spLocks noChangeArrowheads="1"/>
          </p:cNvSpPr>
          <p:nvPr/>
        </p:nvSpPr>
        <p:spPr bwMode="auto">
          <a:xfrm>
            <a:off x="4674337" y="3498666"/>
            <a:ext cx="324696" cy="329988"/>
          </a:xfrm>
          <a:prstGeom prst="rect">
            <a:avLst/>
          </a:prstGeom>
          <a:noFill/>
          <a:ln w="9525">
            <a:noFill/>
            <a:miter lim="800000"/>
          </a:ln>
        </p:spPr>
        <p:txBody>
          <a:bodyPr>
            <a:spAutoFit/>
          </a:bodyPr>
          <a:lstStyle/>
          <a:p>
            <a:r>
              <a:rPr lang="en-US" altLang="zh-CN">
                <a:latin typeface="Calibri" panose="020F0502020204030204" charset="0"/>
              </a:rPr>
              <a:t>7</a:t>
            </a:r>
            <a:endParaRPr lang="zh-CN" altLang="en-US">
              <a:latin typeface="Calibri" panose="020F0502020204030204" charset="0"/>
            </a:endParaRPr>
          </a:p>
        </p:txBody>
      </p:sp>
      <p:cxnSp>
        <p:nvCxnSpPr>
          <p:cNvPr id="67" name="直接连接符 66"/>
          <p:cNvCxnSpPr/>
          <p:nvPr/>
        </p:nvCxnSpPr>
        <p:spPr>
          <a:xfrm rot="5400000" flipV="1">
            <a:off x="4838129" y="2755648"/>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TextBox 115"/>
          <p:cNvSpPr txBox="1">
            <a:spLocks noChangeArrowheads="1"/>
          </p:cNvSpPr>
          <p:nvPr/>
        </p:nvSpPr>
        <p:spPr bwMode="auto">
          <a:xfrm>
            <a:off x="2339957" y="2916920"/>
            <a:ext cx="712329" cy="413908"/>
          </a:xfrm>
          <a:prstGeom prst="rect">
            <a:avLst/>
          </a:prstGeom>
          <a:noFill/>
          <a:ln w="9525">
            <a:noFill/>
            <a:miter lim="800000"/>
          </a:ln>
        </p:spPr>
        <p:txBody>
          <a:bodyPr>
            <a:spAutoFit/>
          </a:bodyPr>
          <a:lstStyle/>
          <a:p>
            <a:r>
              <a:rPr lang="en-US" altLang="zh-CN" sz="2400">
                <a:latin typeface="Calibri" panose="020F0502020204030204" charset="0"/>
              </a:rPr>
              <a:t>1QF</a:t>
            </a:r>
            <a:endParaRPr lang="zh-CN" altLang="en-US" sz="2400">
              <a:latin typeface="Calibri" panose="020F0502020204030204" charset="0"/>
            </a:endParaRPr>
          </a:p>
        </p:txBody>
      </p:sp>
      <p:sp>
        <p:nvSpPr>
          <p:cNvPr id="69" name="TextBox 116"/>
          <p:cNvSpPr txBox="1">
            <a:spLocks noChangeArrowheads="1"/>
          </p:cNvSpPr>
          <p:nvPr/>
        </p:nvSpPr>
        <p:spPr bwMode="auto">
          <a:xfrm>
            <a:off x="3766045" y="2916920"/>
            <a:ext cx="713760" cy="413908"/>
          </a:xfrm>
          <a:prstGeom prst="rect">
            <a:avLst/>
          </a:prstGeom>
          <a:noFill/>
          <a:ln w="9525">
            <a:noFill/>
            <a:miter lim="800000"/>
          </a:ln>
        </p:spPr>
        <p:txBody>
          <a:bodyPr>
            <a:spAutoFit/>
          </a:bodyPr>
          <a:lstStyle/>
          <a:p>
            <a:r>
              <a:rPr lang="en-US" altLang="zh-CN" sz="2400">
                <a:latin typeface="Calibri" panose="020F0502020204030204" charset="0"/>
              </a:rPr>
              <a:t>2QF</a:t>
            </a:r>
            <a:endParaRPr lang="zh-CN" altLang="en-US" sz="2400">
              <a:latin typeface="Calibri" panose="020F0502020204030204" charset="0"/>
            </a:endParaRPr>
          </a:p>
        </p:txBody>
      </p:sp>
      <p:sp>
        <p:nvSpPr>
          <p:cNvPr id="70" name="TextBox 117"/>
          <p:cNvSpPr txBox="1">
            <a:spLocks noChangeArrowheads="1"/>
          </p:cNvSpPr>
          <p:nvPr/>
        </p:nvSpPr>
        <p:spPr bwMode="auto">
          <a:xfrm>
            <a:off x="2209792" y="4336436"/>
            <a:ext cx="713760" cy="413908"/>
          </a:xfrm>
          <a:prstGeom prst="rect">
            <a:avLst/>
          </a:prstGeom>
          <a:noFill/>
          <a:ln w="9525">
            <a:noFill/>
            <a:miter lim="800000"/>
          </a:ln>
        </p:spPr>
        <p:txBody>
          <a:bodyPr>
            <a:spAutoFit/>
          </a:bodyPr>
          <a:lstStyle/>
          <a:p>
            <a:r>
              <a:rPr lang="en-US" altLang="zh-CN" sz="2400">
                <a:latin typeface="Calibri" panose="020F0502020204030204" charset="0"/>
              </a:rPr>
              <a:t>3QF</a:t>
            </a:r>
            <a:endParaRPr lang="zh-CN" altLang="en-US" sz="2400">
              <a:latin typeface="Calibri" panose="020F0502020204030204" charset="0"/>
            </a:endParaRPr>
          </a:p>
        </p:txBody>
      </p:sp>
      <p:sp>
        <p:nvSpPr>
          <p:cNvPr id="71" name="TextBox 118"/>
          <p:cNvSpPr txBox="1">
            <a:spLocks noChangeArrowheads="1"/>
          </p:cNvSpPr>
          <p:nvPr/>
        </p:nvSpPr>
        <p:spPr bwMode="auto">
          <a:xfrm>
            <a:off x="3766045" y="4336436"/>
            <a:ext cx="713760" cy="413908"/>
          </a:xfrm>
          <a:prstGeom prst="rect">
            <a:avLst/>
          </a:prstGeom>
          <a:noFill/>
          <a:ln w="9525">
            <a:noFill/>
            <a:miter lim="800000"/>
          </a:ln>
        </p:spPr>
        <p:txBody>
          <a:bodyPr>
            <a:spAutoFit/>
          </a:bodyPr>
          <a:lstStyle/>
          <a:p>
            <a:r>
              <a:rPr lang="en-US" altLang="zh-CN" sz="2400">
                <a:latin typeface="Calibri" panose="020F0502020204030204" charset="0"/>
              </a:rPr>
              <a:t>4QF</a:t>
            </a:r>
            <a:endParaRPr lang="zh-CN" altLang="en-US" sz="2400">
              <a:latin typeface="Calibri" panose="020F0502020204030204" charset="0"/>
            </a:endParaRPr>
          </a:p>
        </p:txBody>
      </p:sp>
      <p:sp>
        <p:nvSpPr>
          <p:cNvPr id="72" name="TextBox 119"/>
          <p:cNvSpPr txBox="1">
            <a:spLocks noChangeArrowheads="1"/>
          </p:cNvSpPr>
          <p:nvPr/>
        </p:nvSpPr>
        <p:spPr bwMode="auto">
          <a:xfrm>
            <a:off x="4740134" y="2982349"/>
            <a:ext cx="713759" cy="413908"/>
          </a:xfrm>
          <a:prstGeom prst="rect">
            <a:avLst/>
          </a:prstGeom>
          <a:noFill/>
          <a:ln w="9525">
            <a:noFill/>
            <a:miter lim="800000"/>
          </a:ln>
        </p:spPr>
        <p:txBody>
          <a:bodyPr>
            <a:spAutoFit/>
          </a:bodyPr>
          <a:lstStyle/>
          <a:p>
            <a:r>
              <a:rPr lang="en-US" altLang="zh-CN" sz="2400">
                <a:latin typeface="Calibri" panose="020F0502020204030204" charset="0"/>
              </a:rPr>
              <a:t>5QF</a:t>
            </a:r>
            <a:endParaRPr lang="zh-CN" altLang="en-US" sz="2400">
              <a:latin typeface="Calibri" panose="020F0502020204030204" charset="0"/>
            </a:endParaRPr>
          </a:p>
        </p:txBody>
      </p:sp>
      <p:sp>
        <p:nvSpPr>
          <p:cNvPr id="73" name="TextBox 120"/>
          <p:cNvSpPr txBox="1">
            <a:spLocks noChangeArrowheads="1"/>
          </p:cNvSpPr>
          <p:nvPr/>
        </p:nvSpPr>
        <p:spPr bwMode="auto">
          <a:xfrm>
            <a:off x="6101856" y="2916920"/>
            <a:ext cx="713759" cy="413908"/>
          </a:xfrm>
          <a:prstGeom prst="rect">
            <a:avLst/>
          </a:prstGeom>
          <a:noFill/>
          <a:ln w="9525">
            <a:noFill/>
            <a:miter lim="800000"/>
          </a:ln>
        </p:spPr>
        <p:txBody>
          <a:bodyPr>
            <a:spAutoFit/>
          </a:bodyPr>
          <a:lstStyle/>
          <a:p>
            <a:r>
              <a:rPr lang="en-US" altLang="zh-CN" sz="2400">
                <a:latin typeface="Calibri" panose="020F0502020204030204" charset="0"/>
              </a:rPr>
              <a:t>6QF</a:t>
            </a:r>
            <a:endParaRPr lang="zh-CN" altLang="en-US" sz="2400">
              <a:latin typeface="Calibri" panose="020F0502020204030204" charset="0"/>
            </a:endParaRPr>
          </a:p>
        </p:txBody>
      </p:sp>
      <p:sp>
        <p:nvSpPr>
          <p:cNvPr id="74" name="TextBox 121"/>
          <p:cNvSpPr txBox="1">
            <a:spLocks noChangeArrowheads="1"/>
          </p:cNvSpPr>
          <p:nvPr/>
        </p:nvSpPr>
        <p:spPr bwMode="auto">
          <a:xfrm>
            <a:off x="4740134" y="4272431"/>
            <a:ext cx="713759" cy="413907"/>
          </a:xfrm>
          <a:prstGeom prst="rect">
            <a:avLst/>
          </a:prstGeom>
          <a:noFill/>
          <a:ln w="9525">
            <a:noFill/>
            <a:miter lim="800000"/>
          </a:ln>
        </p:spPr>
        <p:txBody>
          <a:bodyPr>
            <a:spAutoFit/>
          </a:bodyPr>
          <a:lstStyle/>
          <a:p>
            <a:r>
              <a:rPr lang="en-US" altLang="zh-CN" sz="2400">
                <a:latin typeface="Calibri" panose="020F0502020204030204" charset="0"/>
              </a:rPr>
              <a:t>7QF</a:t>
            </a:r>
            <a:endParaRPr lang="zh-CN" altLang="en-US" sz="2400">
              <a:latin typeface="Calibri" panose="020F0502020204030204" charset="0"/>
            </a:endParaRPr>
          </a:p>
        </p:txBody>
      </p:sp>
      <p:sp>
        <p:nvSpPr>
          <p:cNvPr id="75" name="TextBox 147"/>
          <p:cNvSpPr txBox="1">
            <a:spLocks noChangeArrowheads="1"/>
          </p:cNvSpPr>
          <p:nvPr/>
        </p:nvSpPr>
        <p:spPr bwMode="auto">
          <a:xfrm>
            <a:off x="1885096" y="2013721"/>
            <a:ext cx="389063" cy="469379"/>
          </a:xfrm>
          <a:prstGeom prst="rect">
            <a:avLst/>
          </a:prstGeom>
          <a:noFill/>
          <a:ln w="9525">
            <a:noFill/>
            <a:miter lim="800000"/>
          </a:ln>
        </p:spPr>
        <p:txBody>
          <a:bodyPr>
            <a:spAutoFit/>
          </a:bodyPr>
          <a:lstStyle/>
          <a:p>
            <a:r>
              <a:rPr lang="en-US" altLang="zh-CN" sz="2800" b="1">
                <a:latin typeface="Calibri" panose="020F0502020204030204" charset="0"/>
              </a:rPr>
              <a:t>A</a:t>
            </a:r>
            <a:endParaRPr lang="zh-CN" altLang="en-US" sz="2800" b="1">
              <a:latin typeface="Calibri" panose="020F0502020204030204" charset="0"/>
            </a:endParaRPr>
          </a:p>
        </p:txBody>
      </p:sp>
      <p:sp>
        <p:nvSpPr>
          <p:cNvPr id="76" name="TextBox 148"/>
          <p:cNvSpPr txBox="1">
            <a:spLocks noChangeArrowheads="1"/>
          </p:cNvSpPr>
          <p:nvPr/>
        </p:nvSpPr>
        <p:spPr bwMode="auto">
          <a:xfrm>
            <a:off x="4351071" y="2079150"/>
            <a:ext cx="389063" cy="467956"/>
          </a:xfrm>
          <a:prstGeom prst="rect">
            <a:avLst/>
          </a:prstGeom>
          <a:noFill/>
          <a:ln w="9525">
            <a:noFill/>
            <a:miter lim="800000"/>
          </a:ln>
        </p:spPr>
        <p:txBody>
          <a:bodyPr>
            <a:spAutoFit/>
          </a:bodyPr>
          <a:lstStyle/>
          <a:p>
            <a:r>
              <a:rPr lang="en-US" altLang="zh-CN" sz="2800" b="1">
                <a:latin typeface="Calibri" panose="020F0502020204030204" charset="0"/>
              </a:rPr>
              <a:t>B</a:t>
            </a:r>
            <a:endParaRPr lang="zh-CN" altLang="en-US" sz="2800" b="1">
              <a:latin typeface="Calibri" panose="020F0502020204030204" charset="0"/>
            </a:endParaRPr>
          </a:p>
        </p:txBody>
      </p:sp>
      <p:sp>
        <p:nvSpPr>
          <p:cNvPr id="77" name="TextBox 149"/>
          <p:cNvSpPr txBox="1">
            <a:spLocks noChangeArrowheads="1"/>
          </p:cNvSpPr>
          <p:nvPr/>
        </p:nvSpPr>
        <p:spPr bwMode="auto">
          <a:xfrm>
            <a:off x="7465007" y="2143155"/>
            <a:ext cx="389063" cy="469379"/>
          </a:xfrm>
          <a:prstGeom prst="rect">
            <a:avLst/>
          </a:prstGeom>
          <a:noFill/>
          <a:ln w="9525">
            <a:noFill/>
            <a:miter lim="800000"/>
          </a:ln>
        </p:spPr>
        <p:txBody>
          <a:bodyPr>
            <a:spAutoFit/>
          </a:bodyPr>
          <a:lstStyle/>
          <a:p>
            <a:r>
              <a:rPr lang="en-US" altLang="zh-CN" sz="2800" b="1">
                <a:latin typeface="Calibri" panose="020F0502020204030204" charset="0"/>
              </a:rPr>
              <a:t>C</a:t>
            </a:r>
            <a:endParaRPr lang="zh-CN" altLang="en-US" sz="2800" b="1">
              <a:latin typeface="Calibri" panose="020F0502020204030204" charset="0"/>
            </a:endParaRPr>
          </a:p>
        </p:txBody>
      </p:sp>
      <p:sp>
        <p:nvSpPr>
          <p:cNvPr id="78" name="文本框 88"/>
          <p:cNvSpPr txBox="1"/>
          <p:nvPr/>
        </p:nvSpPr>
        <p:spPr>
          <a:xfrm>
            <a:off x="2185770" y="2243444"/>
            <a:ext cx="504056" cy="369332"/>
          </a:xfrm>
          <a:prstGeom prst="rect">
            <a:avLst/>
          </a:prstGeom>
          <a:noFill/>
          <a:ln>
            <a:solidFill>
              <a:srgbClr val="FF0000"/>
            </a:solidFill>
          </a:ln>
        </p:spPr>
        <p:style>
          <a:lnRef idx="2">
            <a:schemeClr val="accent4"/>
          </a:lnRef>
          <a:fillRef idx="1">
            <a:schemeClr val="lt1"/>
          </a:fillRef>
          <a:effectRef idx="0">
            <a:schemeClr val="accent4"/>
          </a:effectRef>
          <a:fontRef idx="minor">
            <a:schemeClr val="dk1"/>
          </a:fontRef>
        </p:style>
        <p:txBody>
          <a:bodyPr wrap="square">
            <a:spAutoFit/>
          </a:bodyPr>
          <a:lstStyle/>
          <a:p>
            <a:endParaRPr lang="en-US" altLang="zh-CN" dirty="0">
              <a:solidFill>
                <a:srgbClr val="000000"/>
              </a:solidFill>
            </a:endParaRPr>
          </a:p>
        </p:txBody>
      </p:sp>
      <p:sp>
        <p:nvSpPr>
          <p:cNvPr id="79" name="TextBox 5"/>
          <p:cNvSpPr txBox="1">
            <a:spLocks noChangeArrowheads="1"/>
          </p:cNvSpPr>
          <p:nvPr/>
        </p:nvSpPr>
        <p:spPr bwMode="auto">
          <a:xfrm>
            <a:off x="2786343" y="1169594"/>
            <a:ext cx="4896544" cy="646331"/>
          </a:xfrm>
          <a:prstGeom prst="rect">
            <a:avLst/>
          </a:prstGeom>
          <a:noFill/>
          <a:ln w="9525">
            <a:noFill/>
            <a:miter lim="800000"/>
          </a:ln>
        </p:spPr>
        <p:txBody>
          <a:bodyPr wrap="square">
            <a:spAutoFit/>
          </a:bodyPr>
          <a:lstStyle/>
          <a:p>
            <a:r>
              <a:rPr lang="zh-CN" altLang="en-US" sz="3600" b="1" dirty="0">
                <a:solidFill>
                  <a:srgbClr val="3366FF"/>
                </a:solidFill>
                <a:latin typeface="楷体" panose="02010609060101010101" pitchFamily="49" charset="-122"/>
                <a:ea typeface="楷体" panose="02010609060101010101" pitchFamily="49" charset="-122"/>
              </a:rPr>
              <a:t>相邻线出口短路</a:t>
            </a:r>
            <a:endParaRPr lang="zh-CN" altLang="en-US" sz="3600" b="1" dirty="0">
              <a:solidFill>
                <a:srgbClr val="3366FF"/>
              </a:solidFill>
              <a:latin typeface="楷体" panose="02010609060101010101" pitchFamily="49" charset="-122"/>
              <a:ea typeface="楷体" panose="02010609060101010101" pitchFamily="49" charset="-122"/>
            </a:endParaRPr>
          </a:p>
        </p:txBody>
      </p:sp>
      <p:cxnSp>
        <p:nvCxnSpPr>
          <p:cNvPr id="80" name="肘形连接符 79"/>
          <p:cNvCxnSpPr/>
          <p:nvPr/>
        </p:nvCxnSpPr>
        <p:spPr>
          <a:xfrm rot="16800000" flipH="1">
            <a:off x="4241533" y="2433324"/>
            <a:ext cx="860529" cy="217418"/>
          </a:xfrm>
          <a:prstGeom prst="bentConnector3">
            <a:avLst>
              <a:gd name="adj1" fmla="val 50000"/>
            </a:avLst>
          </a:prstGeom>
          <a:ln w="31750">
            <a:solidFill>
              <a:srgbClr val="3366FF"/>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627534"/>
            <a:ext cx="8496944" cy="4176464"/>
          </a:xfrm>
        </p:spPr>
        <p:txBody>
          <a:bodyPr/>
          <a:lstStyle/>
          <a:p>
            <a:pPr marL="0" indent="0">
              <a:buNone/>
            </a:pPr>
            <a:r>
              <a:rPr lang="zh-CN" altLang="en-US" sz="2400" dirty="0">
                <a:latin typeface="隶书" panose="02010509060101010101" pitchFamily="49" charset="-122"/>
                <a:ea typeface="楷体" panose="02010609060101010101" pitchFamily="49" charset="-122"/>
                <a:sym typeface="+mn-ea"/>
              </a:rPr>
              <a:t>一、故障时的作用和任务</a:t>
            </a:r>
            <a:endParaRPr lang="en-US" altLang="zh-CN" sz="2400" dirty="0">
              <a:solidFill>
                <a:srgbClr val="054487"/>
              </a:solidFill>
              <a:effectLst>
                <a:outerShdw blurRad="50800" dist="50800" dir="5100000" algn="ctr" rotWithShape="0">
                  <a:schemeClr val="bg1">
                    <a:lumMod val="65000"/>
                  </a:schemeClr>
                </a:outerShdw>
              </a:effectLst>
              <a:latin typeface="思源黑体 CN Bold" pitchFamily="34" charset="-122"/>
              <a:ea typeface="思源黑体 CN Bold" pitchFamily="34" charset="-122"/>
              <a:sym typeface="+mn-ea"/>
            </a:endParaRPr>
          </a:p>
          <a:p>
            <a:pPr marL="0" indent="0">
              <a:buNone/>
            </a:pPr>
            <a:r>
              <a:rPr lang="zh-CN" altLang="en-US" sz="2400" dirty="0">
                <a:latin typeface="隶书" panose="02010509060101010101" pitchFamily="49" charset="-122"/>
                <a:ea typeface="楷体" panose="02010609060101010101" pitchFamily="49" charset="-122"/>
              </a:rPr>
              <a:t>发生故障时，</a:t>
            </a:r>
            <a:r>
              <a:rPr lang="zh-CN" altLang="en-US" sz="2400" dirty="0">
                <a:solidFill>
                  <a:srgbClr val="3366FF"/>
                </a:solidFill>
                <a:latin typeface="隶书" panose="02010509060101010101" pitchFamily="49" charset="-122"/>
                <a:ea typeface="楷体" panose="02010609060101010101" pitchFamily="49" charset="-122"/>
              </a:rPr>
              <a:t>自动</a:t>
            </a:r>
            <a:r>
              <a:rPr lang="zh-CN" altLang="en-US" sz="2400" dirty="0">
                <a:latin typeface="隶书" panose="02010509060101010101" pitchFamily="49" charset="-122"/>
                <a:ea typeface="楷体" panose="02010609060101010101" pitchFamily="49" charset="-122"/>
              </a:rPr>
              <a:t>、</a:t>
            </a:r>
            <a:r>
              <a:rPr lang="zh-CN" altLang="en-US" sz="2400" dirty="0">
                <a:solidFill>
                  <a:srgbClr val="3366FF"/>
                </a:solidFill>
                <a:latin typeface="隶书" panose="02010509060101010101" pitchFamily="49" charset="-122"/>
                <a:ea typeface="楷体" panose="02010609060101010101" pitchFamily="49" charset="-122"/>
              </a:rPr>
              <a:t>迅速</a:t>
            </a:r>
            <a:r>
              <a:rPr lang="zh-CN" altLang="en-US" sz="2400" dirty="0">
                <a:latin typeface="隶书" panose="02010509060101010101" pitchFamily="49" charset="-122"/>
                <a:ea typeface="楷体" panose="02010609060101010101" pitchFamily="49" charset="-122"/>
              </a:rPr>
              <a:t>、</a:t>
            </a:r>
            <a:r>
              <a:rPr lang="zh-CN" altLang="en-US" sz="2400" dirty="0">
                <a:solidFill>
                  <a:srgbClr val="3366FF"/>
                </a:solidFill>
                <a:latin typeface="隶书" panose="02010509060101010101" pitchFamily="49" charset="-122"/>
                <a:ea typeface="楷体" panose="02010609060101010101" pitchFamily="49" charset="-122"/>
              </a:rPr>
              <a:t>有选择</a:t>
            </a:r>
            <a:r>
              <a:rPr lang="zh-CN" altLang="en-US" sz="2400" dirty="0">
                <a:latin typeface="隶书" panose="02010509060101010101" pitchFamily="49" charset="-122"/>
                <a:ea typeface="楷体" panose="02010609060101010101" pitchFamily="49" charset="-122"/>
              </a:rPr>
              <a:t>地将故障元件（设备）从电力系统中切除，使非故障部分继续运行。</a:t>
            </a:r>
            <a:endParaRPr lang="zh-CN" altLang="en-US" sz="2400" dirty="0">
              <a:latin typeface="隶书" panose="02010509060101010101" pitchFamily="49" charset="-122"/>
              <a:ea typeface="楷体" panose="02010609060101010101" pitchFamily="49" charset="-122"/>
            </a:endParaRPr>
          </a:p>
          <a:p>
            <a:endParaRPr lang="zh-CN" altLang="en-US" dirty="0"/>
          </a:p>
        </p:txBody>
      </p:sp>
      <p:sp>
        <p:nvSpPr>
          <p:cNvPr id="131" name="TextBox 130"/>
          <p:cNvSpPr txBox="1"/>
          <p:nvPr/>
        </p:nvSpPr>
        <p:spPr>
          <a:xfrm>
            <a:off x="821385" y="4033084"/>
            <a:ext cx="1614872" cy="535531"/>
          </a:xfrm>
          <a:prstGeom prst="rect">
            <a:avLst/>
          </a:prstGeom>
          <a:noFill/>
        </p:spPr>
        <p:txBody>
          <a:bodyPr wrap="square" rtlCol="0">
            <a:spAutoFit/>
          </a:bodyPr>
          <a:lstStyle/>
          <a:p>
            <a:pPr>
              <a:lnSpc>
                <a:spcPct val="120000"/>
              </a:lnSpc>
            </a:pPr>
            <a:r>
              <a:rPr lang="zh-CN" altLang="en-US" sz="2400" dirty="0">
                <a:solidFill>
                  <a:srgbClr val="FF0000"/>
                </a:solidFill>
                <a:latin typeface="隶书" panose="02010509060101010101" pitchFamily="49" charset="-122"/>
                <a:ea typeface="楷体" panose="02010609060101010101" pitchFamily="49" charset="-122"/>
              </a:rPr>
              <a:t>三相短路</a:t>
            </a:r>
            <a:endParaRPr lang="zh-CN" altLang="en-US" sz="2400" dirty="0">
              <a:solidFill>
                <a:srgbClr val="FF0000"/>
              </a:solidFill>
              <a:latin typeface="隶书" panose="02010509060101010101" pitchFamily="49" charset="-122"/>
              <a:ea typeface="楷体" panose="02010609060101010101" pitchFamily="49" charset="-122"/>
            </a:endParaRPr>
          </a:p>
        </p:txBody>
      </p:sp>
      <p:grpSp>
        <p:nvGrpSpPr>
          <p:cNvPr id="132" name="组合 131"/>
          <p:cNvGrpSpPr/>
          <p:nvPr/>
        </p:nvGrpSpPr>
        <p:grpSpPr>
          <a:xfrm>
            <a:off x="628783" y="2070740"/>
            <a:ext cx="2376264" cy="1510128"/>
            <a:chOff x="653948" y="3390287"/>
            <a:chExt cx="4608512" cy="2590248"/>
          </a:xfrm>
        </p:grpSpPr>
        <p:cxnSp>
          <p:nvCxnSpPr>
            <p:cNvPr id="133" name="直接连接符 132"/>
            <p:cNvCxnSpPr/>
            <p:nvPr/>
          </p:nvCxnSpPr>
          <p:spPr>
            <a:xfrm>
              <a:off x="2166116" y="3857628"/>
              <a:ext cx="3096344" cy="0"/>
            </a:xfrm>
            <a:prstGeom prst="line">
              <a:avLst/>
            </a:prstGeom>
          </p:spPr>
          <p:style>
            <a:lnRef idx="2">
              <a:schemeClr val="dk1"/>
            </a:lnRef>
            <a:fillRef idx="0">
              <a:schemeClr val="dk1"/>
            </a:fillRef>
            <a:effectRef idx="1">
              <a:schemeClr val="dk1"/>
            </a:effectRef>
            <a:fontRef idx="minor">
              <a:schemeClr val="tx1"/>
            </a:fontRef>
          </p:style>
        </p:cxnSp>
        <p:sp>
          <p:nvSpPr>
            <p:cNvPr id="134" name="任意多边形 133"/>
            <p:cNvSpPr/>
            <p:nvPr/>
          </p:nvSpPr>
          <p:spPr>
            <a:xfrm>
              <a:off x="1306077" y="3717401"/>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cxnSp>
          <p:nvCxnSpPr>
            <p:cNvPr id="135" name="直接连接符 134"/>
            <p:cNvCxnSpPr>
              <a:stCxn id="134" idx="0"/>
            </p:cNvCxnSpPr>
            <p:nvPr/>
          </p:nvCxnSpPr>
          <p:spPr>
            <a:xfrm flipH="1">
              <a:off x="653948" y="3885352"/>
              <a:ext cx="652129" cy="76"/>
            </a:xfrm>
            <a:prstGeom prst="line">
              <a:avLst/>
            </a:prstGeom>
          </p:spPr>
          <p:style>
            <a:lnRef idx="2">
              <a:schemeClr val="dk1"/>
            </a:lnRef>
            <a:fillRef idx="0">
              <a:schemeClr val="dk1"/>
            </a:fillRef>
            <a:effectRef idx="1">
              <a:schemeClr val="dk1"/>
            </a:effectRef>
            <a:fontRef idx="minor">
              <a:schemeClr val="tx1"/>
            </a:fontRef>
          </p:style>
        </p:cxnSp>
        <p:cxnSp>
          <p:nvCxnSpPr>
            <p:cNvPr id="136" name="直接连接符 135"/>
            <p:cNvCxnSpPr/>
            <p:nvPr/>
          </p:nvCxnSpPr>
          <p:spPr>
            <a:xfrm>
              <a:off x="2166116" y="4614423"/>
              <a:ext cx="3096344" cy="0"/>
            </a:xfrm>
            <a:prstGeom prst="line">
              <a:avLst/>
            </a:prstGeom>
          </p:spPr>
          <p:style>
            <a:lnRef idx="2">
              <a:schemeClr val="dk1"/>
            </a:lnRef>
            <a:fillRef idx="0">
              <a:schemeClr val="dk1"/>
            </a:fillRef>
            <a:effectRef idx="1">
              <a:schemeClr val="dk1"/>
            </a:effectRef>
            <a:fontRef idx="minor">
              <a:schemeClr val="tx1"/>
            </a:fontRef>
          </p:style>
        </p:cxnSp>
        <p:sp>
          <p:nvSpPr>
            <p:cNvPr id="137" name="任意多边形 136"/>
            <p:cNvSpPr/>
            <p:nvPr/>
          </p:nvSpPr>
          <p:spPr>
            <a:xfrm>
              <a:off x="1306077" y="4474196"/>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cxnSp>
          <p:nvCxnSpPr>
            <p:cNvPr id="138" name="直接连接符 137"/>
            <p:cNvCxnSpPr>
              <a:stCxn id="137" idx="0"/>
            </p:cNvCxnSpPr>
            <p:nvPr/>
          </p:nvCxnSpPr>
          <p:spPr>
            <a:xfrm flipH="1">
              <a:off x="653948" y="4642147"/>
              <a:ext cx="652129" cy="76"/>
            </a:xfrm>
            <a:prstGeom prst="line">
              <a:avLst/>
            </a:prstGeom>
          </p:spPr>
          <p:style>
            <a:lnRef idx="2">
              <a:schemeClr val="dk1"/>
            </a:lnRef>
            <a:fillRef idx="0">
              <a:schemeClr val="dk1"/>
            </a:fillRef>
            <a:effectRef idx="1">
              <a:schemeClr val="dk1"/>
            </a:effectRef>
            <a:fontRef idx="minor">
              <a:schemeClr val="tx1"/>
            </a:fontRef>
          </p:style>
        </p:cxnSp>
        <p:cxnSp>
          <p:nvCxnSpPr>
            <p:cNvPr id="139" name="直接连接符 138"/>
            <p:cNvCxnSpPr/>
            <p:nvPr/>
          </p:nvCxnSpPr>
          <p:spPr>
            <a:xfrm>
              <a:off x="2166116" y="5478519"/>
              <a:ext cx="3096344" cy="0"/>
            </a:xfrm>
            <a:prstGeom prst="line">
              <a:avLst/>
            </a:prstGeom>
          </p:spPr>
          <p:style>
            <a:lnRef idx="2">
              <a:schemeClr val="dk1"/>
            </a:lnRef>
            <a:fillRef idx="0">
              <a:schemeClr val="dk1"/>
            </a:fillRef>
            <a:effectRef idx="1">
              <a:schemeClr val="dk1"/>
            </a:effectRef>
            <a:fontRef idx="minor">
              <a:schemeClr val="tx1"/>
            </a:fontRef>
          </p:style>
        </p:cxnSp>
        <p:sp>
          <p:nvSpPr>
            <p:cNvPr id="140" name="任意多边形 139"/>
            <p:cNvSpPr/>
            <p:nvPr/>
          </p:nvSpPr>
          <p:spPr>
            <a:xfrm>
              <a:off x="1306077" y="5338292"/>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cxnSp>
          <p:nvCxnSpPr>
            <p:cNvPr id="141" name="直接连接符 140"/>
            <p:cNvCxnSpPr>
              <a:stCxn id="140" idx="0"/>
            </p:cNvCxnSpPr>
            <p:nvPr/>
          </p:nvCxnSpPr>
          <p:spPr>
            <a:xfrm flipH="1">
              <a:off x="653948" y="5506243"/>
              <a:ext cx="652129" cy="76"/>
            </a:xfrm>
            <a:prstGeom prst="line">
              <a:avLst/>
            </a:prstGeom>
          </p:spPr>
          <p:style>
            <a:lnRef idx="2">
              <a:schemeClr val="dk1"/>
            </a:lnRef>
            <a:fillRef idx="0">
              <a:schemeClr val="dk1"/>
            </a:fillRef>
            <a:effectRef idx="1">
              <a:schemeClr val="dk1"/>
            </a:effectRef>
            <a:fontRef idx="minor">
              <a:schemeClr val="tx1"/>
            </a:fontRef>
          </p:style>
        </p:cxnSp>
        <p:cxnSp>
          <p:nvCxnSpPr>
            <p:cNvPr id="142" name="直接连接符 141"/>
            <p:cNvCxnSpPr/>
            <p:nvPr/>
          </p:nvCxnSpPr>
          <p:spPr>
            <a:xfrm>
              <a:off x="653948" y="3885428"/>
              <a:ext cx="0" cy="1620815"/>
            </a:xfrm>
            <a:prstGeom prst="line">
              <a:avLst/>
            </a:prstGeom>
          </p:spPr>
          <p:style>
            <a:lnRef idx="2">
              <a:schemeClr val="dk1"/>
            </a:lnRef>
            <a:fillRef idx="0">
              <a:schemeClr val="dk1"/>
            </a:fillRef>
            <a:effectRef idx="1">
              <a:schemeClr val="dk1"/>
            </a:effectRef>
            <a:fontRef idx="minor">
              <a:schemeClr val="tx1"/>
            </a:fontRef>
          </p:style>
        </p:cxnSp>
        <p:cxnSp>
          <p:nvCxnSpPr>
            <p:cNvPr id="143" name="肘形连接符 142"/>
            <p:cNvCxnSpPr/>
            <p:nvPr/>
          </p:nvCxnSpPr>
          <p:spPr>
            <a:xfrm rot="17100000" flipH="1">
              <a:off x="2125322" y="4571588"/>
              <a:ext cx="2590248" cy="227645"/>
            </a:xfrm>
            <a:prstGeom prst="bentConnector3">
              <a:avLst>
                <a:gd name="adj1" fmla="val 50000"/>
              </a:avLst>
            </a:prstGeom>
            <a:ln>
              <a:tailEnd type="arrow"/>
            </a:ln>
          </p:spPr>
          <p:style>
            <a:lnRef idx="3">
              <a:schemeClr val="accent6"/>
            </a:lnRef>
            <a:fillRef idx="0">
              <a:schemeClr val="accent6"/>
            </a:fillRef>
            <a:effectRef idx="2">
              <a:schemeClr val="accent6"/>
            </a:effectRef>
            <a:fontRef idx="minor">
              <a:schemeClr val="tx1"/>
            </a:fontRef>
          </p:style>
        </p:cxnSp>
      </p:grpSp>
      <p:grpSp>
        <p:nvGrpSpPr>
          <p:cNvPr id="144" name="组合 143"/>
          <p:cNvGrpSpPr/>
          <p:nvPr/>
        </p:nvGrpSpPr>
        <p:grpSpPr>
          <a:xfrm>
            <a:off x="3419872" y="2311183"/>
            <a:ext cx="2456536" cy="1286145"/>
            <a:chOff x="4237818" y="3571876"/>
            <a:chExt cx="3286148" cy="1618673"/>
          </a:xfrm>
        </p:grpSpPr>
        <p:grpSp>
          <p:nvGrpSpPr>
            <p:cNvPr id="145" name="组合 15"/>
            <p:cNvGrpSpPr/>
            <p:nvPr/>
          </p:nvGrpSpPr>
          <p:grpSpPr>
            <a:xfrm>
              <a:off x="4237818" y="3571876"/>
              <a:ext cx="3286148" cy="120963"/>
              <a:chOff x="1547664" y="2099930"/>
              <a:chExt cx="4608512" cy="168027"/>
            </a:xfrm>
          </p:grpSpPr>
          <p:cxnSp>
            <p:nvCxnSpPr>
              <p:cNvPr id="154" name="直接连接符 153"/>
              <p:cNvCxnSpPr/>
              <p:nvPr/>
            </p:nvCxnSpPr>
            <p:spPr>
              <a:xfrm>
                <a:off x="3059832" y="2240157"/>
                <a:ext cx="3096344" cy="0"/>
              </a:xfrm>
              <a:prstGeom prst="line">
                <a:avLst/>
              </a:prstGeom>
            </p:spPr>
            <p:style>
              <a:lnRef idx="2">
                <a:schemeClr val="dk1"/>
              </a:lnRef>
              <a:fillRef idx="0">
                <a:schemeClr val="dk1"/>
              </a:fillRef>
              <a:effectRef idx="1">
                <a:schemeClr val="dk1"/>
              </a:effectRef>
              <a:fontRef idx="minor">
                <a:schemeClr val="tx1"/>
              </a:fontRef>
            </p:style>
          </p:cxnSp>
          <p:sp>
            <p:nvSpPr>
              <p:cNvPr id="155" name="任意多边形 2"/>
              <p:cNvSpPr/>
              <p:nvPr/>
            </p:nvSpPr>
            <p:spPr>
              <a:xfrm>
                <a:off x="2199793" y="2099930"/>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cxnSp>
            <p:nvCxnSpPr>
              <p:cNvPr id="156" name="直接连接符 3"/>
              <p:cNvCxnSpPr/>
              <p:nvPr/>
            </p:nvCxnSpPr>
            <p:spPr>
              <a:xfrm flipH="1">
                <a:off x="1547664" y="2267881"/>
                <a:ext cx="652129" cy="76"/>
              </a:xfrm>
              <a:prstGeom prst="line">
                <a:avLst/>
              </a:prstGeom>
            </p:spPr>
            <p:style>
              <a:lnRef idx="2">
                <a:schemeClr val="dk1"/>
              </a:lnRef>
              <a:fillRef idx="0">
                <a:schemeClr val="dk1"/>
              </a:fillRef>
              <a:effectRef idx="1">
                <a:schemeClr val="dk1"/>
              </a:effectRef>
              <a:fontRef idx="minor">
                <a:schemeClr val="tx1"/>
              </a:fontRef>
            </p:style>
          </p:cxnSp>
        </p:grpSp>
        <p:cxnSp>
          <p:nvCxnSpPr>
            <p:cNvPr id="146" name="直接连接符 145"/>
            <p:cNvCxnSpPr/>
            <p:nvPr/>
          </p:nvCxnSpPr>
          <p:spPr>
            <a:xfrm>
              <a:off x="5316085" y="4217644"/>
              <a:ext cx="2207881" cy="0"/>
            </a:xfrm>
            <a:prstGeom prst="line">
              <a:avLst/>
            </a:prstGeom>
          </p:spPr>
          <p:style>
            <a:lnRef idx="2">
              <a:schemeClr val="dk1"/>
            </a:lnRef>
            <a:fillRef idx="0">
              <a:schemeClr val="dk1"/>
            </a:fillRef>
            <a:effectRef idx="1">
              <a:schemeClr val="dk1"/>
            </a:effectRef>
            <a:fontRef idx="minor">
              <a:schemeClr val="tx1"/>
            </a:fontRef>
          </p:style>
        </p:cxnSp>
        <p:sp>
          <p:nvSpPr>
            <p:cNvPr id="147" name="任意多边形 146"/>
            <p:cNvSpPr/>
            <p:nvPr/>
          </p:nvSpPr>
          <p:spPr>
            <a:xfrm>
              <a:off x="4702825" y="4116694"/>
              <a:ext cx="625698" cy="120963"/>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cxnSp>
          <p:nvCxnSpPr>
            <p:cNvPr id="148" name="直接连接符 147"/>
            <p:cNvCxnSpPr>
              <a:stCxn id="147" idx="0"/>
            </p:cNvCxnSpPr>
            <p:nvPr/>
          </p:nvCxnSpPr>
          <p:spPr>
            <a:xfrm flipH="1">
              <a:off x="4237818" y="4237603"/>
              <a:ext cx="465007" cy="55"/>
            </a:xfrm>
            <a:prstGeom prst="line">
              <a:avLst/>
            </a:prstGeom>
          </p:spPr>
          <p:style>
            <a:lnRef idx="2">
              <a:schemeClr val="dk1"/>
            </a:lnRef>
            <a:fillRef idx="0">
              <a:schemeClr val="dk1"/>
            </a:fillRef>
            <a:effectRef idx="1">
              <a:schemeClr val="dk1"/>
            </a:effectRef>
            <a:fontRef idx="minor">
              <a:schemeClr val="tx1"/>
            </a:fontRef>
          </p:style>
        </p:cxnSp>
        <p:cxnSp>
          <p:nvCxnSpPr>
            <p:cNvPr id="149" name="直接连接符 148"/>
            <p:cNvCxnSpPr/>
            <p:nvPr/>
          </p:nvCxnSpPr>
          <p:spPr>
            <a:xfrm>
              <a:off x="5316085" y="4839709"/>
              <a:ext cx="2207881" cy="0"/>
            </a:xfrm>
            <a:prstGeom prst="line">
              <a:avLst/>
            </a:prstGeom>
          </p:spPr>
          <p:style>
            <a:lnRef idx="2">
              <a:schemeClr val="dk1"/>
            </a:lnRef>
            <a:fillRef idx="0">
              <a:schemeClr val="dk1"/>
            </a:fillRef>
            <a:effectRef idx="1">
              <a:schemeClr val="dk1"/>
            </a:effectRef>
            <a:fontRef idx="minor">
              <a:schemeClr val="tx1"/>
            </a:fontRef>
          </p:style>
        </p:cxnSp>
        <p:sp>
          <p:nvSpPr>
            <p:cNvPr id="150" name="任意多边形 149"/>
            <p:cNvSpPr/>
            <p:nvPr/>
          </p:nvSpPr>
          <p:spPr>
            <a:xfrm>
              <a:off x="4702825" y="4738759"/>
              <a:ext cx="625698" cy="120963"/>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cxnSp>
          <p:nvCxnSpPr>
            <p:cNvPr id="151" name="直接连接符 150"/>
            <p:cNvCxnSpPr>
              <a:stCxn id="150" idx="0"/>
            </p:cNvCxnSpPr>
            <p:nvPr/>
          </p:nvCxnSpPr>
          <p:spPr>
            <a:xfrm flipH="1">
              <a:off x="4237818" y="4859667"/>
              <a:ext cx="465007" cy="55"/>
            </a:xfrm>
            <a:prstGeom prst="line">
              <a:avLst/>
            </a:prstGeom>
          </p:spPr>
          <p:style>
            <a:lnRef idx="2">
              <a:schemeClr val="dk1"/>
            </a:lnRef>
            <a:fillRef idx="0">
              <a:schemeClr val="dk1"/>
            </a:fillRef>
            <a:effectRef idx="1">
              <a:schemeClr val="dk1"/>
            </a:effectRef>
            <a:fontRef idx="minor">
              <a:schemeClr val="tx1"/>
            </a:fontRef>
          </p:style>
        </p:cxnSp>
        <p:cxnSp>
          <p:nvCxnSpPr>
            <p:cNvPr id="152" name="直接连接符 151"/>
            <p:cNvCxnSpPr/>
            <p:nvPr/>
          </p:nvCxnSpPr>
          <p:spPr>
            <a:xfrm>
              <a:off x="4237818" y="3692839"/>
              <a:ext cx="0" cy="1166828"/>
            </a:xfrm>
            <a:prstGeom prst="line">
              <a:avLst/>
            </a:prstGeom>
          </p:spPr>
          <p:style>
            <a:lnRef idx="2">
              <a:schemeClr val="dk1"/>
            </a:lnRef>
            <a:fillRef idx="0">
              <a:schemeClr val="dk1"/>
            </a:fillRef>
            <a:effectRef idx="1">
              <a:schemeClr val="dk1"/>
            </a:effectRef>
            <a:fontRef idx="minor">
              <a:schemeClr val="tx1"/>
            </a:fontRef>
          </p:style>
        </p:cxnSp>
        <p:cxnSp>
          <p:nvCxnSpPr>
            <p:cNvPr id="153" name="肘形连接符 152"/>
            <p:cNvCxnSpPr/>
            <p:nvPr/>
          </p:nvCxnSpPr>
          <p:spPr>
            <a:xfrm rot="17100000" flipH="1">
              <a:off x="5580392" y="4427934"/>
              <a:ext cx="1232099" cy="293131"/>
            </a:xfrm>
            <a:prstGeom prst="bent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grpSp>
      <p:sp>
        <p:nvSpPr>
          <p:cNvPr id="157" name="TextBox 156"/>
          <p:cNvSpPr txBox="1"/>
          <p:nvPr/>
        </p:nvSpPr>
        <p:spPr>
          <a:xfrm>
            <a:off x="4358017" y="3634358"/>
            <a:ext cx="713431" cy="369332"/>
          </a:xfrm>
          <a:prstGeom prst="rect">
            <a:avLst/>
          </a:prstGeom>
          <a:noFill/>
        </p:spPr>
        <p:txBody>
          <a:bodyPr wrap="square" rtlCol="0">
            <a:spAutoFit/>
          </a:bodyPr>
          <a:lstStyle/>
          <a:p>
            <a:r>
              <a:rPr lang="en-US" altLang="zh-CN" dirty="0"/>
              <a:t>F(2)</a:t>
            </a:r>
            <a:endParaRPr lang="zh-CN" altLang="en-US" dirty="0"/>
          </a:p>
        </p:txBody>
      </p:sp>
      <p:sp>
        <p:nvSpPr>
          <p:cNvPr id="158" name="TextBox 157"/>
          <p:cNvSpPr txBox="1"/>
          <p:nvPr/>
        </p:nvSpPr>
        <p:spPr>
          <a:xfrm>
            <a:off x="3746816" y="4033086"/>
            <a:ext cx="1614872" cy="535531"/>
          </a:xfrm>
          <a:prstGeom prst="rect">
            <a:avLst/>
          </a:prstGeom>
          <a:noFill/>
        </p:spPr>
        <p:txBody>
          <a:bodyPr wrap="square" rtlCol="0">
            <a:spAutoFit/>
          </a:bodyPr>
          <a:lstStyle/>
          <a:p>
            <a:pPr>
              <a:lnSpc>
                <a:spcPct val="120000"/>
              </a:lnSpc>
            </a:pPr>
            <a:r>
              <a:rPr lang="zh-CN" altLang="en-US" sz="2400" dirty="0">
                <a:solidFill>
                  <a:srgbClr val="FF0000"/>
                </a:solidFill>
                <a:latin typeface="隶书" panose="02010509060101010101" pitchFamily="49" charset="-122"/>
                <a:ea typeface="楷体" panose="02010609060101010101" pitchFamily="49" charset="-122"/>
              </a:rPr>
              <a:t>两相短路</a:t>
            </a:r>
            <a:endParaRPr lang="zh-CN" altLang="en-US" sz="2400" dirty="0">
              <a:solidFill>
                <a:srgbClr val="FF0000"/>
              </a:solidFill>
              <a:latin typeface="隶书" panose="02010509060101010101" pitchFamily="49" charset="-122"/>
              <a:ea typeface="楷体" panose="02010609060101010101" pitchFamily="49" charset="-122"/>
            </a:endParaRPr>
          </a:p>
        </p:txBody>
      </p:sp>
      <p:grpSp>
        <p:nvGrpSpPr>
          <p:cNvPr id="159" name="组合 158"/>
          <p:cNvGrpSpPr/>
          <p:nvPr/>
        </p:nvGrpSpPr>
        <p:grpSpPr>
          <a:xfrm>
            <a:off x="6399194" y="2262810"/>
            <a:ext cx="2486963" cy="1319845"/>
            <a:chOff x="8238345" y="3500438"/>
            <a:chExt cx="3550695" cy="1872303"/>
          </a:xfrm>
        </p:grpSpPr>
        <p:cxnSp>
          <p:nvCxnSpPr>
            <p:cNvPr id="160" name="直接连接符 159"/>
            <p:cNvCxnSpPr/>
            <p:nvPr/>
          </p:nvCxnSpPr>
          <p:spPr>
            <a:xfrm>
              <a:off x="9505654" y="3603269"/>
              <a:ext cx="2270595" cy="0"/>
            </a:xfrm>
            <a:prstGeom prst="line">
              <a:avLst/>
            </a:prstGeom>
          </p:spPr>
          <p:style>
            <a:lnRef idx="2">
              <a:schemeClr val="dk1"/>
            </a:lnRef>
            <a:fillRef idx="0">
              <a:schemeClr val="dk1"/>
            </a:fillRef>
            <a:effectRef idx="1">
              <a:schemeClr val="dk1"/>
            </a:effectRef>
            <a:fontRef idx="minor">
              <a:schemeClr val="tx1"/>
            </a:fontRef>
          </p:style>
        </p:cxnSp>
        <p:sp>
          <p:nvSpPr>
            <p:cNvPr id="161" name="任意多边形 160"/>
            <p:cNvSpPr/>
            <p:nvPr/>
          </p:nvSpPr>
          <p:spPr>
            <a:xfrm>
              <a:off x="8874974" y="3500438"/>
              <a:ext cx="643471" cy="12321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cxnSp>
          <p:nvCxnSpPr>
            <p:cNvPr id="162" name="直接连接符 161"/>
            <p:cNvCxnSpPr>
              <a:stCxn id="161" idx="0"/>
            </p:cNvCxnSpPr>
            <p:nvPr/>
          </p:nvCxnSpPr>
          <p:spPr>
            <a:xfrm flipH="1">
              <a:off x="8396759" y="3623599"/>
              <a:ext cx="478216" cy="56"/>
            </a:xfrm>
            <a:prstGeom prst="line">
              <a:avLst/>
            </a:prstGeom>
          </p:spPr>
          <p:style>
            <a:lnRef idx="2">
              <a:schemeClr val="dk1"/>
            </a:lnRef>
            <a:fillRef idx="0">
              <a:schemeClr val="dk1"/>
            </a:fillRef>
            <a:effectRef idx="1">
              <a:schemeClr val="dk1"/>
            </a:effectRef>
            <a:fontRef idx="minor">
              <a:schemeClr val="tx1"/>
            </a:fontRef>
          </p:style>
        </p:cxnSp>
        <p:cxnSp>
          <p:nvCxnSpPr>
            <p:cNvPr id="163" name="直接连接符 162"/>
            <p:cNvCxnSpPr/>
            <p:nvPr/>
          </p:nvCxnSpPr>
          <p:spPr>
            <a:xfrm>
              <a:off x="9505654" y="4158237"/>
              <a:ext cx="2270595" cy="0"/>
            </a:xfrm>
            <a:prstGeom prst="line">
              <a:avLst/>
            </a:prstGeom>
          </p:spPr>
          <p:style>
            <a:lnRef idx="2">
              <a:schemeClr val="dk1"/>
            </a:lnRef>
            <a:fillRef idx="0">
              <a:schemeClr val="dk1"/>
            </a:fillRef>
            <a:effectRef idx="1">
              <a:schemeClr val="dk1"/>
            </a:effectRef>
            <a:fontRef idx="minor">
              <a:schemeClr val="tx1"/>
            </a:fontRef>
          </p:style>
        </p:cxnSp>
        <p:sp>
          <p:nvSpPr>
            <p:cNvPr id="164" name="任意多边形 163"/>
            <p:cNvSpPr/>
            <p:nvPr/>
          </p:nvSpPr>
          <p:spPr>
            <a:xfrm>
              <a:off x="8874974" y="4055407"/>
              <a:ext cx="643471" cy="12321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cxnSp>
          <p:nvCxnSpPr>
            <p:cNvPr id="165" name="直接连接符 164"/>
            <p:cNvCxnSpPr>
              <a:stCxn id="164" idx="0"/>
            </p:cNvCxnSpPr>
            <p:nvPr/>
          </p:nvCxnSpPr>
          <p:spPr>
            <a:xfrm flipH="1">
              <a:off x="8396759" y="4178568"/>
              <a:ext cx="478216" cy="56"/>
            </a:xfrm>
            <a:prstGeom prst="line">
              <a:avLst/>
            </a:prstGeom>
          </p:spPr>
          <p:style>
            <a:lnRef idx="2">
              <a:schemeClr val="dk1"/>
            </a:lnRef>
            <a:fillRef idx="0">
              <a:schemeClr val="dk1"/>
            </a:fillRef>
            <a:effectRef idx="1">
              <a:schemeClr val="dk1"/>
            </a:effectRef>
            <a:fontRef idx="minor">
              <a:schemeClr val="tx1"/>
            </a:fontRef>
          </p:style>
        </p:cxnSp>
        <p:cxnSp>
          <p:nvCxnSpPr>
            <p:cNvPr id="166" name="直接连接符 165"/>
            <p:cNvCxnSpPr/>
            <p:nvPr/>
          </p:nvCxnSpPr>
          <p:spPr>
            <a:xfrm>
              <a:off x="9518445" y="4801387"/>
              <a:ext cx="2270595" cy="0"/>
            </a:xfrm>
            <a:prstGeom prst="line">
              <a:avLst/>
            </a:prstGeom>
          </p:spPr>
          <p:style>
            <a:lnRef idx="2">
              <a:schemeClr val="dk1"/>
            </a:lnRef>
            <a:fillRef idx="0">
              <a:schemeClr val="dk1"/>
            </a:fillRef>
            <a:effectRef idx="1">
              <a:schemeClr val="dk1"/>
            </a:effectRef>
            <a:fontRef idx="minor">
              <a:schemeClr val="tx1"/>
            </a:fontRef>
          </p:style>
        </p:cxnSp>
        <p:sp>
          <p:nvSpPr>
            <p:cNvPr id="167" name="任意多边形 166"/>
            <p:cNvSpPr/>
            <p:nvPr/>
          </p:nvSpPr>
          <p:spPr>
            <a:xfrm>
              <a:off x="8874974" y="4689061"/>
              <a:ext cx="643471" cy="12321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cxnSp>
          <p:nvCxnSpPr>
            <p:cNvPr id="168" name="直接连接符 167"/>
            <p:cNvCxnSpPr>
              <a:stCxn id="167" idx="0"/>
            </p:cNvCxnSpPr>
            <p:nvPr/>
          </p:nvCxnSpPr>
          <p:spPr>
            <a:xfrm flipH="1">
              <a:off x="8396759" y="4812222"/>
              <a:ext cx="478216" cy="56"/>
            </a:xfrm>
            <a:prstGeom prst="line">
              <a:avLst/>
            </a:prstGeom>
          </p:spPr>
          <p:style>
            <a:lnRef idx="2">
              <a:schemeClr val="dk1"/>
            </a:lnRef>
            <a:fillRef idx="0">
              <a:schemeClr val="dk1"/>
            </a:fillRef>
            <a:effectRef idx="1">
              <a:schemeClr val="dk1"/>
            </a:effectRef>
            <a:fontRef idx="minor">
              <a:schemeClr val="tx1"/>
            </a:fontRef>
          </p:style>
        </p:cxnSp>
        <p:cxnSp>
          <p:nvCxnSpPr>
            <p:cNvPr id="169" name="直接连接符 168"/>
            <p:cNvCxnSpPr/>
            <p:nvPr/>
          </p:nvCxnSpPr>
          <p:spPr>
            <a:xfrm>
              <a:off x="8396759" y="3623655"/>
              <a:ext cx="0" cy="1643478"/>
            </a:xfrm>
            <a:prstGeom prst="line">
              <a:avLst/>
            </a:prstGeom>
          </p:spPr>
          <p:style>
            <a:lnRef idx="2">
              <a:schemeClr val="dk1"/>
            </a:lnRef>
            <a:fillRef idx="0">
              <a:schemeClr val="dk1"/>
            </a:fillRef>
            <a:effectRef idx="1">
              <a:schemeClr val="dk1"/>
            </a:effectRef>
            <a:fontRef idx="minor">
              <a:schemeClr val="tx1"/>
            </a:fontRef>
          </p:style>
        </p:cxnSp>
        <p:cxnSp>
          <p:nvCxnSpPr>
            <p:cNvPr id="170" name="肘形连接符 169"/>
            <p:cNvCxnSpPr/>
            <p:nvPr/>
          </p:nvCxnSpPr>
          <p:spPr>
            <a:xfrm rot="17100000" flipH="1">
              <a:off x="9936523" y="4906339"/>
              <a:ext cx="404961" cy="105407"/>
            </a:xfrm>
            <a:prstGeom prst="bent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grpSp>
          <p:nvGrpSpPr>
            <p:cNvPr id="171" name="组合 27"/>
            <p:cNvGrpSpPr/>
            <p:nvPr/>
          </p:nvGrpSpPr>
          <p:grpSpPr>
            <a:xfrm>
              <a:off x="8238345" y="5267132"/>
              <a:ext cx="316827" cy="105609"/>
              <a:chOff x="1331640" y="4509120"/>
              <a:chExt cx="432048" cy="144016"/>
            </a:xfrm>
          </p:grpSpPr>
          <p:cxnSp>
            <p:nvCxnSpPr>
              <p:cNvPr id="175" name="直接连接符 174"/>
              <p:cNvCxnSpPr/>
              <p:nvPr/>
            </p:nvCxnSpPr>
            <p:spPr>
              <a:xfrm>
                <a:off x="1331640" y="4509120"/>
                <a:ext cx="432048" cy="0"/>
              </a:xfrm>
              <a:prstGeom prst="line">
                <a:avLst/>
              </a:prstGeom>
            </p:spPr>
            <p:style>
              <a:lnRef idx="2">
                <a:schemeClr val="dk1"/>
              </a:lnRef>
              <a:fillRef idx="0">
                <a:schemeClr val="dk1"/>
              </a:fillRef>
              <a:effectRef idx="1">
                <a:schemeClr val="dk1"/>
              </a:effectRef>
              <a:fontRef idx="minor">
                <a:schemeClr val="tx1"/>
              </a:fontRef>
            </p:style>
          </p:cxnSp>
          <p:cxnSp>
            <p:nvCxnSpPr>
              <p:cNvPr id="176" name="直接连接符 175"/>
              <p:cNvCxnSpPr/>
              <p:nvPr/>
            </p:nvCxnSpPr>
            <p:spPr>
              <a:xfrm>
                <a:off x="1421650" y="4581128"/>
                <a:ext cx="252028" cy="0"/>
              </a:xfrm>
              <a:prstGeom prst="line">
                <a:avLst/>
              </a:prstGeom>
            </p:spPr>
            <p:style>
              <a:lnRef idx="2">
                <a:schemeClr val="dk1"/>
              </a:lnRef>
              <a:fillRef idx="0">
                <a:schemeClr val="dk1"/>
              </a:fillRef>
              <a:effectRef idx="1">
                <a:schemeClr val="dk1"/>
              </a:effectRef>
              <a:fontRef idx="minor">
                <a:schemeClr val="tx1"/>
              </a:fontRef>
            </p:style>
          </p:cxnSp>
          <p:cxnSp>
            <p:nvCxnSpPr>
              <p:cNvPr id="177" name="直接连接符 176"/>
              <p:cNvCxnSpPr/>
              <p:nvPr/>
            </p:nvCxnSpPr>
            <p:spPr>
              <a:xfrm>
                <a:off x="1485747" y="4653136"/>
                <a:ext cx="126014" cy="0"/>
              </a:xfrm>
              <a:prstGeom prst="line">
                <a:avLst/>
              </a:prstGeom>
            </p:spPr>
            <p:style>
              <a:lnRef idx="2">
                <a:schemeClr val="dk1"/>
              </a:lnRef>
              <a:fillRef idx="0">
                <a:schemeClr val="dk1"/>
              </a:fillRef>
              <a:effectRef idx="1">
                <a:schemeClr val="dk1"/>
              </a:effectRef>
              <a:fontRef idx="minor">
                <a:schemeClr val="tx1"/>
              </a:fontRef>
            </p:style>
          </p:cxnSp>
        </p:grpSp>
        <p:cxnSp>
          <p:nvCxnSpPr>
            <p:cNvPr id="172" name="直接连接符 171"/>
            <p:cNvCxnSpPr/>
            <p:nvPr/>
          </p:nvCxnSpPr>
          <p:spPr>
            <a:xfrm>
              <a:off x="10029226" y="5161523"/>
              <a:ext cx="206628" cy="0"/>
            </a:xfrm>
            <a:prstGeom prst="line">
              <a:avLst/>
            </a:prstGeom>
          </p:spPr>
          <p:style>
            <a:lnRef idx="2">
              <a:schemeClr val="dk1"/>
            </a:lnRef>
            <a:fillRef idx="0">
              <a:schemeClr val="dk1"/>
            </a:fillRef>
            <a:effectRef idx="1">
              <a:schemeClr val="dk1"/>
            </a:effectRef>
            <a:fontRef idx="minor">
              <a:schemeClr val="tx1"/>
            </a:fontRef>
          </p:style>
        </p:cxnSp>
        <p:cxnSp>
          <p:nvCxnSpPr>
            <p:cNvPr id="173" name="直接连接符 172"/>
            <p:cNvCxnSpPr/>
            <p:nvPr/>
          </p:nvCxnSpPr>
          <p:spPr>
            <a:xfrm>
              <a:off x="10072274" y="5214328"/>
              <a:ext cx="120533" cy="0"/>
            </a:xfrm>
            <a:prstGeom prst="line">
              <a:avLst/>
            </a:prstGeom>
          </p:spPr>
          <p:style>
            <a:lnRef idx="2">
              <a:schemeClr val="dk1"/>
            </a:lnRef>
            <a:fillRef idx="0">
              <a:schemeClr val="dk1"/>
            </a:fillRef>
            <a:effectRef idx="1">
              <a:schemeClr val="dk1"/>
            </a:effectRef>
            <a:fontRef idx="minor">
              <a:schemeClr val="tx1"/>
            </a:fontRef>
          </p:style>
        </p:cxnSp>
        <p:cxnSp>
          <p:nvCxnSpPr>
            <p:cNvPr id="174" name="直接连接符 173"/>
            <p:cNvCxnSpPr/>
            <p:nvPr/>
          </p:nvCxnSpPr>
          <p:spPr>
            <a:xfrm>
              <a:off x="10102928" y="5267132"/>
              <a:ext cx="60267" cy="0"/>
            </a:xfrm>
            <a:prstGeom prst="line">
              <a:avLst/>
            </a:prstGeom>
          </p:spPr>
          <p:style>
            <a:lnRef idx="2">
              <a:schemeClr val="dk1"/>
            </a:lnRef>
            <a:fillRef idx="0">
              <a:schemeClr val="dk1"/>
            </a:fillRef>
            <a:effectRef idx="1">
              <a:schemeClr val="dk1"/>
            </a:effectRef>
            <a:fontRef idx="minor">
              <a:schemeClr val="tx1"/>
            </a:fontRef>
          </p:style>
        </p:cxnSp>
      </p:grpSp>
      <p:sp>
        <p:nvSpPr>
          <p:cNvPr id="178" name="TextBox 177"/>
          <p:cNvSpPr txBox="1"/>
          <p:nvPr/>
        </p:nvSpPr>
        <p:spPr>
          <a:xfrm>
            <a:off x="7524328" y="3634358"/>
            <a:ext cx="805630" cy="369332"/>
          </a:xfrm>
          <a:prstGeom prst="rect">
            <a:avLst/>
          </a:prstGeom>
          <a:noFill/>
        </p:spPr>
        <p:txBody>
          <a:bodyPr wrap="square" rtlCol="0">
            <a:spAutoFit/>
          </a:bodyPr>
          <a:lstStyle/>
          <a:p>
            <a:r>
              <a:rPr lang="en-US" altLang="zh-CN" dirty="0"/>
              <a:t>F(1)</a:t>
            </a:r>
            <a:endParaRPr lang="zh-CN" altLang="en-US" dirty="0"/>
          </a:p>
        </p:txBody>
      </p:sp>
      <p:sp>
        <p:nvSpPr>
          <p:cNvPr id="179" name="TextBox 178"/>
          <p:cNvSpPr txBox="1"/>
          <p:nvPr/>
        </p:nvSpPr>
        <p:spPr>
          <a:xfrm>
            <a:off x="6664305" y="4033085"/>
            <a:ext cx="2166168" cy="535531"/>
          </a:xfrm>
          <a:prstGeom prst="rect">
            <a:avLst/>
          </a:prstGeom>
          <a:noFill/>
        </p:spPr>
        <p:txBody>
          <a:bodyPr wrap="square" rtlCol="0">
            <a:spAutoFit/>
          </a:bodyPr>
          <a:lstStyle/>
          <a:p>
            <a:pPr>
              <a:lnSpc>
                <a:spcPct val="120000"/>
              </a:lnSpc>
            </a:pPr>
            <a:r>
              <a:rPr lang="zh-CN" altLang="en-US" sz="2400" dirty="0">
                <a:solidFill>
                  <a:srgbClr val="FF0000"/>
                </a:solidFill>
                <a:latin typeface="隶书" panose="02010509060101010101" pitchFamily="49" charset="-122"/>
                <a:ea typeface="楷体" panose="02010609060101010101" pitchFamily="49" charset="-122"/>
              </a:rPr>
              <a:t>单相接地短路</a:t>
            </a:r>
            <a:endParaRPr lang="zh-CN" altLang="en-US" sz="2400" dirty="0">
              <a:solidFill>
                <a:srgbClr val="FF0000"/>
              </a:solidFill>
              <a:latin typeface="隶书" panose="02010509060101010101" pitchFamily="49" charset="-122"/>
              <a:ea typeface="楷体" panose="02010609060101010101" pitchFamily="49" charset="-122"/>
            </a:endParaRPr>
          </a:p>
        </p:txBody>
      </p:sp>
      <p:sp>
        <p:nvSpPr>
          <p:cNvPr id="2" name="TextBox 177"/>
          <p:cNvSpPr txBox="1"/>
          <p:nvPr/>
        </p:nvSpPr>
        <p:spPr>
          <a:xfrm>
            <a:off x="1623908" y="3617848"/>
            <a:ext cx="805630" cy="368300"/>
          </a:xfrm>
          <a:prstGeom prst="rect">
            <a:avLst/>
          </a:prstGeom>
          <a:noFill/>
        </p:spPr>
        <p:txBody>
          <a:bodyPr wrap="square" rtlCol="0">
            <a:spAutoFit/>
          </a:bodyPr>
          <a:p>
            <a:r>
              <a:rPr lang="en-US" altLang="zh-CN" dirty="0"/>
              <a:t>F(3)</a:t>
            </a:r>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323528" y="627534"/>
            <a:ext cx="8496944" cy="4176464"/>
          </a:xfrm>
        </p:spPr>
        <p:txBody>
          <a:bodyPr/>
          <a:lstStyle/>
          <a:p>
            <a:pPr marL="0" lvl="0" indent="0">
              <a:buNone/>
            </a:pPr>
            <a:r>
              <a:rPr lang="zh-CN" altLang="en-US" sz="2200" dirty="0">
                <a:latin typeface="隶书" panose="02010509060101010101" pitchFamily="49" charset="-122"/>
                <a:ea typeface="楷体" panose="02010609060101010101" pitchFamily="49" charset="-122"/>
              </a:rPr>
              <a:t>讨论对象：保护</a:t>
            </a:r>
            <a:r>
              <a:rPr lang="en-US" altLang="zh-CN" sz="2200" dirty="0">
                <a:latin typeface="隶书" panose="02010509060101010101" pitchFamily="49" charset="-122"/>
                <a:ea typeface="楷体" panose="02010609060101010101" pitchFamily="49" charset="-122"/>
              </a:rPr>
              <a:t>1——&gt;</a:t>
            </a:r>
            <a:r>
              <a:rPr lang="zh-CN" altLang="en-US" sz="2200" dirty="0">
                <a:latin typeface="隶书" panose="02010509060101010101" pitchFamily="49" charset="-122"/>
                <a:ea typeface="楷体" panose="02010609060101010101" pitchFamily="49" charset="-122"/>
              </a:rPr>
              <a:t>就以保护</a:t>
            </a:r>
            <a:r>
              <a:rPr lang="en-US" altLang="zh-CN" sz="2200" dirty="0">
                <a:latin typeface="隶书" panose="02010509060101010101" pitchFamily="49" charset="-122"/>
                <a:ea typeface="楷体" panose="02010609060101010101" pitchFamily="49" charset="-122"/>
              </a:rPr>
              <a:t>1</a:t>
            </a:r>
            <a:r>
              <a:rPr lang="zh-CN" altLang="en-US" sz="2200" dirty="0">
                <a:latin typeface="隶书" panose="02010509060101010101" pitchFamily="49" charset="-122"/>
                <a:ea typeface="楷体" panose="02010609060101010101" pitchFamily="49" charset="-122"/>
              </a:rPr>
              <a:t>为准</a:t>
            </a:r>
            <a:endParaRPr lang="zh-CN" altLang="en-US" sz="2200" dirty="0">
              <a:latin typeface="隶书" panose="02010509060101010101" pitchFamily="49" charset="-122"/>
              <a:ea typeface="楷体" panose="02010609060101010101" pitchFamily="49" charset="-122"/>
            </a:endParaRPr>
          </a:p>
          <a:p>
            <a:pPr marL="0" indent="0">
              <a:buNone/>
            </a:pPr>
            <a:endParaRPr lang="zh-CN" altLang="en-US" dirty="0"/>
          </a:p>
        </p:txBody>
      </p:sp>
      <p:sp>
        <p:nvSpPr>
          <p:cNvPr id="8" name="椭圆 7"/>
          <p:cNvSpPr/>
          <p:nvPr/>
        </p:nvSpPr>
        <p:spPr>
          <a:xfrm>
            <a:off x="366863" y="3032016"/>
            <a:ext cx="713759" cy="64575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9" name="直接连接符 8"/>
          <p:cNvCxnSpPr>
            <a:stCxn id="8" idx="6"/>
          </p:cNvCxnSpPr>
          <p:nvPr/>
        </p:nvCxnSpPr>
        <p:spPr>
          <a:xfrm>
            <a:off x="1080622" y="3354892"/>
            <a:ext cx="25889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1339521" y="3161451"/>
            <a:ext cx="260329" cy="19344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664217" y="3354892"/>
            <a:ext cx="32469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 name="组合 28"/>
          <p:cNvGrpSpPr/>
          <p:nvPr/>
        </p:nvGrpSpPr>
        <p:grpSpPr bwMode="auto">
          <a:xfrm rot="2700000">
            <a:off x="1568835" y="3259141"/>
            <a:ext cx="160726" cy="161632"/>
            <a:chOff x="3275856" y="3429000"/>
            <a:chExt cx="180000" cy="180000"/>
          </a:xfrm>
        </p:grpSpPr>
        <p:cxnSp>
          <p:nvCxnSpPr>
            <p:cNvPr id="14" name="直接连接符 13"/>
            <p:cNvCxnSpPr/>
            <p:nvPr/>
          </p:nvCxnSpPr>
          <p:spPr>
            <a:xfrm>
              <a:off x="3366419" y="3429562"/>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276419" y="3518438"/>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6" name="直接连接符 15"/>
          <p:cNvCxnSpPr/>
          <p:nvPr/>
        </p:nvCxnSpPr>
        <p:spPr>
          <a:xfrm>
            <a:off x="1988914" y="2451693"/>
            <a:ext cx="0" cy="17423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988914" y="2709140"/>
            <a:ext cx="3246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5400000" flipV="1">
            <a:off x="2281440" y="2741309"/>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 name="组合 46"/>
          <p:cNvGrpSpPr/>
          <p:nvPr/>
        </p:nvGrpSpPr>
        <p:grpSpPr bwMode="auto">
          <a:xfrm rot="2700000">
            <a:off x="2541497" y="2613385"/>
            <a:ext cx="162149" cy="163063"/>
            <a:chOff x="3275856" y="3429000"/>
            <a:chExt cx="180000" cy="180000"/>
          </a:xfrm>
        </p:grpSpPr>
        <p:cxnSp>
          <p:nvCxnSpPr>
            <p:cNvPr id="20" name="直接连接符 19"/>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2" name="直接连接符 21"/>
          <p:cNvCxnSpPr/>
          <p:nvPr/>
        </p:nvCxnSpPr>
        <p:spPr>
          <a:xfrm>
            <a:off x="2638306" y="2709140"/>
            <a:ext cx="116719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5400000" flipV="1">
            <a:off x="3773327" y="2741309"/>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4" name="组合 53"/>
          <p:cNvGrpSpPr/>
          <p:nvPr/>
        </p:nvGrpSpPr>
        <p:grpSpPr bwMode="auto">
          <a:xfrm rot="2700000">
            <a:off x="3969016" y="2613385"/>
            <a:ext cx="162149" cy="163063"/>
            <a:chOff x="3275856" y="3429000"/>
            <a:chExt cx="180000" cy="180000"/>
          </a:xfrm>
        </p:grpSpPr>
        <p:cxnSp>
          <p:nvCxnSpPr>
            <p:cNvPr id="25" name="直接连接符 24"/>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7" name="直接连接符 26"/>
          <p:cNvCxnSpPr/>
          <p:nvPr/>
        </p:nvCxnSpPr>
        <p:spPr>
          <a:xfrm>
            <a:off x="4065825" y="2709140"/>
            <a:ext cx="7137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5400000" flipV="1">
            <a:off x="4748126" y="4032102"/>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9" name="组合 60"/>
          <p:cNvGrpSpPr/>
          <p:nvPr/>
        </p:nvGrpSpPr>
        <p:grpSpPr bwMode="auto">
          <a:xfrm rot="2700000">
            <a:off x="4942389" y="2614100"/>
            <a:ext cx="162149" cy="161633"/>
            <a:chOff x="3275856" y="3429000"/>
            <a:chExt cx="180000" cy="180000"/>
          </a:xfrm>
        </p:grpSpPr>
        <p:cxnSp>
          <p:nvCxnSpPr>
            <p:cNvPr id="30" name="直接连接符 29"/>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3276414" y="3518437"/>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2" name="直接连接符 31"/>
          <p:cNvCxnSpPr/>
          <p:nvPr/>
        </p:nvCxnSpPr>
        <p:spPr>
          <a:xfrm>
            <a:off x="5038484" y="2709140"/>
            <a:ext cx="103845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752243" y="2515699"/>
            <a:ext cx="0" cy="3868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988914" y="4000644"/>
            <a:ext cx="3246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5400000" flipV="1">
            <a:off x="2282151" y="4032102"/>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6" name="组合 68"/>
          <p:cNvGrpSpPr/>
          <p:nvPr/>
        </p:nvGrpSpPr>
        <p:grpSpPr bwMode="auto">
          <a:xfrm rot="2700000">
            <a:off x="2541497" y="3903466"/>
            <a:ext cx="162149" cy="163063"/>
            <a:chOff x="3275856" y="3429000"/>
            <a:chExt cx="180000" cy="180000"/>
          </a:xfrm>
        </p:grpSpPr>
        <p:cxnSp>
          <p:nvCxnSpPr>
            <p:cNvPr id="37" name="直接连接符 36"/>
            <p:cNvCxnSpPr/>
            <p:nvPr/>
          </p:nvCxnSpPr>
          <p:spPr>
            <a:xfrm>
              <a:off x="3365856" y="3429000"/>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9" name="直接连接符 38"/>
          <p:cNvCxnSpPr/>
          <p:nvPr/>
        </p:nvCxnSpPr>
        <p:spPr>
          <a:xfrm>
            <a:off x="2638306" y="4000644"/>
            <a:ext cx="116719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flipV="1">
            <a:off x="3774038" y="4032102"/>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1" name="组合 73"/>
          <p:cNvGrpSpPr/>
          <p:nvPr/>
        </p:nvGrpSpPr>
        <p:grpSpPr bwMode="auto">
          <a:xfrm rot="2700000">
            <a:off x="3969016" y="3903466"/>
            <a:ext cx="162149" cy="163063"/>
            <a:chOff x="3275856" y="3429000"/>
            <a:chExt cx="180000" cy="180000"/>
          </a:xfrm>
        </p:grpSpPr>
        <p:cxnSp>
          <p:nvCxnSpPr>
            <p:cNvPr id="42" name="直接连接符 41"/>
            <p:cNvCxnSpPr/>
            <p:nvPr/>
          </p:nvCxnSpPr>
          <p:spPr>
            <a:xfrm>
              <a:off x="3365856" y="3429000"/>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4" name="直接连接符 43"/>
          <p:cNvCxnSpPr/>
          <p:nvPr/>
        </p:nvCxnSpPr>
        <p:spPr>
          <a:xfrm>
            <a:off x="4065825" y="4000644"/>
            <a:ext cx="7137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4454889" y="2451693"/>
            <a:ext cx="0" cy="17423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flipV="1">
            <a:off x="6044770" y="2741309"/>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7" name="组合 84"/>
          <p:cNvGrpSpPr/>
          <p:nvPr/>
        </p:nvGrpSpPr>
        <p:grpSpPr bwMode="auto">
          <a:xfrm rot="2700000">
            <a:off x="6304826" y="2613385"/>
            <a:ext cx="162149" cy="163063"/>
            <a:chOff x="3275856" y="3429000"/>
            <a:chExt cx="180000" cy="180000"/>
          </a:xfrm>
        </p:grpSpPr>
        <p:cxnSp>
          <p:nvCxnSpPr>
            <p:cNvPr id="48" name="直接连接符 47"/>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275856" y="3519000"/>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0" name="直接连接符 49"/>
          <p:cNvCxnSpPr/>
          <p:nvPr/>
        </p:nvCxnSpPr>
        <p:spPr>
          <a:xfrm>
            <a:off x="6400205" y="2709140"/>
            <a:ext cx="11686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7568825" y="2515699"/>
            <a:ext cx="0" cy="3868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2" name="组合 90"/>
          <p:cNvGrpSpPr/>
          <p:nvPr/>
        </p:nvGrpSpPr>
        <p:grpSpPr bwMode="auto">
          <a:xfrm rot="2700000">
            <a:off x="4972428" y="3934052"/>
            <a:ext cx="162149" cy="161632"/>
            <a:chOff x="3275856" y="3429000"/>
            <a:chExt cx="180000" cy="180000"/>
          </a:xfrm>
        </p:grpSpPr>
        <p:cxnSp>
          <p:nvCxnSpPr>
            <p:cNvPr id="53" name="直接连接符 52"/>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3276414" y="3518438"/>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5" name="直接连接符 54"/>
          <p:cNvCxnSpPr/>
          <p:nvPr/>
        </p:nvCxnSpPr>
        <p:spPr>
          <a:xfrm>
            <a:off x="5102850" y="4000644"/>
            <a:ext cx="38906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椭圆 55"/>
          <p:cNvSpPr/>
          <p:nvPr/>
        </p:nvSpPr>
        <p:spPr>
          <a:xfrm>
            <a:off x="5491914" y="3612340"/>
            <a:ext cx="779557" cy="70975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7" name="椭圆 56"/>
          <p:cNvSpPr/>
          <p:nvPr/>
        </p:nvSpPr>
        <p:spPr>
          <a:xfrm>
            <a:off x="6011142" y="3612340"/>
            <a:ext cx="779557" cy="70975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58" name="直接箭头连接符 57"/>
          <p:cNvCxnSpPr/>
          <p:nvPr/>
        </p:nvCxnSpPr>
        <p:spPr>
          <a:xfrm>
            <a:off x="6790698" y="3935215"/>
            <a:ext cx="972658"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TextBox 106"/>
          <p:cNvSpPr txBox="1">
            <a:spLocks noChangeArrowheads="1"/>
          </p:cNvSpPr>
          <p:nvPr/>
        </p:nvSpPr>
        <p:spPr bwMode="auto">
          <a:xfrm>
            <a:off x="497027" y="3107401"/>
            <a:ext cx="453431" cy="634373"/>
          </a:xfrm>
          <a:prstGeom prst="rect">
            <a:avLst/>
          </a:prstGeom>
          <a:noFill/>
          <a:ln w="9525">
            <a:noFill/>
            <a:miter lim="800000"/>
          </a:ln>
        </p:spPr>
        <p:txBody>
          <a:bodyPr>
            <a:spAutoFit/>
          </a:bodyPr>
          <a:lstStyle/>
          <a:p>
            <a:r>
              <a:rPr lang="en-US" altLang="zh-CN" sz="4000">
                <a:latin typeface="Calibri" panose="020F0502020204030204" charset="0"/>
              </a:rPr>
              <a:t>~</a:t>
            </a:r>
            <a:endParaRPr lang="zh-CN" altLang="en-US" sz="4000">
              <a:latin typeface="Calibri" panose="020F0502020204030204" charset="0"/>
            </a:endParaRPr>
          </a:p>
        </p:txBody>
      </p:sp>
      <p:sp>
        <p:nvSpPr>
          <p:cNvPr id="60" name="TextBox 107"/>
          <p:cNvSpPr txBox="1">
            <a:spLocks noChangeArrowheads="1"/>
          </p:cNvSpPr>
          <p:nvPr/>
        </p:nvSpPr>
        <p:spPr bwMode="auto">
          <a:xfrm>
            <a:off x="2119078" y="2249718"/>
            <a:ext cx="324697" cy="331410"/>
          </a:xfrm>
          <a:prstGeom prst="rect">
            <a:avLst/>
          </a:prstGeom>
          <a:noFill/>
          <a:ln w="9525">
            <a:noFill/>
            <a:miter lim="800000"/>
          </a:ln>
        </p:spPr>
        <p:txBody>
          <a:bodyPr>
            <a:spAutoFit/>
          </a:bodyPr>
          <a:lstStyle/>
          <a:p>
            <a:r>
              <a:rPr lang="en-US" altLang="zh-CN">
                <a:latin typeface="Calibri" panose="020F0502020204030204" charset="0"/>
              </a:rPr>
              <a:t>1</a:t>
            </a:r>
            <a:endParaRPr lang="zh-CN" altLang="en-US">
              <a:latin typeface="Calibri" panose="020F0502020204030204" charset="0"/>
            </a:endParaRPr>
          </a:p>
        </p:txBody>
      </p:sp>
      <p:sp>
        <p:nvSpPr>
          <p:cNvPr id="61" name="TextBox 108"/>
          <p:cNvSpPr txBox="1">
            <a:spLocks noChangeArrowheads="1"/>
          </p:cNvSpPr>
          <p:nvPr/>
        </p:nvSpPr>
        <p:spPr bwMode="auto">
          <a:xfrm>
            <a:off x="3935660" y="2249718"/>
            <a:ext cx="324697" cy="331410"/>
          </a:xfrm>
          <a:prstGeom prst="rect">
            <a:avLst/>
          </a:prstGeom>
          <a:noFill/>
          <a:ln w="9525">
            <a:noFill/>
            <a:miter lim="800000"/>
          </a:ln>
        </p:spPr>
        <p:txBody>
          <a:bodyPr>
            <a:spAutoFit/>
          </a:bodyPr>
          <a:lstStyle/>
          <a:p>
            <a:r>
              <a:rPr lang="en-US" altLang="zh-CN">
                <a:latin typeface="Calibri" panose="020F0502020204030204" charset="0"/>
              </a:rPr>
              <a:t>2</a:t>
            </a:r>
            <a:endParaRPr lang="zh-CN" altLang="en-US">
              <a:latin typeface="Calibri" panose="020F0502020204030204" charset="0"/>
            </a:endParaRPr>
          </a:p>
        </p:txBody>
      </p:sp>
      <p:sp>
        <p:nvSpPr>
          <p:cNvPr id="62" name="TextBox 109"/>
          <p:cNvSpPr txBox="1">
            <a:spLocks noChangeArrowheads="1"/>
          </p:cNvSpPr>
          <p:nvPr/>
        </p:nvSpPr>
        <p:spPr bwMode="auto">
          <a:xfrm>
            <a:off x="2119078" y="3548333"/>
            <a:ext cx="324697" cy="331411"/>
          </a:xfrm>
          <a:prstGeom prst="rect">
            <a:avLst/>
          </a:prstGeom>
          <a:noFill/>
          <a:ln w="9525">
            <a:noFill/>
            <a:miter lim="800000"/>
          </a:ln>
        </p:spPr>
        <p:txBody>
          <a:bodyPr>
            <a:spAutoFit/>
          </a:bodyPr>
          <a:lstStyle/>
          <a:p>
            <a:r>
              <a:rPr lang="en-US" altLang="zh-CN">
                <a:latin typeface="Calibri" panose="020F0502020204030204" charset="0"/>
              </a:rPr>
              <a:t>3</a:t>
            </a:r>
            <a:endParaRPr lang="zh-CN" altLang="en-US">
              <a:latin typeface="Calibri" panose="020F0502020204030204" charset="0"/>
            </a:endParaRPr>
          </a:p>
        </p:txBody>
      </p:sp>
      <p:sp>
        <p:nvSpPr>
          <p:cNvPr id="63" name="TextBox 110"/>
          <p:cNvSpPr txBox="1">
            <a:spLocks noChangeArrowheads="1"/>
          </p:cNvSpPr>
          <p:nvPr/>
        </p:nvSpPr>
        <p:spPr bwMode="auto">
          <a:xfrm>
            <a:off x="4000028" y="3548333"/>
            <a:ext cx="324696" cy="331411"/>
          </a:xfrm>
          <a:prstGeom prst="rect">
            <a:avLst/>
          </a:prstGeom>
          <a:noFill/>
          <a:ln w="9525">
            <a:noFill/>
            <a:miter lim="800000"/>
          </a:ln>
        </p:spPr>
        <p:txBody>
          <a:bodyPr>
            <a:spAutoFit/>
          </a:bodyPr>
          <a:lstStyle/>
          <a:p>
            <a:r>
              <a:rPr lang="en-US" altLang="zh-CN">
                <a:latin typeface="Calibri" panose="020F0502020204030204" charset="0"/>
              </a:rPr>
              <a:t>4</a:t>
            </a:r>
            <a:endParaRPr lang="zh-CN" altLang="en-US">
              <a:latin typeface="Calibri" panose="020F0502020204030204" charset="0"/>
            </a:endParaRPr>
          </a:p>
        </p:txBody>
      </p:sp>
      <p:sp>
        <p:nvSpPr>
          <p:cNvPr id="64" name="TextBox 111"/>
          <p:cNvSpPr txBox="1">
            <a:spLocks noChangeArrowheads="1"/>
          </p:cNvSpPr>
          <p:nvPr/>
        </p:nvSpPr>
        <p:spPr bwMode="auto">
          <a:xfrm>
            <a:off x="4649420" y="2249718"/>
            <a:ext cx="324696" cy="331410"/>
          </a:xfrm>
          <a:prstGeom prst="rect">
            <a:avLst/>
          </a:prstGeom>
          <a:noFill/>
          <a:ln w="9525">
            <a:noFill/>
            <a:miter lim="800000"/>
          </a:ln>
        </p:spPr>
        <p:txBody>
          <a:bodyPr>
            <a:spAutoFit/>
          </a:bodyPr>
          <a:lstStyle/>
          <a:p>
            <a:r>
              <a:rPr lang="en-US" altLang="zh-CN">
                <a:latin typeface="Calibri" panose="020F0502020204030204" charset="0"/>
              </a:rPr>
              <a:t>5</a:t>
            </a:r>
            <a:endParaRPr lang="zh-CN" altLang="en-US">
              <a:latin typeface="Calibri" panose="020F0502020204030204" charset="0"/>
            </a:endParaRPr>
          </a:p>
        </p:txBody>
      </p:sp>
      <p:sp>
        <p:nvSpPr>
          <p:cNvPr id="65" name="TextBox 112"/>
          <p:cNvSpPr txBox="1">
            <a:spLocks noChangeArrowheads="1"/>
          </p:cNvSpPr>
          <p:nvPr/>
        </p:nvSpPr>
        <p:spPr bwMode="auto">
          <a:xfrm>
            <a:off x="6400205" y="2194245"/>
            <a:ext cx="324696" cy="329988"/>
          </a:xfrm>
          <a:prstGeom prst="rect">
            <a:avLst/>
          </a:prstGeom>
          <a:noFill/>
          <a:ln w="9525">
            <a:noFill/>
            <a:miter lim="800000"/>
          </a:ln>
        </p:spPr>
        <p:txBody>
          <a:bodyPr>
            <a:spAutoFit/>
          </a:bodyPr>
          <a:lstStyle/>
          <a:p>
            <a:r>
              <a:rPr lang="en-US" altLang="zh-CN">
                <a:latin typeface="Calibri" panose="020F0502020204030204" charset="0"/>
              </a:rPr>
              <a:t>6</a:t>
            </a:r>
            <a:endParaRPr lang="zh-CN" altLang="en-US">
              <a:latin typeface="Calibri" panose="020F0502020204030204" charset="0"/>
            </a:endParaRPr>
          </a:p>
        </p:txBody>
      </p:sp>
      <p:sp>
        <p:nvSpPr>
          <p:cNvPr id="66" name="TextBox 113"/>
          <p:cNvSpPr txBox="1">
            <a:spLocks noChangeArrowheads="1"/>
          </p:cNvSpPr>
          <p:nvPr/>
        </p:nvSpPr>
        <p:spPr bwMode="auto">
          <a:xfrm>
            <a:off x="4583623" y="3484327"/>
            <a:ext cx="324696" cy="329988"/>
          </a:xfrm>
          <a:prstGeom prst="rect">
            <a:avLst/>
          </a:prstGeom>
          <a:noFill/>
          <a:ln w="9525">
            <a:noFill/>
            <a:miter lim="800000"/>
          </a:ln>
        </p:spPr>
        <p:txBody>
          <a:bodyPr>
            <a:spAutoFit/>
          </a:bodyPr>
          <a:lstStyle/>
          <a:p>
            <a:r>
              <a:rPr lang="en-US" altLang="zh-CN">
                <a:latin typeface="Calibri" panose="020F0502020204030204" charset="0"/>
              </a:rPr>
              <a:t>7</a:t>
            </a:r>
            <a:endParaRPr lang="zh-CN" altLang="en-US">
              <a:latin typeface="Calibri" panose="020F0502020204030204" charset="0"/>
            </a:endParaRPr>
          </a:p>
        </p:txBody>
      </p:sp>
      <p:cxnSp>
        <p:nvCxnSpPr>
          <p:cNvPr id="67" name="直接连接符 66"/>
          <p:cNvCxnSpPr/>
          <p:nvPr/>
        </p:nvCxnSpPr>
        <p:spPr>
          <a:xfrm rot="5400000" flipV="1">
            <a:off x="4747415" y="2741309"/>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TextBox 115"/>
          <p:cNvSpPr txBox="1">
            <a:spLocks noChangeArrowheads="1"/>
          </p:cNvSpPr>
          <p:nvPr/>
        </p:nvSpPr>
        <p:spPr bwMode="auto">
          <a:xfrm>
            <a:off x="2249243" y="2902581"/>
            <a:ext cx="712329" cy="413908"/>
          </a:xfrm>
          <a:prstGeom prst="rect">
            <a:avLst/>
          </a:prstGeom>
          <a:noFill/>
          <a:ln w="9525">
            <a:noFill/>
            <a:miter lim="800000"/>
          </a:ln>
        </p:spPr>
        <p:txBody>
          <a:bodyPr>
            <a:spAutoFit/>
          </a:bodyPr>
          <a:lstStyle/>
          <a:p>
            <a:r>
              <a:rPr lang="en-US" altLang="zh-CN" sz="2400">
                <a:latin typeface="Calibri" panose="020F0502020204030204" charset="0"/>
              </a:rPr>
              <a:t>1QF</a:t>
            </a:r>
            <a:endParaRPr lang="zh-CN" altLang="en-US" sz="2400">
              <a:latin typeface="Calibri" panose="020F0502020204030204" charset="0"/>
            </a:endParaRPr>
          </a:p>
        </p:txBody>
      </p:sp>
      <p:sp>
        <p:nvSpPr>
          <p:cNvPr id="69" name="TextBox 116"/>
          <p:cNvSpPr txBox="1">
            <a:spLocks noChangeArrowheads="1"/>
          </p:cNvSpPr>
          <p:nvPr/>
        </p:nvSpPr>
        <p:spPr bwMode="auto">
          <a:xfrm>
            <a:off x="3675331" y="2902581"/>
            <a:ext cx="713760" cy="413908"/>
          </a:xfrm>
          <a:prstGeom prst="rect">
            <a:avLst/>
          </a:prstGeom>
          <a:noFill/>
          <a:ln w="9525">
            <a:noFill/>
            <a:miter lim="800000"/>
          </a:ln>
        </p:spPr>
        <p:txBody>
          <a:bodyPr>
            <a:spAutoFit/>
          </a:bodyPr>
          <a:lstStyle/>
          <a:p>
            <a:r>
              <a:rPr lang="en-US" altLang="zh-CN" sz="2400">
                <a:latin typeface="Calibri" panose="020F0502020204030204" charset="0"/>
              </a:rPr>
              <a:t>2QF</a:t>
            </a:r>
            <a:endParaRPr lang="zh-CN" altLang="en-US" sz="2400">
              <a:latin typeface="Calibri" panose="020F0502020204030204" charset="0"/>
            </a:endParaRPr>
          </a:p>
        </p:txBody>
      </p:sp>
      <p:sp>
        <p:nvSpPr>
          <p:cNvPr id="70" name="TextBox 117"/>
          <p:cNvSpPr txBox="1">
            <a:spLocks noChangeArrowheads="1"/>
          </p:cNvSpPr>
          <p:nvPr/>
        </p:nvSpPr>
        <p:spPr bwMode="auto">
          <a:xfrm>
            <a:off x="2119078" y="4322097"/>
            <a:ext cx="713760" cy="413908"/>
          </a:xfrm>
          <a:prstGeom prst="rect">
            <a:avLst/>
          </a:prstGeom>
          <a:noFill/>
          <a:ln w="9525">
            <a:noFill/>
            <a:miter lim="800000"/>
          </a:ln>
        </p:spPr>
        <p:txBody>
          <a:bodyPr>
            <a:spAutoFit/>
          </a:bodyPr>
          <a:lstStyle/>
          <a:p>
            <a:r>
              <a:rPr lang="en-US" altLang="zh-CN" sz="2400">
                <a:latin typeface="Calibri" panose="020F0502020204030204" charset="0"/>
              </a:rPr>
              <a:t>3QF</a:t>
            </a:r>
            <a:endParaRPr lang="zh-CN" altLang="en-US" sz="2400">
              <a:latin typeface="Calibri" panose="020F0502020204030204" charset="0"/>
            </a:endParaRPr>
          </a:p>
        </p:txBody>
      </p:sp>
      <p:sp>
        <p:nvSpPr>
          <p:cNvPr id="71" name="TextBox 118"/>
          <p:cNvSpPr txBox="1">
            <a:spLocks noChangeArrowheads="1"/>
          </p:cNvSpPr>
          <p:nvPr/>
        </p:nvSpPr>
        <p:spPr bwMode="auto">
          <a:xfrm>
            <a:off x="3675331" y="4322097"/>
            <a:ext cx="713760" cy="413908"/>
          </a:xfrm>
          <a:prstGeom prst="rect">
            <a:avLst/>
          </a:prstGeom>
          <a:noFill/>
          <a:ln w="9525">
            <a:noFill/>
            <a:miter lim="800000"/>
          </a:ln>
        </p:spPr>
        <p:txBody>
          <a:bodyPr>
            <a:spAutoFit/>
          </a:bodyPr>
          <a:lstStyle/>
          <a:p>
            <a:r>
              <a:rPr lang="en-US" altLang="zh-CN" sz="2400">
                <a:latin typeface="Calibri" panose="020F0502020204030204" charset="0"/>
              </a:rPr>
              <a:t>4QF</a:t>
            </a:r>
            <a:endParaRPr lang="zh-CN" altLang="en-US" sz="2400">
              <a:latin typeface="Calibri" panose="020F0502020204030204" charset="0"/>
            </a:endParaRPr>
          </a:p>
        </p:txBody>
      </p:sp>
      <p:sp>
        <p:nvSpPr>
          <p:cNvPr id="72" name="TextBox 119"/>
          <p:cNvSpPr txBox="1">
            <a:spLocks noChangeArrowheads="1"/>
          </p:cNvSpPr>
          <p:nvPr/>
        </p:nvSpPr>
        <p:spPr bwMode="auto">
          <a:xfrm>
            <a:off x="4649420" y="2968010"/>
            <a:ext cx="713759" cy="413908"/>
          </a:xfrm>
          <a:prstGeom prst="rect">
            <a:avLst/>
          </a:prstGeom>
          <a:noFill/>
          <a:ln w="9525">
            <a:noFill/>
            <a:miter lim="800000"/>
          </a:ln>
        </p:spPr>
        <p:txBody>
          <a:bodyPr>
            <a:spAutoFit/>
          </a:bodyPr>
          <a:lstStyle/>
          <a:p>
            <a:r>
              <a:rPr lang="en-US" altLang="zh-CN" sz="2400">
                <a:latin typeface="Calibri" panose="020F0502020204030204" charset="0"/>
              </a:rPr>
              <a:t>5QF</a:t>
            </a:r>
            <a:endParaRPr lang="zh-CN" altLang="en-US" sz="2400">
              <a:latin typeface="Calibri" panose="020F0502020204030204" charset="0"/>
            </a:endParaRPr>
          </a:p>
        </p:txBody>
      </p:sp>
      <p:sp>
        <p:nvSpPr>
          <p:cNvPr id="73" name="TextBox 120"/>
          <p:cNvSpPr txBox="1">
            <a:spLocks noChangeArrowheads="1"/>
          </p:cNvSpPr>
          <p:nvPr/>
        </p:nvSpPr>
        <p:spPr bwMode="auto">
          <a:xfrm>
            <a:off x="6011142" y="2902581"/>
            <a:ext cx="713759" cy="413908"/>
          </a:xfrm>
          <a:prstGeom prst="rect">
            <a:avLst/>
          </a:prstGeom>
          <a:noFill/>
          <a:ln w="9525">
            <a:noFill/>
            <a:miter lim="800000"/>
          </a:ln>
        </p:spPr>
        <p:txBody>
          <a:bodyPr>
            <a:spAutoFit/>
          </a:bodyPr>
          <a:lstStyle/>
          <a:p>
            <a:r>
              <a:rPr lang="en-US" altLang="zh-CN" sz="2400">
                <a:latin typeface="Calibri" panose="020F0502020204030204" charset="0"/>
              </a:rPr>
              <a:t>6QF</a:t>
            </a:r>
            <a:endParaRPr lang="zh-CN" altLang="en-US" sz="2400">
              <a:latin typeface="Calibri" panose="020F0502020204030204" charset="0"/>
            </a:endParaRPr>
          </a:p>
        </p:txBody>
      </p:sp>
      <p:sp>
        <p:nvSpPr>
          <p:cNvPr id="74" name="TextBox 121"/>
          <p:cNvSpPr txBox="1">
            <a:spLocks noChangeArrowheads="1"/>
          </p:cNvSpPr>
          <p:nvPr/>
        </p:nvSpPr>
        <p:spPr bwMode="auto">
          <a:xfrm>
            <a:off x="4649420" y="4258092"/>
            <a:ext cx="713759" cy="413907"/>
          </a:xfrm>
          <a:prstGeom prst="rect">
            <a:avLst/>
          </a:prstGeom>
          <a:noFill/>
          <a:ln w="9525">
            <a:noFill/>
            <a:miter lim="800000"/>
          </a:ln>
        </p:spPr>
        <p:txBody>
          <a:bodyPr>
            <a:spAutoFit/>
          </a:bodyPr>
          <a:lstStyle/>
          <a:p>
            <a:r>
              <a:rPr lang="en-US" altLang="zh-CN" sz="2400">
                <a:latin typeface="Calibri" panose="020F0502020204030204" charset="0"/>
              </a:rPr>
              <a:t>7QF</a:t>
            </a:r>
            <a:endParaRPr lang="zh-CN" altLang="en-US" sz="2400">
              <a:latin typeface="Calibri" panose="020F0502020204030204" charset="0"/>
            </a:endParaRPr>
          </a:p>
        </p:txBody>
      </p:sp>
      <p:sp>
        <p:nvSpPr>
          <p:cNvPr id="75" name="TextBox 147"/>
          <p:cNvSpPr txBox="1">
            <a:spLocks noChangeArrowheads="1"/>
          </p:cNvSpPr>
          <p:nvPr/>
        </p:nvSpPr>
        <p:spPr bwMode="auto">
          <a:xfrm>
            <a:off x="1794382" y="1999382"/>
            <a:ext cx="389063" cy="469379"/>
          </a:xfrm>
          <a:prstGeom prst="rect">
            <a:avLst/>
          </a:prstGeom>
          <a:noFill/>
          <a:ln w="9525">
            <a:noFill/>
            <a:miter lim="800000"/>
          </a:ln>
        </p:spPr>
        <p:txBody>
          <a:bodyPr>
            <a:spAutoFit/>
          </a:bodyPr>
          <a:lstStyle/>
          <a:p>
            <a:r>
              <a:rPr lang="en-US" altLang="zh-CN" sz="2800" b="1">
                <a:latin typeface="Calibri" panose="020F0502020204030204" charset="0"/>
              </a:rPr>
              <a:t>A</a:t>
            </a:r>
            <a:endParaRPr lang="zh-CN" altLang="en-US" sz="2800" b="1">
              <a:latin typeface="Calibri" panose="020F0502020204030204" charset="0"/>
            </a:endParaRPr>
          </a:p>
        </p:txBody>
      </p:sp>
      <p:sp>
        <p:nvSpPr>
          <p:cNvPr id="76" name="TextBox 148"/>
          <p:cNvSpPr txBox="1">
            <a:spLocks noChangeArrowheads="1"/>
          </p:cNvSpPr>
          <p:nvPr/>
        </p:nvSpPr>
        <p:spPr bwMode="auto">
          <a:xfrm>
            <a:off x="4260357" y="2064811"/>
            <a:ext cx="389063" cy="467956"/>
          </a:xfrm>
          <a:prstGeom prst="rect">
            <a:avLst/>
          </a:prstGeom>
          <a:noFill/>
          <a:ln w="9525">
            <a:noFill/>
            <a:miter lim="800000"/>
          </a:ln>
        </p:spPr>
        <p:txBody>
          <a:bodyPr>
            <a:spAutoFit/>
          </a:bodyPr>
          <a:lstStyle/>
          <a:p>
            <a:r>
              <a:rPr lang="en-US" altLang="zh-CN" sz="2800" b="1">
                <a:latin typeface="Calibri" panose="020F0502020204030204" charset="0"/>
              </a:rPr>
              <a:t>B</a:t>
            </a:r>
            <a:endParaRPr lang="zh-CN" altLang="en-US" sz="2800" b="1">
              <a:latin typeface="Calibri" panose="020F0502020204030204" charset="0"/>
            </a:endParaRPr>
          </a:p>
        </p:txBody>
      </p:sp>
      <p:sp>
        <p:nvSpPr>
          <p:cNvPr id="77" name="TextBox 149"/>
          <p:cNvSpPr txBox="1">
            <a:spLocks noChangeArrowheads="1"/>
          </p:cNvSpPr>
          <p:nvPr/>
        </p:nvSpPr>
        <p:spPr bwMode="auto">
          <a:xfrm>
            <a:off x="7374293" y="2128816"/>
            <a:ext cx="389063" cy="469379"/>
          </a:xfrm>
          <a:prstGeom prst="rect">
            <a:avLst/>
          </a:prstGeom>
          <a:noFill/>
          <a:ln w="9525">
            <a:noFill/>
            <a:miter lim="800000"/>
          </a:ln>
        </p:spPr>
        <p:txBody>
          <a:bodyPr>
            <a:spAutoFit/>
          </a:bodyPr>
          <a:lstStyle/>
          <a:p>
            <a:r>
              <a:rPr lang="en-US" altLang="zh-CN" sz="2800" b="1">
                <a:latin typeface="Calibri" panose="020F0502020204030204" charset="0"/>
              </a:rPr>
              <a:t>C</a:t>
            </a:r>
            <a:endParaRPr lang="zh-CN" altLang="en-US" sz="2800" b="1">
              <a:latin typeface="Calibri" panose="020F0502020204030204" charset="0"/>
            </a:endParaRPr>
          </a:p>
        </p:txBody>
      </p:sp>
      <p:sp>
        <p:nvSpPr>
          <p:cNvPr id="78" name="文本框 88"/>
          <p:cNvSpPr txBox="1"/>
          <p:nvPr/>
        </p:nvSpPr>
        <p:spPr>
          <a:xfrm>
            <a:off x="2095056" y="2229105"/>
            <a:ext cx="504056" cy="369332"/>
          </a:xfrm>
          <a:prstGeom prst="rect">
            <a:avLst/>
          </a:prstGeom>
          <a:noFill/>
          <a:ln>
            <a:solidFill>
              <a:srgbClr val="FF0000"/>
            </a:solidFill>
          </a:ln>
        </p:spPr>
        <p:style>
          <a:lnRef idx="2">
            <a:schemeClr val="accent4"/>
          </a:lnRef>
          <a:fillRef idx="1">
            <a:schemeClr val="lt1"/>
          </a:fillRef>
          <a:effectRef idx="0">
            <a:schemeClr val="accent4"/>
          </a:effectRef>
          <a:fontRef idx="minor">
            <a:schemeClr val="dk1"/>
          </a:fontRef>
        </p:style>
        <p:txBody>
          <a:bodyPr wrap="square">
            <a:spAutoFit/>
          </a:bodyPr>
          <a:lstStyle/>
          <a:p>
            <a:endParaRPr lang="en-US" altLang="zh-CN" dirty="0">
              <a:solidFill>
                <a:srgbClr val="000000"/>
              </a:solidFill>
            </a:endParaRPr>
          </a:p>
        </p:txBody>
      </p:sp>
      <p:sp>
        <p:nvSpPr>
          <p:cNvPr id="79" name="TextBox 5"/>
          <p:cNvSpPr txBox="1">
            <a:spLocks noChangeArrowheads="1"/>
          </p:cNvSpPr>
          <p:nvPr/>
        </p:nvSpPr>
        <p:spPr bwMode="auto">
          <a:xfrm>
            <a:off x="2518576" y="1226693"/>
            <a:ext cx="4896544" cy="646331"/>
          </a:xfrm>
          <a:prstGeom prst="rect">
            <a:avLst/>
          </a:prstGeom>
          <a:noFill/>
          <a:ln w="9525">
            <a:noFill/>
            <a:miter lim="800000"/>
          </a:ln>
        </p:spPr>
        <p:txBody>
          <a:bodyPr wrap="square">
            <a:spAutoFit/>
          </a:bodyPr>
          <a:lstStyle/>
          <a:p>
            <a:r>
              <a:rPr lang="zh-CN" altLang="en-US" sz="3600" b="1" dirty="0">
                <a:solidFill>
                  <a:srgbClr val="3366FF"/>
                </a:solidFill>
                <a:latin typeface="楷体" panose="02010609060101010101" pitchFamily="49" charset="-122"/>
                <a:ea typeface="楷体" panose="02010609060101010101" pitchFamily="49" charset="-122"/>
              </a:rPr>
              <a:t>相邻线末端短路</a:t>
            </a:r>
            <a:endParaRPr lang="zh-CN" altLang="en-US" sz="3600" b="1" dirty="0">
              <a:solidFill>
                <a:srgbClr val="3366FF"/>
              </a:solidFill>
              <a:latin typeface="楷体" panose="02010609060101010101" pitchFamily="49" charset="-122"/>
              <a:ea typeface="楷体" panose="02010609060101010101" pitchFamily="49" charset="-122"/>
            </a:endParaRPr>
          </a:p>
        </p:txBody>
      </p:sp>
      <p:cxnSp>
        <p:nvCxnSpPr>
          <p:cNvPr id="80" name="肘形连接符 79"/>
          <p:cNvCxnSpPr/>
          <p:nvPr/>
        </p:nvCxnSpPr>
        <p:spPr>
          <a:xfrm rot="16800000" flipH="1">
            <a:off x="5158931" y="2418985"/>
            <a:ext cx="860529" cy="217418"/>
          </a:xfrm>
          <a:prstGeom prst="bentConnector3">
            <a:avLst>
              <a:gd name="adj1" fmla="val 50000"/>
            </a:avLst>
          </a:prstGeom>
          <a:ln w="31750">
            <a:solidFill>
              <a:srgbClr val="3366FF"/>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8" name="AutoShape 9"/>
          <p:cNvSpPr>
            <a:spLocks noChangeArrowheads="1"/>
          </p:cNvSpPr>
          <p:nvPr/>
        </p:nvSpPr>
        <p:spPr bwMode="gray">
          <a:xfrm>
            <a:off x="2262501" y="1331451"/>
            <a:ext cx="4298729" cy="1987379"/>
          </a:xfrm>
          <a:prstGeom prst="upArrow">
            <a:avLst>
              <a:gd name="adj1" fmla="val 57824"/>
              <a:gd name="adj2" fmla="val 54398"/>
            </a:avLst>
          </a:prstGeom>
        </p:spPr>
        <p:style>
          <a:lnRef idx="1">
            <a:schemeClr val="accent5"/>
          </a:lnRef>
          <a:fillRef idx="3">
            <a:schemeClr val="accent5"/>
          </a:fillRef>
          <a:effectRef idx="2">
            <a:schemeClr val="accent5"/>
          </a:effectRef>
          <a:fontRef idx="minor">
            <a:schemeClr val="lt1"/>
          </a:fontRef>
        </p:style>
        <p:txBody>
          <a:bodyPr wrap="none" anchor="ctr"/>
          <a:lstStyle/>
          <a:p>
            <a:pPr>
              <a:defRPr/>
            </a:pPr>
            <a:endParaRPr lang="zh-CN" altLang="en-US">
              <a:latin typeface="楷体" panose="02010609060101010101" pitchFamily="49" charset="-122"/>
              <a:ea typeface="楷体" panose="02010609060101010101" pitchFamily="49" charset="-122"/>
            </a:endParaRPr>
          </a:p>
        </p:txBody>
      </p:sp>
      <p:sp>
        <p:nvSpPr>
          <p:cNvPr id="9" name="AutoShape 10"/>
          <p:cNvSpPr>
            <a:spLocks noChangeArrowheads="1"/>
          </p:cNvSpPr>
          <p:nvPr/>
        </p:nvSpPr>
        <p:spPr bwMode="gray">
          <a:xfrm>
            <a:off x="2262501" y="860918"/>
            <a:ext cx="3861947" cy="416338"/>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wrap="none" anchor="ctr"/>
          <a:lstStyle/>
          <a:p>
            <a:pPr algn="ctr" eaLnBrk="0" hangingPunct="0">
              <a:defRPr/>
            </a:pPr>
            <a:r>
              <a:rPr lang="zh-CN" altLang="en-US" sz="2800" dirty="0">
                <a:solidFill>
                  <a:schemeClr val="bg1"/>
                </a:solidFill>
                <a:effectLst>
                  <a:outerShdw blurRad="38100" dist="38100" dir="2700000" algn="tl">
                    <a:srgbClr val="808080"/>
                  </a:outerShdw>
                </a:effectLst>
                <a:latin typeface="楷体" panose="02010609060101010101" pitchFamily="49" charset="-122"/>
                <a:ea typeface="楷体" panose="02010609060101010101" pitchFamily="49" charset="-122"/>
              </a:rPr>
              <a:t>继电保护的要求</a:t>
            </a:r>
            <a:endParaRPr lang="zh-CN" altLang="en-US" sz="2800" dirty="0">
              <a:solidFill>
                <a:schemeClr val="bg1"/>
              </a:solidFill>
              <a:effectLst>
                <a:outerShdw blurRad="38100" dist="38100" dir="2700000" algn="tl">
                  <a:srgbClr val="808080"/>
                </a:outerShdw>
              </a:effectLst>
              <a:latin typeface="楷体" panose="02010609060101010101" pitchFamily="49" charset="-122"/>
              <a:ea typeface="楷体" panose="02010609060101010101" pitchFamily="49" charset="-122"/>
            </a:endParaRPr>
          </a:p>
        </p:txBody>
      </p:sp>
      <p:grpSp>
        <p:nvGrpSpPr>
          <p:cNvPr id="11" name="Group 12"/>
          <p:cNvGrpSpPr/>
          <p:nvPr/>
        </p:nvGrpSpPr>
        <p:grpSpPr bwMode="auto">
          <a:xfrm>
            <a:off x="3030971" y="3462083"/>
            <a:ext cx="1227680" cy="1499735"/>
            <a:chOff x="576" y="2476"/>
            <a:chExt cx="995" cy="1304"/>
          </a:xfrm>
        </p:grpSpPr>
        <p:grpSp>
          <p:nvGrpSpPr>
            <p:cNvPr id="12" name="Group 13"/>
            <p:cNvGrpSpPr/>
            <p:nvPr/>
          </p:nvGrpSpPr>
          <p:grpSpPr bwMode="auto">
            <a:xfrm>
              <a:off x="576" y="2476"/>
              <a:ext cx="936" cy="954"/>
              <a:chOff x="624" y="1584"/>
              <a:chExt cx="1248" cy="1296"/>
            </a:xfrm>
          </p:grpSpPr>
          <p:grpSp>
            <p:nvGrpSpPr>
              <p:cNvPr id="14" name="Group 14"/>
              <p:cNvGrpSpPr/>
              <p:nvPr/>
            </p:nvGrpSpPr>
            <p:grpSpPr bwMode="auto">
              <a:xfrm>
                <a:off x="624" y="1584"/>
                <a:ext cx="1248" cy="1296"/>
                <a:chOff x="2016" y="1920"/>
                <a:chExt cx="1680" cy="1680"/>
              </a:xfrm>
            </p:grpSpPr>
            <p:sp>
              <p:nvSpPr>
                <p:cNvPr id="16" name="Oval 15"/>
                <p:cNvSpPr>
                  <a:spLocks noChangeArrowheads="1"/>
                </p:cNvSpPr>
                <p:nvPr/>
              </p:nvSpPr>
              <p:spPr bwMode="gray">
                <a:xfrm>
                  <a:off x="2016" y="1920"/>
                  <a:ext cx="1680" cy="1680"/>
                </a:xfrm>
                <a:prstGeom prst="ellipse">
                  <a:avLst/>
                </a:prstGeom>
                <a:gradFill rotWithShape="1">
                  <a:gsLst>
                    <a:gs pos="0">
                      <a:schemeClr val="accent2"/>
                    </a:gs>
                    <a:gs pos="100000">
                      <a:schemeClr val="accent2">
                        <a:gamma/>
                        <a:shade val="63529"/>
                        <a:invGamma/>
                      </a:schemeClr>
                    </a:gs>
                  </a:gsLst>
                  <a:lin ang="5400000" scaled="1"/>
                </a:gradFill>
                <a:ln w="9525">
                  <a:noFill/>
                  <a:round/>
                </a:ln>
                <a:effectLst/>
              </p:spPr>
              <p:txBody>
                <a:bodyPr wrap="none" anchor="ctr"/>
                <a:lstStyle/>
                <a:p>
                  <a:pPr>
                    <a:defRPr/>
                  </a:pPr>
                  <a:endParaRPr lang="zh-CN" altLang="en-US"/>
                </a:p>
              </p:txBody>
            </p:sp>
            <p:sp>
              <p:nvSpPr>
                <p:cNvPr id="17" name="Freeform 16"/>
                <p:cNvSpPr/>
                <p:nvPr/>
              </p:nvSpPr>
              <p:spPr bwMode="gray">
                <a:xfrm>
                  <a:off x="2208" y="1948"/>
                  <a:ext cx="1296" cy="634"/>
                </a:xfrm>
                <a:custGeom>
                  <a:avLst/>
                  <a:gdLst>
                    <a:gd name="T0" fmla="*/ 1276 w 1321"/>
                    <a:gd name="T1" fmla="*/ 357 h 712"/>
                    <a:gd name="T2" fmla="*/ 1292 w 1321"/>
                    <a:gd name="T3" fmla="*/ 394 h 712"/>
                    <a:gd name="T4" fmla="*/ 1296 w 1321"/>
                    <a:gd name="T5" fmla="*/ 428 h 712"/>
                    <a:gd name="T6" fmla="*/ 1290 w 1321"/>
                    <a:gd name="T7" fmla="*/ 459 h 712"/>
                    <a:gd name="T8" fmla="*/ 1273 w 1321"/>
                    <a:gd name="T9" fmla="*/ 490 h 712"/>
                    <a:gd name="T10" fmla="*/ 1248 w 1321"/>
                    <a:gd name="T11" fmla="*/ 516 h 712"/>
                    <a:gd name="T12" fmla="*/ 1216 w 1321"/>
                    <a:gd name="T13" fmla="*/ 538 h 712"/>
                    <a:gd name="T14" fmla="*/ 1173 w 1321"/>
                    <a:gd name="T15" fmla="*/ 559 h 712"/>
                    <a:gd name="T16" fmla="*/ 1125 w 1321"/>
                    <a:gd name="T17" fmla="*/ 578 h 712"/>
                    <a:gd name="T18" fmla="*/ 1071 w 1321"/>
                    <a:gd name="T19" fmla="*/ 594 h 712"/>
                    <a:gd name="T20" fmla="*/ 1011 w 1321"/>
                    <a:gd name="T21" fmla="*/ 608 h 712"/>
                    <a:gd name="T22" fmla="*/ 949 w 1321"/>
                    <a:gd name="T23" fmla="*/ 618 h 712"/>
                    <a:gd name="T24" fmla="*/ 879 w 1321"/>
                    <a:gd name="T25" fmla="*/ 627 h 712"/>
                    <a:gd name="T26" fmla="*/ 808 w 1321"/>
                    <a:gd name="T27" fmla="*/ 632 h 712"/>
                    <a:gd name="T28" fmla="*/ 780 w 1321"/>
                    <a:gd name="T29" fmla="*/ 634 h 712"/>
                    <a:gd name="T30" fmla="*/ 467 w 1321"/>
                    <a:gd name="T31" fmla="*/ 634 h 712"/>
                    <a:gd name="T32" fmla="*/ 463 w 1321"/>
                    <a:gd name="T33" fmla="*/ 634 h 712"/>
                    <a:gd name="T34" fmla="*/ 401 w 1321"/>
                    <a:gd name="T35" fmla="*/ 630 h 712"/>
                    <a:gd name="T36" fmla="*/ 341 w 1321"/>
                    <a:gd name="T37" fmla="*/ 627 h 712"/>
                    <a:gd name="T38" fmla="*/ 285 w 1321"/>
                    <a:gd name="T39" fmla="*/ 620 h 712"/>
                    <a:gd name="T40" fmla="*/ 231 w 1321"/>
                    <a:gd name="T41" fmla="*/ 614 h 712"/>
                    <a:gd name="T42" fmla="*/ 182 w 1321"/>
                    <a:gd name="T43" fmla="*/ 603 h 712"/>
                    <a:gd name="T44" fmla="*/ 138 w 1321"/>
                    <a:gd name="T45" fmla="*/ 590 h 712"/>
                    <a:gd name="T46" fmla="*/ 100 w 1321"/>
                    <a:gd name="T47" fmla="*/ 577 h 712"/>
                    <a:gd name="T48" fmla="*/ 66 w 1321"/>
                    <a:gd name="T49" fmla="*/ 561 h 712"/>
                    <a:gd name="T50" fmla="*/ 38 w 1321"/>
                    <a:gd name="T51" fmla="*/ 541 h 712"/>
                    <a:gd name="T52" fmla="*/ 18 w 1321"/>
                    <a:gd name="T53" fmla="*/ 519 h 712"/>
                    <a:gd name="T54" fmla="*/ 6 w 1321"/>
                    <a:gd name="T55" fmla="*/ 493 h 712"/>
                    <a:gd name="T56" fmla="*/ 0 w 1321"/>
                    <a:gd name="T57" fmla="*/ 467 h 712"/>
                    <a:gd name="T58" fmla="*/ 0 w 1321"/>
                    <a:gd name="T59" fmla="*/ 463 h 712"/>
                    <a:gd name="T60" fmla="*/ 4 w 1321"/>
                    <a:gd name="T61" fmla="*/ 434 h 712"/>
                    <a:gd name="T62" fmla="*/ 16 w 1321"/>
                    <a:gd name="T63" fmla="*/ 397 h 712"/>
                    <a:gd name="T64" fmla="*/ 50 w 1321"/>
                    <a:gd name="T65" fmla="*/ 329 h 712"/>
                    <a:gd name="T66" fmla="*/ 92 w 1321"/>
                    <a:gd name="T67" fmla="*/ 266 h 712"/>
                    <a:gd name="T68" fmla="*/ 144 w 1321"/>
                    <a:gd name="T69" fmla="*/ 209 h 712"/>
                    <a:gd name="T70" fmla="*/ 200 w 1321"/>
                    <a:gd name="T71" fmla="*/ 157 h 712"/>
                    <a:gd name="T72" fmla="*/ 265 w 1321"/>
                    <a:gd name="T73" fmla="*/ 111 h 712"/>
                    <a:gd name="T74" fmla="*/ 335 w 1321"/>
                    <a:gd name="T75" fmla="*/ 73 h 712"/>
                    <a:gd name="T76" fmla="*/ 407 w 1321"/>
                    <a:gd name="T77" fmla="*/ 42 h 712"/>
                    <a:gd name="T78" fmla="*/ 488 w 1321"/>
                    <a:gd name="T79" fmla="*/ 19 h 712"/>
                    <a:gd name="T80" fmla="*/ 570 w 1321"/>
                    <a:gd name="T81" fmla="*/ 5 h 712"/>
                    <a:gd name="T82" fmla="*/ 654 w 1321"/>
                    <a:gd name="T83" fmla="*/ 0 h 712"/>
                    <a:gd name="T84" fmla="*/ 654 w 1321"/>
                    <a:gd name="T85" fmla="*/ 0 h 712"/>
                    <a:gd name="T86" fmla="*/ 745 w 1321"/>
                    <a:gd name="T87" fmla="*/ 5 h 712"/>
                    <a:gd name="T88" fmla="*/ 831 w 1321"/>
                    <a:gd name="T89" fmla="*/ 20 h 712"/>
                    <a:gd name="T90" fmla="*/ 914 w 1321"/>
                    <a:gd name="T91" fmla="*/ 47 h 712"/>
                    <a:gd name="T92" fmla="*/ 991 w 1321"/>
                    <a:gd name="T93" fmla="*/ 80 h 712"/>
                    <a:gd name="T94" fmla="*/ 1062 w 1321"/>
                    <a:gd name="T95" fmla="*/ 122 h 712"/>
                    <a:gd name="T96" fmla="*/ 1127 w 1321"/>
                    <a:gd name="T97" fmla="*/ 173 h 712"/>
                    <a:gd name="T98" fmla="*/ 1185 w 1321"/>
                    <a:gd name="T99" fmla="*/ 228 h 712"/>
                    <a:gd name="T100" fmla="*/ 1234 w 1321"/>
                    <a:gd name="T101" fmla="*/ 289 h 712"/>
                    <a:gd name="T102" fmla="*/ 1276 w 1321"/>
                    <a:gd name="T103" fmla="*/ 357 h 712"/>
                    <a:gd name="T104" fmla="*/ 1276 w 1321"/>
                    <a:gd name="T105" fmla="*/ 357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accent2"/>
                    </a:gs>
                  </a:gsLst>
                  <a:lin ang="5400000" scaled="1"/>
                </a:gradFill>
                <a:ln w="0">
                  <a:noFill/>
                  <a:round/>
                </a:ln>
              </p:spPr>
              <p:txBody>
                <a:bodyPr/>
                <a:lstStyle/>
                <a:p>
                  <a:endParaRPr lang="zh-CN" altLang="en-US"/>
                </a:p>
              </p:txBody>
            </p:sp>
          </p:grpSp>
          <p:sp>
            <p:nvSpPr>
              <p:cNvPr id="15" name="Text Box 17"/>
              <p:cNvSpPr txBox="1">
                <a:spLocks noChangeArrowheads="1"/>
              </p:cNvSpPr>
              <p:nvPr/>
            </p:nvSpPr>
            <p:spPr bwMode="gray">
              <a:xfrm>
                <a:off x="843" y="2232"/>
                <a:ext cx="800" cy="340"/>
              </a:xfrm>
              <a:prstGeom prst="rect">
                <a:avLst/>
              </a:prstGeom>
              <a:noFill/>
              <a:ln w="9525">
                <a:noFill/>
                <a:miter lim="800000"/>
              </a:ln>
              <a:effectLst/>
            </p:spPr>
            <p:txBody>
              <a:bodyPr wrap="none">
                <a:spAutoFit/>
              </a:bodyPr>
              <a:lstStyle/>
              <a:p>
                <a:pPr algn="ctr" eaLnBrk="0" hangingPunct="0">
                  <a:defRPr/>
                </a:pPr>
                <a:r>
                  <a:rPr lang="zh-CN" altLang="en-US" sz="2000" b="1" dirty="0">
                    <a:solidFill>
                      <a:srgbClr val="FFFFFF"/>
                    </a:solidFill>
                    <a:effectLst>
                      <a:outerShdw blurRad="38100" dist="38100" dir="2700000" algn="tl">
                        <a:srgbClr val="C0C0C0"/>
                      </a:outerShdw>
                    </a:effectLst>
                    <a:ea typeface="宋体" panose="02010600030101010101" pitchFamily="2" charset="-122"/>
                  </a:rPr>
                  <a:t>选择性</a:t>
                </a:r>
                <a:endParaRPr lang="zh-CN" altLang="en-US" sz="2000" b="1" dirty="0">
                  <a:solidFill>
                    <a:srgbClr val="FFFFFF"/>
                  </a:solidFill>
                  <a:effectLst>
                    <a:outerShdw blurRad="38100" dist="38100" dir="2700000" algn="tl">
                      <a:srgbClr val="C0C0C0"/>
                    </a:outerShdw>
                  </a:effectLst>
                  <a:ea typeface="宋体" panose="02010600030101010101" pitchFamily="2" charset="-122"/>
                </a:endParaRPr>
              </a:p>
            </p:txBody>
          </p:sp>
        </p:grpSp>
        <p:sp>
          <p:nvSpPr>
            <p:cNvPr id="13" name="Oval 18"/>
            <p:cNvSpPr>
              <a:spLocks noChangeArrowheads="1"/>
            </p:cNvSpPr>
            <p:nvPr/>
          </p:nvSpPr>
          <p:spPr bwMode="gray">
            <a:xfrm>
              <a:off x="576" y="3504"/>
              <a:ext cx="995" cy="276"/>
            </a:xfrm>
            <a:prstGeom prst="ellipse">
              <a:avLst/>
            </a:prstGeom>
            <a:gradFill rotWithShape="1">
              <a:gsLst>
                <a:gs pos="0">
                  <a:schemeClr val="bg2"/>
                </a:gs>
                <a:gs pos="100000">
                  <a:schemeClr val="bg1"/>
                </a:gs>
              </a:gsLst>
              <a:path path="shape">
                <a:fillToRect l="50000" t="50000" r="50000" b="50000"/>
              </a:path>
            </a:gradFill>
            <a:ln w="9525">
              <a:noFill/>
              <a:round/>
            </a:ln>
          </p:spPr>
          <p:txBody>
            <a:bodyPr wrap="none" anchor="ctr"/>
            <a:lstStyle/>
            <a:p>
              <a:pPr algn="ctr"/>
              <a:endParaRPr lang="zh-CN" altLang="zh-CN">
                <a:ea typeface="宋体" panose="02010600030101010101" pitchFamily="2" charset="-122"/>
              </a:endParaRPr>
            </a:p>
          </p:txBody>
        </p:sp>
      </p:grpSp>
      <p:grpSp>
        <p:nvGrpSpPr>
          <p:cNvPr id="18" name="Group 19"/>
          <p:cNvGrpSpPr/>
          <p:nvPr/>
        </p:nvGrpSpPr>
        <p:grpSpPr bwMode="auto">
          <a:xfrm>
            <a:off x="5007299" y="3472235"/>
            <a:ext cx="1257292" cy="1499735"/>
            <a:chOff x="1776" y="2476"/>
            <a:chExt cx="1019" cy="1304"/>
          </a:xfrm>
        </p:grpSpPr>
        <p:grpSp>
          <p:nvGrpSpPr>
            <p:cNvPr id="19" name="Group 20"/>
            <p:cNvGrpSpPr/>
            <p:nvPr/>
          </p:nvGrpSpPr>
          <p:grpSpPr bwMode="auto">
            <a:xfrm>
              <a:off x="1776" y="2476"/>
              <a:ext cx="960" cy="958"/>
              <a:chOff x="2016" y="1920"/>
              <a:chExt cx="1680" cy="1680"/>
            </a:xfrm>
          </p:grpSpPr>
          <p:sp>
            <p:nvSpPr>
              <p:cNvPr id="22" name="Oval 21"/>
              <p:cNvSpPr>
                <a:spLocks noChangeArrowheads="1"/>
              </p:cNvSpPr>
              <p:nvPr/>
            </p:nvSpPr>
            <p:spPr bwMode="gray">
              <a:xfrm>
                <a:off x="2016" y="1920"/>
                <a:ext cx="1680" cy="1680"/>
              </a:xfrm>
              <a:prstGeom prst="ellipse">
                <a:avLst/>
              </a:prstGeom>
              <a:gradFill rotWithShape="1">
                <a:gsLst>
                  <a:gs pos="0">
                    <a:schemeClr val="hlink"/>
                  </a:gs>
                  <a:gs pos="100000">
                    <a:schemeClr val="hlink">
                      <a:gamma/>
                      <a:shade val="51373"/>
                      <a:invGamma/>
                    </a:schemeClr>
                  </a:gs>
                </a:gsLst>
                <a:lin ang="5400000" scaled="1"/>
              </a:gradFill>
              <a:ln w="9525">
                <a:noFill/>
                <a:round/>
              </a:ln>
              <a:effectLst/>
            </p:spPr>
            <p:txBody>
              <a:bodyPr wrap="none" anchor="ctr"/>
              <a:lstStyle/>
              <a:p>
                <a:pPr>
                  <a:defRPr/>
                </a:pPr>
                <a:endParaRPr lang="zh-CN" altLang="en-US"/>
              </a:p>
            </p:txBody>
          </p:sp>
          <p:sp>
            <p:nvSpPr>
              <p:cNvPr id="23" name="Freeform 22"/>
              <p:cNvSpPr/>
              <p:nvPr/>
            </p:nvSpPr>
            <p:spPr bwMode="gray">
              <a:xfrm>
                <a:off x="2209" y="1948"/>
                <a:ext cx="1295" cy="633"/>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hlink">
                      <a:gamma/>
                      <a:tint val="0"/>
                      <a:invGamma/>
                    </a:schemeClr>
                  </a:gs>
                  <a:gs pos="100000">
                    <a:schemeClr val="hlink"/>
                  </a:gs>
                </a:gsLst>
                <a:lin ang="5400000" scaled="1"/>
              </a:gradFill>
              <a:ln w="0">
                <a:noFill/>
                <a:prstDash val="solid"/>
                <a:round/>
              </a:ln>
              <a:effectLst/>
            </p:spPr>
            <p:txBody>
              <a:bodyPr/>
              <a:lstStyle/>
              <a:p>
                <a:pPr>
                  <a:defRPr/>
                </a:pPr>
                <a:endParaRPr lang="zh-CN" altLang="en-US"/>
              </a:p>
            </p:txBody>
          </p:sp>
        </p:grpSp>
        <p:sp>
          <p:nvSpPr>
            <p:cNvPr id="20" name="Text Box 23"/>
            <p:cNvSpPr txBox="1">
              <a:spLocks noChangeArrowheads="1"/>
            </p:cNvSpPr>
            <p:nvPr/>
          </p:nvSpPr>
          <p:spPr bwMode="gray">
            <a:xfrm>
              <a:off x="1824" y="2936"/>
              <a:ext cx="864" cy="250"/>
            </a:xfrm>
            <a:prstGeom prst="rect">
              <a:avLst/>
            </a:prstGeom>
            <a:noFill/>
            <a:ln w="9525">
              <a:noFill/>
              <a:miter lim="800000"/>
            </a:ln>
            <a:effectLst/>
          </p:spPr>
          <p:txBody>
            <a:bodyPr>
              <a:spAutoFit/>
            </a:bodyPr>
            <a:lstStyle/>
            <a:p>
              <a:pPr algn="ctr" eaLnBrk="0" hangingPunct="0">
                <a:defRPr/>
              </a:pPr>
              <a:r>
                <a:rPr lang="zh-CN" altLang="en-US" sz="2000" b="1" dirty="0">
                  <a:solidFill>
                    <a:srgbClr val="FFFFFF"/>
                  </a:solidFill>
                  <a:effectLst>
                    <a:outerShdw blurRad="38100" dist="38100" dir="2700000" algn="tl">
                      <a:srgbClr val="C0C0C0"/>
                    </a:outerShdw>
                  </a:effectLst>
                  <a:ea typeface="宋体" panose="02010600030101010101" pitchFamily="2" charset="-122"/>
                </a:rPr>
                <a:t>速动性</a:t>
              </a:r>
              <a:endParaRPr lang="zh-CN" altLang="en-US" sz="2000" b="1" dirty="0">
                <a:solidFill>
                  <a:srgbClr val="FFFFFF"/>
                </a:solidFill>
                <a:effectLst>
                  <a:outerShdw blurRad="38100" dist="38100" dir="2700000" algn="tl">
                    <a:srgbClr val="C0C0C0"/>
                  </a:outerShdw>
                </a:effectLst>
                <a:ea typeface="宋体" panose="02010600030101010101" pitchFamily="2" charset="-122"/>
              </a:endParaRPr>
            </a:p>
          </p:txBody>
        </p:sp>
        <p:sp>
          <p:nvSpPr>
            <p:cNvPr id="21" name="Oval 24"/>
            <p:cNvSpPr>
              <a:spLocks noChangeArrowheads="1"/>
            </p:cNvSpPr>
            <p:nvPr/>
          </p:nvSpPr>
          <p:spPr bwMode="gray">
            <a:xfrm>
              <a:off x="1800" y="3504"/>
              <a:ext cx="995" cy="276"/>
            </a:xfrm>
            <a:prstGeom prst="ellipse">
              <a:avLst/>
            </a:prstGeom>
            <a:gradFill rotWithShape="1">
              <a:gsLst>
                <a:gs pos="0">
                  <a:schemeClr val="bg2"/>
                </a:gs>
                <a:gs pos="100000">
                  <a:schemeClr val="bg1"/>
                </a:gs>
              </a:gsLst>
              <a:path path="shape">
                <a:fillToRect l="50000" t="50000" r="50000" b="50000"/>
              </a:path>
            </a:gradFill>
            <a:ln w="9525">
              <a:noFill/>
              <a:round/>
            </a:ln>
          </p:spPr>
          <p:txBody>
            <a:bodyPr wrap="none" anchor="ctr"/>
            <a:lstStyle/>
            <a:p>
              <a:pPr algn="ctr"/>
              <a:endParaRPr lang="zh-CN" altLang="zh-CN">
                <a:ea typeface="宋体" panose="02010600030101010101" pitchFamily="2" charset="-122"/>
              </a:endParaRPr>
            </a:p>
          </p:txBody>
        </p:sp>
      </p:grpSp>
      <p:grpSp>
        <p:nvGrpSpPr>
          <p:cNvPr id="24" name="Group 25"/>
          <p:cNvGrpSpPr/>
          <p:nvPr/>
        </p:nvGrpSpPr>
        <p:grpSpPr bwMode="auto">
          <a:xfrm>
            <a:off x="6876256" y="3440032"/>
            <a:ext cx="1268397" cy="1531938"/>
            <a:chOff x="3072" y="2448"/>
            <a:chExt cx="1028" cy="1332"/>
          </a:xfrm>
        </p:grpSpPr>
        <p:grpSp>
          <p:nvGrpSpPr>
            <p:cNvPr id="25" name="Group 26"/>
            <p:cNvGrpSpPr/>
            <p:nvPr/>
          </p:nvGrpSpPr>
          <p:grpSpPr bwMode="auto">
            <a:xfrm>
              <a:off x="3072" y="2448"/>
              <a:ext cx="960" cy="958"/>
              <a:chOff x="2016" y="1920"/>
              <a:chExt cx="1680" cy="1680"/>
            </a:xfrm>
          </p:grpSpPr>
          <p:sp>
            <p:nvSpPr>
              <p:cNvPr id="28" name="Oval 27"/>
              <p:cNvSpPr>
                <a:spLocks noChangeArrowheads="1"/>
              </p:cNvSpPr>
              <p:nvPr/>
            </p:nvSpPr>
            <p:spPr bwMode="gray">
              <a:xfrm>
                <a:off x="2016" y="1920"/>
                <a:ext cx="1680" cy="1680"/>
              </a:xfrm>
              <a:prstGeom prst="ellipse">
                <a:avLst/>
              </a:prstGeom>
              <a:gradFill rotWithShape="1">
                <a:gsLst>
                  <a:gs pos="0">
                    <a:schemeClr val="accent1"/>
                  </a:gs>
                  <a:gs pos="100000">
                    <a:schemeClr val="accent1">
                      <a:gamma/>
                      <a:shade val="51373"/>
                      <a:invGamma/>
                    </a:schemeClr>
                  </a:gs>
                </a:gsLst>
                <a:lin ang="5400000" scaled="1"/>
              </a:gradFill>
              <a:ln w="9525">
                <a:noFill/>
                <a:round/>
              </a:ln>
              <a:effectLst/>
            </p:spPr>
            <p:txBody>
              <a:bodyPr wrap="none" anchor="ctr"/>
              <a:lstStyle/>
              <a:p>
                <a:pPr>
                  <a:defRPr/>
                </a:pPr>
                <a:endParaRPr lang="zh-CN" altLang="en-US"/>
              </a:p>
            </p:txBody>
          </p:sp>
          <p:sp>
            <p:nvSpPr>
              <p:cNvPr id="29" name="Freeform 28"/>
              <p:cNvSpPr/>
              <p:nvPr/>
            </p:nvSpPr>
            <p:spPr bwMode="gray">
              <a:xfrm>
                <a:off x="2208" y="1948"/>
                <a:ext cx="1295" cy="633"/>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100000">
                    <a:schemeClr val="accent1"/>
                  </a:gs>
                </a:gsLst>
                <a:lin ang="5400000" scaled="1"/>
              </a:gradFill>
              <a:ln w="0">
                <a:noFill/>
                <a:prstDash val="solid"/>
                <a:round/>
              </a:ln>
              <a:effectLst/>
            </p:spPr>
            <p:txBody>
              <a:bodyPr/>
              <a:lstStyle/>
              <a:p>
                <a:pPr>
                  <a:defRPr/>
                </a:pPr>
                <a:endParaRPr lang="zh-CN" altLang="en-US"/>
              </a:p>
            </p:txBody>
          </p:sp>
        </p:grpSp>
        <p:sp>
          <p:nvSpPr>
            <p:cNvPr id="26" name="Text Box 29"/>
            <p:cNvSpPr txBox="1">
              <a:spLocks noChangeArrowheads="1"/>
            </p:cNvSpPr>
            <p:nvPr/>
          </p:nvSpPr>
          <p:spPr bwMode="gray">
            <a:xfrm>
              <a:off x="3120" y="2908"/>
              <a:ext cx="864" cy="250"/>
            </a:xfrm>
            <a:prstGeom prst="rect">
              <a:avLst/>
            </a:prstGeom>
            <a:noFill/>
            <a:ln w="9525">
              <a:noFill/>
              <a:miter lim="800000"/>
            </a:ln>
            <a:effectLst/>
          </p:spPr>
          <p:txBody>
            <a:bodyPr>
              <a:spAutoFit/>
            </a:bodyPr>
            <a:lstStyle/>
            <a:p>
              <a:pPr algn="ctr" eaLnBrk="0" hangingPunct="0">
                <a:defRPr/>
              </a:pPr>
              <a:r>
                <a:rPr lang="zh-CN" altLang="en-US" sz="2000" b="1" dirty="0">
                  <a:solidFill>
                    <a:srgbClr val="FFFFFF"/>
                  </a:solidFill>
                  <a:effectLst>
                    <a:outerShdw blurRad="38100" dist="38100" dir="2700000" algn="tl">
                      <a:srgbClr val="C0C0C0"/>
                    </a:outerShdw>
                  </a:effectLst>
                  <a:ea typeface="宋体" panose="02010600030101010101" pitchFamily="2" charset="-122"/>
                </a:rPr>
                <a:t>灵敏性</a:t>
              </a:r>
              <a:endParaRPr lang="zh-CN" altLang="en-US" sz="2000" b="1" dirty="0">
                <a:solidFill>
                  <a:srgbClr val="FFFFFF"/>
                </a:solidFill>
                <a:effectLst>
                  <a:outerShdw blurRad="38100" dist="38100" dir="2700000" algn="tl">
                    <a:srgbClr val="C0C0C0"/>
                  </a:outerShdw>
                </a:effectLst>
                <a:ea typeface="宋体" panose="02010600030101010101" pitchFamily="2" charset="-122"/>
              </a:endParaRPr>
            </a:p>
          </p:txBody>
        </p:sp>
        <p:sp>
          <p:nvSpPr>
            <p:cNvPr id="27" name="Oval 30"/>
            <p:cNvSpPr>
              <a:spLocks noChangeArrowheads="1"/>
            </p:cNvSpPr>
            <p:nvPr/>
          </p:nvSpPr>
          <p:spPr bwMode="gray">
            <a:xfrm>
              <a:off x="3105" y="3504"/>
              <a:ext cx="995" cy="276"/>
            </a:xfrm>
            <a:prstGeom prst="ellipse">
              <a:avLst/>
            </a:prstGeom>
            <a:gradFill rotWithShape="1">
              <a:gsLst>
                <a:gs pos="0">
                  <a:schemeClr val="bg2"/>
                </a:gs>
                <a:gs pos="100000">
                  <a:schemeClr val="bg1"/>
                </a:gs>
              </a:gsLst>
              <a:path path="shape">
                <a:fillToRect l="50000" t="50000" r="50000" b="50000"/>
              </a:path>
            </a:gradFill>
            <a:ln w="9525">
              <a:noFill/>
              <a:round/>
            </a:ln>
          </p:spPr>
          <p:txBody>
            <a:bodyPr wrap="none" anchor="ctr"/>
            <a:lstStyle/>
            <a:p>
              <a:pPr algn="ctr"/>
              <a:endParaRPr lang="zh-CN" altLang="zh-CN">
                <a:ea typeface="宋体" panose="02010600030101010101" pitchFamily="2" charset="-122"/>
              </a:endParaRPr>
            </a:p>
          </p:txBody>
        </p:sp>
      </p:grpSp>
      <p:grpSp>
        <p:nvGrpSpPr>
          <p:cNvPr id="30" name="Group 31"/>
          <p:cNvGrpSpPr/>
          <p:nvPr/>
        </p:nvGrpSpPr>
        <p:grpSpPr bwMode="auto">
          <a:xfrm>
            <a:off x="935233" y="3440032"/>
            <a:ext cx="1227680" cy="1531938"/>
            <a:chOff x="4272" y="2448"/>
            <a:chExt cx="995" cy="1332"/>
          </a:xfrm>
        </p:grpSpPr>
        <p:grpSp>
          <p:nvGrpSpPr>
            <p:cNvPr id="31" name="Group 32"/>
            <p:cNvGrpSpPr/>
            <p:nvPr/>
          </p:nvGrpSpPr>
          <p:grpSpPr bwMode="auto">
            <a:xfrm>
              <a:off x="4272" y="2448"/>
              <a:ext cx="960" cy="965"/>
              <a:chOff x="2400" y="1488"/>
              <a:chExt cx="1152" cy="1152"/>
            </a:xfrm>
          </p:grpSpPr>
          <p:grpSp>
            <p:nvGrpSpPr>
              <p:cNvPr id="33" name="Group 33"/>
              <p:cNvGrpSpPr/>
              <p:nvPr/>
            </p:nvGrpSpPr>
            <p:grpSpPr bwMode="auto">
              <a:xfrm>
                <a:off x="2400" y="1488"/>
                <a:ext cx="1152" cy="1152"/>
                <a:chOff x="2016" y="1920"/>
                <a:chExt cx="1680" cy="1680"/>
              </a:xfrm>
            </p:grpSpPr>
            <p:sp>
              <p:nvSpPr>
                <p:cNvPr id="35" name="Oval 34"/>
                <p:cNvSpPr>
                  <a:spLocks noChangeArrowheads="1"/>
                </p:cNvSpPr>
                <p:nvPr/>
              </p:nvSpPr>
              <p:spPr bwMode="gray">
                <a:xfrm>
                  <a:off x="2016" y="1920"/>
                  <a:ext cx="1680" cy="1680"/>
                </a:xfrm>
                <a:prstGeom prst="ellipse">
                  <a:avLst/>
                </a:prstGeom>
                <a:gradFill rotWithShape="1">
                  <a:gsLst>
                    <a:gs pos="0">
                      <a:schemeClr val="folHlink"/>
                    </a:gs>
                    <a:gs pos="100000">
                      <a:schemeClr val="folHlink">
                        <a:gamma/>
                        <a:shade val="24314"/>
                        <a:invGamma/>
                      </a:schemeClr>
                    </a:gs>
                  </a:gsLst>
                  <a:lin ang="5400000" scaled="1"/>
                </a:gradFill>
                <a:ln w="9525">
                  <a:noFill/>
                  <a:round/>
                </a:ln>
                <a:effectLst/>
              </p:spPr>
              <p:txBody>
                <a:bodyPr wrap="none" anchor="ctr"/>
                <a:lstStyle/>
                <a:p>
                  <a:pPr>
                    <a:defRPr/>
                  </a:pPr>
                  <a:endParaRPr lang="zh-CN" altLang="en-US"/>
                </a:p>
              </p:txBody>
            </p:sp>
            <p:sp>
              <p:nvSpPr>
                <p:cNvPr id="36" name="Freeform 35"/>
                <p:cNvSpPr/>
                <p:nvPr/>
              </p:nvSpPr>
              <p:spPr bwMode="gray">
                <a:xfrm>
                  <a:off x="2208" y="1948"/>
                  <a:ext cx="1296" cy="634"/>
                </a:xfrm>
                <a:custGeom>
                  <a:avLst/>
                  <a:gdLst>
                    <a:gd name="T0" fmla="*/ 1276 w 1321"/>
                    <a:gd name="T1" fmla="*/ 357 h 712"/>
                    <a:gd name="T2" fmla="*/ 1292 w 1321"/>
                    <a:gd name="T3" fmla="*/ 394 h 712"/>
                    <a:gd name="T4" fmla="*/ 1296 w 1321"/>
                    <a:gd name="T5" fmla="*/ 428 h 712"/>
                    <a:gd name="T6" fmla="*/ 1290 w 1321"/>
                    <a:gd name="T7" fmla="*/ 459 h 712"/>
                    <a:gd name="T8" fmla="*/ 1273 w 1321"/>
                    <a:gd name="T9" fmla="*/ 490 h 712"/>
                    <a:gd name="T10" fmla="*/ 1248 w 1321"/>
                    <a:gd name="T11" fmla="*/ 516 h 712"/>
                    <a:gd name="T12" fmla="*/ 1216 w 1321"/>
                    <a:gd name="T13" fmla="*/ 538 h 712"/>
                    <a:gd name="T14" fmla="*/ 1173 w 1321"/>
                    <a:gd name="T15" fmla="*/ 559 h 712"/>
                    <a:gd name="T16" fmla="*/ 1125 w 1321"/>
                    <a:gd name="T17" fmla="*/ 578 h 712"/>
                    <a:gd name="T18" fmla="*/ 1071 w 1321"/>
                    <a:gd name="T19" fmla="*/ 594 h 712"/>
                    <a:gd name="T20" fmla="*/ 1011 w 1321"/>
                    <a:gd name="T21" fmla="*/ 608 h 712"/>
                    <a:gd name="T22" fmla="*/ 949 w 1321"/>
                    <a:gd name="T23" fmla="*/ 618 h 712"/>
                    <a:gd name="T24" fmla="*/ 879 w 1321"/>
                    <a:gd name="T25" fmla="*/ 627 h 712"/>
                    <a:gd name="T26" fmla="*/ 808 w 1321"/>
                    <a:gd name="T27" fmla="*/ 632 h 712"/>
                    <a:gd name="T28" fmla="*/ 780 w 1321"/>
                    <a:gd name="T29" fmla="*/ 634 h 712"/>
                    <a:gd name="T30" fmla="*/ 467 w 1321"/>
                    <a:gd name="T31" fmla="*/ 634 h 712"/>
                    <a:gd name="T32" fmla="*/ 463 w 1321"/>
                    <a:gd name="T33" fmla="*/ 634 h 712"/>
                    <a:gd name="T34" fmla="*/ 401 w 1321"/>
                    <a:gd name="T35" fmla="*/ 630 h 712"/>
                    <a:gd name="T36" fmla="*/ 341 w 1321"/>
                    <a:gd name="T37" fmla="*/ 627 h 712"/>
                    <a:gd name="T38" fmla="*/ 285 w 1321"/>
                    <a:gd name="T39" fmla="*/ 620 h 712"/>
                    <a:gd name="T40" fmla="*/ 231 w 1321"/>
                    <a:gd name="T41" fmla="*/ 614 h 712"/>
                    <a:gd name="T42" fmla="*/ 182 w 1321"/>
                    <a:gd name="T43" fmla="*/ 603 h 712"/>
                    <a:gd name="T44" fmla="*/ 138 w 1321"/>
                    <a:gd name="T45" fmla="*/ 590 h 712"/>
                    <a:gd name="T46" fmla="*/ 100 w 1321"/>
                    <a:gd name="T47" fmla="*/ 577 h 712"/>
                    <a:gd name="T48" fmla="*/ 66 w 1321"/>
                    <a:gd name="T49" fmla="*/ 561 h 712"/>
                    <a:gd name="T50" fmla="*/ 38 w 1321"/>
                    <a:gd name="T51" fmla="*/ 541 h 712"/>
                    <a:gd name="T52" fmla="*/ 18 w 1321"/>
                    <a:gd name="T53" fmla="*/ 519 h 712"/>
                    <a:gd name="T54" fmla="*/ 6 w 1321"/>
                    <a:gd name="T55" fmla="*/ 493 h 712"/>
                    <a:gd name="T56" fmla="*/ 0 w 1321"/>
                    <a:gd name="T57" fmla="*/ 467 h 712"/>
                    <a:gd name="T58" fmla="*/ 0 w 1321"/>
                    <a:gd name="T59" fmla="*/ 463 h 712"/>
                    <a:gd name="T60" fmla="*/ 4 w 1321"/>
                    <a:gd name="T61" fmla="*/ 434 h 712"/>
                    <a:gd name="T62" fmla="*/ 16 w 1321"/>
                    <a:gd name="T63" fmla="*/ 397 h 712"/>
                    <a:gd name="T64" fmla="*/ 50 w 1321"/>
                    <a:gd name="T65" fmla="*/ 329 h 712"/>
                    <a:gd name="T66" fmla="*/ 92 w 1321"/>
                    <a:gd name="T67" fmla="*/ 266 h 712"/>
                    <a:gd name="T68" fmla="*/ 144 w 1321"/>
                    <a:gd name="T69" fmla="*/ 209 h 712"/>
                    <a:gd name="T70" fmla="*/ 200 w 1321"/>
                    <a:gd name="T71" fmla="*/ 157 h 712"/>
                    <a:gd name="T72" fmla="*/ 265 w 1321"/>
                    <a:gd name="T73" fmla="*/ 111 h 712"/>
                    <a:gd name="T74" fmla="*/ 335 w 1321"/>
                    <a:gd name="T75" fmla="*/ 73 h 712"/>
                    <a:gd name="T76" fmla="*/ 407 w 1321"/>
                    <a:gd name="T77" fmla="*/ 42 h 712"/>
                    <a:gd name="T78" fmla="*/ 488 w 1321"/>
                    <a:gd name="T79" fmla="*/ 19 h 712"/>
                    <a:gd name="T80" fmla="*/ 570 w 1321"/>
                    <a:gd name="T81" fmla="*/ 5 h 712"/>
                    <a:gd name="T82" fmla="*/ 654 w 1321"/>
                    <a:gd name="T83" fmla="*/ 0 h 712"/>
                    <a:gd name="T84" fmla="*/ 654 w 1321"/>
                    <a:gd name="T85" fmla="*/ 0 h 712"/>
                    <a:gd name="T86" fmla="*/ 745 w 1321"/>
                    <a:gd name="T87" fmla="*/ 5 h 712"/>
                    <a:gd name="T88" fmla="*/ 831 w 1321"/>
                    <a:gd name="T89" fmla="*/ 20 h 712"/>
                    <a:gd name="T90" fmla="*/ 914 w 1321"/>
                    <a:gd name="T91" fmla="*/ 47 h 712"/>
                    <a:gd name="T92" fmla="*/ 991 w 1321"/>
                    <a:gd name="T93" fmla="*/ 80 h 712"/>
                    <a:gd name="T94" fmla="*/ 1062 w 1321"/>
                    <a:gd name="T95" fmla="*/ 122 h 712"/>
                    <a:gd name="T96" fmla="*/ 1127 w 1321"/>
                    <a:gd name="T97" fmla="*/ 173 h 712"/>
                    <a:gd name="T98" fmla="*/ 1185 w 1321"/>
                    <a:gd name="T99" fmla="*/ 228 h 712"/>
                    <a:gd name="T100" fmla="*/ 1234 w 1321"/>
                    <a:gd name="T101" fmla="*/ 289 h 712"/>
                    <a:gd name="T102" fmla="*/ 1276 w 1321"/>
                    <a:gd name="T103" fmla="*/ 357 h 712"/>
                    <a:gd name="T104" fmla="*/ 1276 w 1321"/>
                    <a:gd name="T105" fmla="*/ 357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chemeClr val="folHlink"/>
                    </a:gs>
                  </a:gsLst>
                  <a:lin ang="5400000" scaled="1"/>
                </a:gradFill>
                <a:ln w="0">
                  <a:noFill/>
                  <a:round/>
                </a:ln>
              </p:spPr>
              <p:txBody>
                <a:bodyPr/>
                <a:lstStyle/>
                <a:p>
                  <a:endParaRPr lang="zh-CN" altLang="en-US"/>
                </a:p>
              </p:txBody>
            </p:sp>
          </p:grpSp>
          <p:sp>
            <p:nvSpPr>
              <p:cNvPr id="34" name="Text Box 36"/>
              <p:cNvSpPr txBox="1">
                <a:spLocks noChangeArrowheads="1"/>
              </p:cNvSpPr>
              <p:nvPr/>
            </p:nvSpPr>
            <p:spPr bwMode="gray">
              <a:xfrm>
                <a:off x="2605" y="2014"/>
                <a:ext cx="719" cy="297"/>
              </a:xfrm>
              <a:prstGeom prst="rect">
                <a:avLst/>
              </a:prstGeom>
              <a:noFill/>
              <a:ln w="9525">
                <a:noFill/>
                <a:miter lim="800000"/>
              </a:ln>
              <a:effectLst/>
            </p:spPr>
            <p:txBody>
              <a:bodyPr wrap="none">
                <a:spAutoFit/>
              </a:bodyPr>
              <a:lstStyle/>
              <a:p>
                <a:pPr algn="ctr" eaLnBrk="0" hangingPunct="0">
                  <a:defRPr/>
                </a:pPr>
                <a:r>
                  <a:rPr lang="zh-CN" altLang="en-US" sz="2000" b="1">
                    <a:solidFill>
                      <a:srgbClr val="FFFFFF"/>
                    </a:solidFill>
                    <a:effectLst>
                      <a:outerShdw blurRad="38100" dist="38100" dir="2700000" algn="tl">
                        <a:srgbClr val="C0C0C0"/>
                      </a:outerShdw>
                    </a:effectLst>
                    <a:ea typeface="宋体" panose="02010600030101010101" pitchFamily="2" charset="-122"/>
                  </a:rPr>
                  <a:t>可靠性</a:t>
                </a:r>
                <a:endParaRPr lang="zh-CN" altLang="en-US" sz="2000" b="1">
                  <a:solidFill>
                    <a:srgbClr val="FFFFFF"/>
                  </a:solidFill>
                  <a:effectLst>
                    <a:outerShdw blurRad="38100" dist="38100" dir="2700000" algn="tl">
                      <a:srgbClr val="C0C0C0"/>
                    </a:outerShdw>
                  </a:effectLst>
                  <a:ea typeface="宋体" panose="02010600030101010101" pitchFamily="2" charset="-122"/>
                </a:endParaRPr>
              </a:p>
            </p:txBody>
          </p:sp>
        </p:grpSp>
        <p:sp>
          <p:nvSpPr>
            <p:cNvPr id="32" name="Oval 37"/>
            <p:cNvSpPr>
              <a:spLocks noChangeArrowheads="1"/>
            </p:cNvSpPr>
            <p:nvPr/>
          </p:nvSpPr>
          <p:spPr bwMode="gray">
            <a:xfrm>
              <a:off x="4272" y="3504"/>
              <a:ext cx="995" cy="276"/>
            </a:xfrm>
            <a:prstGeom prst="ellipse">
              <a:avLst/>
            </a:prstGeom>
            <a:gradFill rotWithShape="1">
              <a:gsLst>
                <a:gs pos="0">
                  <a:schemeClr val="bg2"/>
                </a:gs>
                <a:gs pos="100000">
                  <a:schemeClr val="bg1"/>
                </a:gs>
              </a:gsLst>
              <a:path path="shape">
                <a:fillToRect l="50000" t="50000" r="50000" b="50000"/>
              </a:path>
            </a:gradFill>
            <a:ln w="9525">
              <a:noFill/>
              <a:round/>
            </a:ln>
          </p:spPr>
          <p:txBody>
            <a:bodyPr wrap="none" anchor="ctr"/>
            <a:lstStyle/>
            <a:p>
              <a:pPr algn="ctr"/>
              <a:endParaRPr lang="zh-CN" altLang="zh-CN">
                <a:ea typeface="宋体" panose="02010600030101010101" pitchFamily="2" charset="-122"/>
              </a:endParaRPr>
            </a:p>
          </p:txBody>
        </p:sp>
      </p:grpSp>
      <p:sp>
        <p:nvSpPr>
          <p:cNvPr id="37" name="Text Box 39"/>
          <p:cNvSpPr txBox="1">
            <a:spLocks noChangeArrowheads="1"/>
          </p:cNvSpPr>
          <p:nvPr/>
        </p:nvSpPr>
        <p:spPr bwMode="auto">
          <a:xfrm>
            <a:off x="3609039" y="2297659"/>
            <a:ext cx="1566988" cy="954107"/>
          </a:xfrm>
          <a:prstGeom prst="rect">
            <a:avLst/>
          </a:prstGeom>
          <a:noFill/>
          <a:ln w="9525">
            <a:noFill/>
            <a:miter lim="800000"/>
          </a:ln>
          <a:effectLst/>
        </p:spPr>
        <p:txBody>
          <a:bodyPr wrap="square">
            <a:spAutoFit/>
          </a:bodyPr>
          <a:lstStyle/>
          <a:p>
            <a:pPr algn="ctr">
              <a:spcBef>
                <a:spcPct val="50000"/>
              </a:spcBef>
              <a:defRPr/>
            </a:pPr>
            <a:r>
              <a:rPr lang="zh-CN" altLang="en-US" sz="2800" b="1" dirty="0">
                <a:solidFill>
                  <a:srgbClr val="FFFFFF"/>
                </a:solidFill>
                <a:effectLst>
                  <a:outerShdw blurRad="38100" dist="38100" dir="2700000" algn="tl">
                    <a:srgbClr val="C0C0C0"/>
                  </a:outerShdw>
                </a:effectLst>
                <a:latin typeface="楷体" panose="02010609060101010101" pitchFamily="49" charset="-122"/>
                <a:ea typeface="楷体" panose="02010609060101010101" pitchFamily="49" charset="-122"/>
              </a:rPr>
              <a:t>简称“四性”</a:t>
            </a:r>
            <a:endParaRPr lang="zh-CN" altLang="en-US" sz="2800" b="1" dirty="0">
              <a:solidFill>
                <a:srgbClr val="FFFFFF"/>
              </a:solidFill>
              <a:effectLst>
                <a:outerShdw blurRad="38100" dist="38100" dir="2700000" algn="tl">
                  <a:srgbClr val="C0C0C0"/>
                </a:outerShdw>
              </a:effectLst>
              <a:latin typeface="楷体" panose="02010609060101010101" pitchFamily="49" charset="-122"/>
              <a:ea typeface="楷体" panose="02010609060101010101" pitchFamily="49" charset="-122"/>
            </a:endParaRPr>
          </a:p>
        </p:txBody>
      </p:sp>
      <p:grpSp>
        <p:nvGrpSpPr>
          <p:cNvPr id="38" name="Group 43"/>
          <p:cNvGrpSpPr/>
          <p:nvPr/>
        </p:nvGrpSpPr>
        <p:grpSpPr bwMode="auto">
          <a:xfrm>
            <a:off x="6397457" y="71378"/>
            <a:ext cx="1679269" cy="1444824"/>
            <a:chOff x="4035" y="181"/>
            <a:chExt cx="1361" cy="907"/>
          </a:xfrm>
        </p:grpSpPr>
        <p:sp>
          <p:nvSpPr>
            <p:cNvPr id="39" name="AutoShape 41"/>
            <p:cNvSpPr>
              <a:spLocks noChangeArrowheads="1"/>
            </p:cNvSpPr>
            <p:nvPr/>
          </p:nvSpPr>
          <p:spPr bwMode="auto">
            <a:xfrm>
              <a:off x="4035" y="181"/>
              <a:ext cx="1361" cy="907"/>
            </a:xfrm>
            <a:prstGeom prst="wedgeEllipseCallout">
              <a:avLst>
                <a:gd name="adj1" fmla="val -58449"/>
                <a:gd name="adj2" fmla="val 24972"/>
              </a:avLst>
            </a:prstGeom>
          </p:spPr>
          <p:style>
            <a:lnRef idx="1">
              <a:schemeClr val="accent5"/>
            </a:lnRef>
            <a:fillRef idx="2">
              <a:schemeClr val="accent5"/>
            </a:fillRef>
            <a:effectRef idx="1">
              <a:schemeClr val="accent5"/>
            </a:effectRef>
            <a:fontRef idx="minor">
              <a:schemeClr val="dk1"/>
            </a:fontRef>
          </p:style>
          <p:txBody>
            <a:bodyPr/>
            <a:lstStyle/>
            <a:p>
              <a:pPr algn="ctr"/>
              <a:endParaRPr lang="zh-CN" altLang="zh-CN">
                <a:latin typeface="楷体" panose="02010609060101010101" pitchFamily="49" charset="-122"/>
                <a:ea typeface="楷体" panose="02010609060101010101" pitchFamily="49" charset="-122"/>
              </a:endParaRPr>
            </a:p>
          </p:txBody>
        </p:sp>
        <p:sp>
          <p:nvSpPr>
            <p:cNvPr id="40" name="Text Box 42"/>
            <p:cNvSpPr txBox="1">
              <a:spLocks noChangeArrowheads="1"/>
            </p:cNvSpPr>
            <p:nvPr/>
          </p:nvSpPr>
          <p:spPr bwMode="auto">
            <a:xfrm>
              <a:off x="4126" y="290"/>
              <a:ext cx="1179" cy="640"/>
            </a:xfrm>
            <a:prstGeom prst="rect">
              <a:avLst/>
            </a:prstGeom>
            <a:noFill/>
            <a:ln>
              <a:noFill/>
            </a:ln>
          </p:spPr>
          <p:style>
            <a:lnRef idx="1">
              <a:schemeClr val="accent5"/>
            </a:lnRef>
            <a:fillRef idx="2">
              <a:schemeClr val="accent5"/>
            </a:fillRef>
            <a:effectRef idx="1">
              <a:schemeClr val="accent5"/>
            </a:effectRef>
            <a:fontRef idx="minor">
              <a:schemeClr val="dk1"/>
            </a:fontRef>
          </p:style>
          <p:txBody>
            <a:bodyPr>
              <a:spAutoFit/>
            </a:bodyPr>
            <a:lstStyle/>
            <a:p>
              <a:pPr algn="ctr">
                <a:spcBef>
                  <a:spcPct val="50000"/>
                </a:spcBef>
              </a:pPr>
              <a:r>
                <a:rPr lang="zh-CN" altLang="en-US" sz="2400" dirty="0">
                  <a:solidFill>
                    <a:srgbClr val="FF0066"/>
                  </a:solidFill>
                  <a:latin typeface="楷体" panose="02010609060101010101" pitchFamily="49" charset="-122"/>
                  <a:ea typeface="楷体" panose="02010609060101010101" pitchFamily="49" charset="-122"/>
                </a:rPr>
                <a:t>继电保护</a:t>
              </a:r>
              <a:endParaRPr lang="zh-CN" altLang="en-US" sz="2400" dirty="0">
                <a:solidFill>
                  <a:srgbClr val="FF0066"/>
                </a:solidFill>
                <a:latin typeface="楷体" panose="02010609060101010101" pitchFamily="49" charset="-122"/>
                <a:ea typeface="楷体" panose="02010609060101010101" pitchFamily="49" charset="-122"/>
              </a:endParaRPr>
            </a:p>
            <a:p>
              <a:pPr algn="ctr">
                <a:spcBef>
                  <a:spcPct val="50000"/>
                </a:spcBef>
              </a:pPr>
              <a:r>
                <a:rPr lang="zh-CN" altLang="en-US" sz="2400" dirty="0">
                  <a:solidFill>
                    <a:srgbClr val="FF0066"/>
                  </a:solidFill>
                  <a:latin typeface="楷体" panose="02010609060101010101" pitchFamily="49" charset="-122"/>
                  <a:ea typeface="楷体" panose="02010609060101010101" pitchFamily="49" charset="-122"/>
                </a:rPr>
                <a:t>的四条红线</a:t>
              </a:r>
              <a:endParaRPr lang="zh-CN" altLang="en-US" sz="2400" dirty="0">
                <a:solidFill>
                  <a:srgbClr val="FF0066"/>
                </a:solidFill>
                <a:latin typeface="楷体" panose="02010609060101010101" pitchFamily="49" charset="-122"/>
                <a:ea typeface="楷体" panose="02010609060101010101" pitchFamily="49" charset="-122"/>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323528" y="627534"/>
            <a:ext cx="8496944" cy="4176464"/>
          </a:xfrm>
        </p:spPr>
        <p:txBody>
          <a:bodyPr/>
          <a:lstStyle/>
          <a:p>
            <a:pPr marL="0" indent="0">
              <a:buNone/>
            </a:pPr>
            <a:r>
              <a:rPr lang="en-US" altLang="zh-CN" sz="2200" dirty="0">
                <a:latin typeface="楷体" panose="02010609060101010101" pitchFamily="49" charset="-122"/>
                <a:ea typeface="楷体" panose="02010609060101010101" pitchFamily="49" charset="-122"/>
              </a:rPr>
              <a:t>1</a:t>
            </a:r>
            <a:r>
              <a:rPr lang="zh-CN" altLang="en-US" sz="2200" dirty="0">
                <a:latin typeface="楷体" panose="02010609060101010101" pitchFamily="49" charset="-122"/>
                <a:ea typeface="楷体" panose="02010609060101010101" pitchFamily="49" charset="-122"/>
              </a:rPr>
              <a:t>、可靠性</a:t>
            </a:r>
            <a:endParaRPr lang="zh-CN" altLang="en-US" sz="2200" dirty="0">
              <a:latin typeface="楷体" panose="02010609060101010101" pitchFamily="49" charset="-122"/>
              <a:ea typeface="楷体" panose="02010609060101010101" pitchFamily="49" charset="-122"/>
            </a:endParaRPr>
          </a:p>
          <a:p>
            <a:pPr marL="0" indent="0">
              <a:lnSpc>
                <a:spcPct val="150000"/>
              </a:lnSpc>
              <a:buNone/>
            </a:pP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1</a:t>
            </a:r>
            <a:r>
              <a:rPr lang="zh-CN" altLang="en-US" sz="2000" dirty="0">
                <a:latin typeface="楷体" panose="02010609060101010101" pitchFamily="49" charset="-122"/>
                <a:ea typeface="楷体" panose="02010609060101010101" pitchFamily="49" charset="-122"/>
              </a:rPr>
              <a:t>）</a:t>
            </a:r>
            <a:r>
              <a:rPr lang="zh-CN" altLang="en-US" sz="2000" dirty="0">
                <a:solidFill>
                  <a:srgbClr val="FF0000"/>
                </a:solidFill>
                <a:latin typeface="楷体" panose="02010609060101010101" pitchFamily="49" charset="-122"/>
                <a:ea typeface="楷体" panose="02010609060101010101" pitchFamily="49" charset="-122"/>
              </a:rPr>
              <a:t>安全性</a:t>
            </a:r>
            <a:r>
              <a:rPr lang="zh-CN" altLang="en-US" sz="2000" dirty="0">
                <a:latin typeface="楷体" panose="02010609060101010101" pitchFamily="49" charset="-122"/>
                <a:ea typeface="楷体" panose="02010609060101010101" pitchFamily="49" charset="-122"/>
              </a:rPr>
              <a:t>：指在保护范围之外的故障，应能够可靠的不动作，即</a:t>
            </a:r>
            <a:r>
              <a:rPr lang="zh-CN" altLang="en-US" sz="2000" dirty="0">
                <a:solidFill>
                  <a:srgbClr val="FF0000"/>
                </a:solidFill>
                <a:latin typeface="楷体" panose="02010609060101010101" pitchFamily="49" charset="-122"/>
                <a:ea typeface="楷体" panose="02010609060101010101" pitchFamily="49" charset="-122"/>
              </a:rPr>
              <a:t>不误动</a:t>
            </a:r>
            <a:r>
              <a:rPr lang="zh-CN" altLang="en-US"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a:p>
            <a:pPr marL="0" indent="0">
              <a:lnSpc>
                <a:spcPct val="150000"/>
              </a:lnSpc>
              <a:buNone/>
            </a:pP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2</a:t>
            </a:r>
            <a:r>
              <a:rPr lang="zh-CN" altLang="en-US" sz="2000" dirty="0">
                <a:latin typeface="楷体" panose="02010609060101010101" pitchFamily="49" charset="-122"/>
                <a:ea typeface="楷体" panose="02010609060101010101" pitchFamily="49" charset="-122"/>
              </a:rPr>
              <a:t>）</a:t>
            </a:r>
            <a:r>
              <a:rPr lang="zh-CN" altLang="en-US" sz="2000" dirty="0">
                <a:solidFill>
                  <a:srgbClr val="FF0000"/>
                </a:solidFill>
                <a:latin typeface="楷体" panose="02010609060101010101" pitchFamily="49" charset="-122"/>
                <a:ea typeface="楷体" panose="02010609060101010101" pitchFamily="49" charset="-122"/>
              </a:rPr>
              <a:t>信赖性</a:t>
            </a:r>
            <a:r>
              <a:rPr lang="zh-CN" altLang="en-US" sz="2000" dirty="0">
                <a:latin typeface="楷体" panose="02010609060101010101" pitchFamily="49" charset="-122"/>
                <a:ea typeface="楷体" panose="02010609060101010101" pitchFamily="49" charset="-122"/>
              </a:rPr>
              <a:t>：指保护装置在其规定的保护范围内发生故障应能够可靠动作，即</a:t>
            </a:r>
            <a:r>
              <a:rPr lang="zh-CN" altLang="en-US" sz="2000" dirty="0">
                <a:solidFill>
                  <a:srgbClr val="FF0000"/>
                </a:solidFill>
                <a:latin typeface="楷体" panose="02010609060101010101" pitchFamily="49" charset="-122"/>
                <a:ea typeface="楷体" panose="02010609060101010101" pitchFamily="49" charset="-122"/>
              </a:rPr>
              <a:t>不拒动</a:t>
            </a:r>
            <a:r>
              <a:rPr lang="zh-CN" altLang="en-US" sz="2000" dirty="0">
                <a:latin typeface="楷体" panose="02010609060101010101" pitchFamily="49" charset="-122"/>
                <a:ea typeface="楷体" panose="02010609060101010101" pitchFamily="49" charset="-122"/>
              </a:rPr>
              <a:t>。</a:t>
            </a:r>
            <a:endParaRPr lang="zh-CN" altLang="en-US" sz="2000" dirty="0">
              <a:latin typeface="楷体" panose="02010609060101010101" pitchFamily="49" charset="-122"/>
              <a:ea typeface="楷体" panose="02010609060101010101" pitchFamily="49" charset="-122"/>
            </a:endParaRPr>
          </a:p>
          <a:p>
            <a:pPr marL="0" indent="0">
              <a:buNone/>
            </a:pPr>
            <a:endParaRPr lang="zh-CN" altLang="en-US" sz="2000" dirty="0"/>
          </a:p>
        </p:txBody>
      </p:sp>
      <p:pic>
        <p:nvPicPr>
          <p:cNvPr id="8" name="Picture 11" descr="吴宗宪"/>
          <p:cNvPicPr>
            <a:picLocks noChangeAspect="1" noChangeArrowheads="1"/>
          </p:cNvPicPr>
          <p:nvPr/>
        </p:nvPicPr>
        <p:blipFill>
          <a:blip r:embed="rId2" cstate="print"/>
          <a:stretch>
            <a:fillRect/>
          </a:stretch>
        </p:blipFill>
        <p:spPr bwMode="auto">
          <a:xfrm>
            <a:off x="192255" y="2571750"/>
            <a:ext cx="2681272" cy="2205061"/>
          </a:xfrm>
          <a:prstGeom prst="rect">
            <a:avLst/>
          </a:prstGeom>
          <a:noFill/>
          <a:ln w="9525">
            <a:noFill/>
            <a:miter lim="800000"/>
            <a:headEnd/>
            <a:tailEnd/>
          </a:ln>
        </p:spPr>
      </p:pic>
      <p:sp>
        <p:nvSpPr>
          <p:cNvPr id="9" name="Text Box 12"/>
          <p:cNvSpPr txBox="1">
            <a:spLocks noChangeArrowheads="1"/>
          </p:cNvSpPr>
          <p:nvPr/>
        </p:nvSpPr>
        <p:spPr bwMode="auto">
          <a:xfrm>
            <a:off x="2856080" y="2630499"/>
            <a:ext cx="1441450" cy="519112"/>
          </a:xfrm>
          <a:prstGeom prst="rect">
            <a:avLst/>
          </a:prstGeom>
          <a:noFill/>
          <a:ln w="9525">
            <a:noFill/>
            <a:miter lim="800000"/>
          </a:ln>
        </p:spPr>
        <p:txBody>
          <a:bodyPr>
            <a:spAutoFit/>
          </a:bodyPr>
          <a:lstStyle/>
          <a:p>
            <a:pPr>
              <a:spcBef>
                <a:spcPct val="50000"/>
              </a:spcBef>
            </a:pPr>
            <a:r>
              <a:rPr lang="zh-CN" altLang="en-US" sz="2800" b="1">
                <a:solidFill>
                  <a:schemeClr val="hlink"/>
                </a:solidFill>
                <a:latin typeface="楷体" panose="02010609060101010101" pitchFamily="49" charset="-122"/>
                <a:ea typeface="楷体" panose="02010609060101010101" pitchFamily="49" charset="-122"/>
              </a:rPr>
              <a:t>敌不动</a:t>
            </a:r>
            <a:endParaRPr lang="zh-CN" altLang="en-US" sz="2800" b="1">
              <a:solidFill>
                <a:schemeClr val="hlink"/>
              </a:solidFill>
              <a:latin typeface="楷体" panose="02010609060101010101" pitchFamily="49" charset="-122"/>
              <a:ea typeface="楷体" panose="02010609060101010101" pitchFamily="49" charset="-122"/>
            </a:endParaRPr>
          </a:p>
        </p:txBody>
      </p:sp>
      <p:sp>
        <p:nvSpPr>
          <p:cNvPr id="11" name="Text Box 13"/>
          <p:cNvSpPr txBox="1">
            <a:spLocks noChangeArrowheads="1"/>
          </p:cNvSpPr>
          <p:nvPr/>
        </p:nvSpPr>
        <p:spPr bwMode="auto">
          <a:xfrm>
            <a:off x="4945230" y="2630499"/>
            <a:ext cx="1441450" cy="519112"/>
          </a:xfrm>
          <a:prstGeom prst="rect">
            <a:avLst/>
          </a:prstGeom>
          <a:noFill/>
          <a:ln w="9525">
            <a:noFill/>
            <a:miter lim="800000"/>
          </a:ln>
        </p:spPr>
        <p:txBody>
          <a:bodyPr>
            <a:spAutoFit/>
          </a:bodyPr>
          <a:lstStyle/>
          <a:p>
            <a:pPr>
              <a:spcBef>
                <a:spcPct val="50000"/>
              </a:spcBef>
            </a:pPr>
            <a:r>
              <a:rPr lang="zh-CN" altLang="en-US" sz="2800" b="1">
                <a:solidFill>
                  <a:schemeClr val="hlink"/>
                </a:solidFill>
                <a:latin typeface="楷体" panose="02010609060101010101" pitchFamily="49" charset="-122"/>
                <a:ea typeface="楷体" panose="02010609060101010101" pitchFamily="49" charset="-122"/>
              </a:rPr>
              <a:t>我不动</a:t>
            </a:r>
            <a:endParaRPr lang="zh-CN" altLang="en-US" sz="2800" b="1">
              <a:solidFill>
                <a:schemeClr val="hlink"/>
              </a:solidFill>
              <a:latin typeface="楷体" panose="02010609060101010101" pitchFamily="49" charset="-122"/>
              <a:ea typeface="楷体" panose="02010609060101010101" pitchFamily="49" charset="-122"/>
            </a:endParaRPr>
          </a:p>
        </p:txBody>
      </p:sp>
      <p:sp>
        <p:nvSpPr>
          <p:cNvPr id="12" name="Text Box 14"/>
          <p:cNvSpPr txBox="1">
            <a:spLocks noChangeArrowheads="1"/>
          </p:cNvSpPr>
          <p:nvPr/>
        </p:nvSpPr>
        <p:spPr bwMode="auto">
          <a:xfrm>
            <a:off x="7248692" y="2630499"/>
            <a:ext cx="1441450" cy="519112"/>
          </a:xfrm>
          <a:prstGeom prst="rect">
            <a:avLst/>
          </a:prstGeom>
          <a:noFill/>
          <a:ln w="9525">
            <a:noFill/>
            <a:miter lim="800000"/>
          </a:ln>
        </p:spPr>
        <p:txBody>
          <a:bodyPr>
            <a:spAutoFit/>
          </a:bodyPr>
          <a:lstStyle/>
          <a:p>
            <a:pPr>
              <a:spcBef>
                <a:spcPct val="50000"/>
              </a:spcBef>
            </a:pPr>
            <a:r>
              <a:rPr lang="zh-CN" altLang="en-US" sz="2800" b="1">
                <a:solidFill>
                  <a:schemeClr val="hlink"/>
                </a:solidFill>
                <a:latin typeface="楷体" panose="02010609060101010101" pitchFamily="49" charset="-122"/>
                <a:ea typeface="楷体" panose="02010609060101010101" pitchFamily="49" charset="-122"/>
              </a:rPr>
              <a:t>拒动</a:t>
            </a:r>
            <a:endParaRPr lang="zh-CN" altLang="en-US" sz="2800" b="1">
              <a:solidFill>
                <a:schemeClr val="hlink"/>
              </a:solidFill>
              <a:latin typeface="楷体" panose="02010609060101010101" pitchFamily="49" charset="-122"/>
              <a:ea typeface="楷体" panose="02010609060101010101" pitchFamily="49" charset="-122"/>
            </a:endParaRPr>
          </a:p>
        </p:txBody>
      </p:sp>
      <p:sp>
        <p:nvSpPr>
          <p:cNvPr id="13" name="Text Box 15"/>
          <p:cNvSpPr txBox="1">
            <a:spLocks noChangeArrowheads="1"/>
          </p:cNvSpPr>
          <p:nvPr/>
        </p:nvSpPr>
        <p:spPr bwMode="auto">
          <a:xfrm>
            <a:off x="2927517" y="4214824"/>
            <a:ext cx="1441450" cy="519112"/>
          </a:xfrm>
          <a:prstGeom prst="rect">
            <a:avLst/>
          </a:prstGeom>
          <a:noFill/>
          <a:ln w="9525">
            <a:noFill/>
            <a:miter lim="800000"/>
          </a:ln>
        </p:spPr>
        <p:txBody>
          <a:bodyPr>
            <a:spAutoFit/>
          </a:bodyPr>
          <a:lstStyle/>
          <a:p>
            <a:pPr>
              <a:spcBef>
                <a:spcPct val="50000"/>
              </a:spcBef>
            </a:pPr>
            <a:r>
              <a:rPr lang="zh-CN" altLang="en-US" sz="2800" b="1">
                <a:solidFill>
                  <a:schemeClr val="hlink"/>
                </a:solidFill>
                <a:latin typeface="楷体" panose="02010609060101010101" pitchFamily="49" charset="-122"/>
                <a:ea typeface="楷体" panose="02010609060101010101" pitchFamily="49" charset="-122"/>
              </a:rPr>
              <a:t>敌一动</a:t>
            </a:r>
            <a:endParaRPr lang="zh-CN" altLang="en-US" sz="2800" b="1">
              <a:solidFill>
                <a:schemeClr val="hlink"/>
              </a:solidFill>
              <a:latin typeface="楷体" panose="02010609060101010101" pitchFamily="49" charset="-122"/>
              <a:ea typeface="楷体" panose="02010609060101010101" pitchFamily="49" charset="-122"/>
            </a:endParaRPr>
          </a:p>
        </p:txBody>
      </p:sp>
      <p:sp>
        <p:nvSpPr>
          <p:cNvPr id="14" name="Text Box 16"/>
          <p:cNvSpPr txBox="1">
            <a:spLocks noChangeArrowheads="1"/>
          </p:cNvSpPr>
          <p:nvPr/>
        </p:nvSpPr>
        <p:spPr bwMode="auto">
          <a:xfrm>
            <a:off x="5016667" y="4214824"/>
            <a:ext cx="1441450" cy="519112"/>
          </a:xfrm>
          <a:prstGeom prst="rect">
            <a:avLst/>
          </a:prstGeom>
          <a:noFill/>
          <a:ln w="9525">
            <a:noFill/>
            <a:miter lim="800000"/>
          </a:ln>
        </p:spPr>
        <p:txBody>
          <a:bodyPr>
            <a:spAutoFit/>
          </a:bodyPr>
          <a:lstStyle/>
          <a:p>
            <a:pPr>
              <a:spcBef>
                <a:spcPct val="50000"/>
              </a:spcBef>
            </a:pPr>
            <a:r>
              <a:rPr lang="zh-CN" altLang="en-US" sz="2800" b="1">
                <a:solidFill>
                  <a:schemeClr val="hlink"/>
                </a:solidFill>
                <a:latin typeface="楷体" panose="02010609060101010101" pitchFamily="49" charset="-122"/>
                <a:ea typeface="楷体" panose="02010609060101010101" pitchFamily="49" charset="-122"/>
              </a:rPr>
              <a:t>我乱动</a:t>
            </a:r>
            <a:endParaRPr lang="zh-CN" altLang="en-US" sz="2800" b="1">
              <a:solidFill>
                <a:schemeClr val="hlink"/>
              </a:solidFill>
              <a:latin typeface="楷体" panose="02010609060101010101" pitchFamily="49" charset="-122"/>
              <a:ea typeface="楷体" panose="02010609060101010101" pitchFamily="49" charset="-122"/>
            </a:endParaRPr>
          </a:p>
        </p:txBody>
      </p:sp>
      <p:sp>
        <p:nvSpPr>
          <p:cNvPr id="15" name="Text Box 17"/>
          <p:cNvSpPr txBox="1">
            <a:spLocks noChangeArrowheads="1"/>
          </p:cNvSpPr>
          <p:nvPr/>
        </p:nvSpPr>
        <p:spPr bwMode="auto">
          <a:xfrm>
            <a:off x="7320130" y="4214824"/>
            <a:ext cx="1441450" cy="519112"/>
          </a:xfrm>
          <a:prstGeom prst="rect">
            <a:avLst/>
          </a:prstGeom>
          <a:noFill/>
          <a:ln w="9525">
            <a:noFill/>
            <a:miter lim="800000"/>
          </a:ln>
        </p:spPr>
        <p:txBody>
          <a:bodyPr>
            <a:spAutoFit/>
          </a:bodyPr>
          <a:lstStyle/>
          <a:p>
            <a:pPr>
              <a:spcBef>
                <a:spcPct val="50000"/>
              </a:spcBef>
            </a:pPr>
            <a:r>
              <a:rPr lang="zh-CN" altLang="en-US" sz="2800" b="1" dirty="0">
                <a:solidFill>
                  <a:schemeClr val="hlink"/>
                </a:solidFill>
                <a:latin typeface="楷体" panose="02010609060101010101" pitchFamily="49" charset="-122"/>
                <a:ea typeface="楷体" panose="02010609060101010101" pitchFamily="49" charset="-122"/>
              </a:rPr>
              <a:t>误动</a:t>
            </a:r>
            <a:endParaRPr lang="zh-CN" altLang="en-US" sz="2800" b="1" dirty="0">
              <a:solidFill>
                <a:schemeClr val="hlink"/>
              </a:solidFill>
              <a:latin typeface="楷体" panose="02010609060101010101" pitchFamily="49" charset="-122"/>
              <a:ea typeface="楷体" panose="02010609060101010101" pitchFamily="49" charset="-122"/>
            </a:endParaRPr>
          </a:p>
        </p:txBody>
      </p:sp>
      <p:sp>
        <p:nvSpPr>
          <p:cNvPr id="16" name="AutoShape 18"/>
          <p:cNvSpPr>
            <a:spLocks noChangeArrowheads="1"/>
          </p:cNvSpPr>
          <p:nvPr/>
        </p:nvSpPr>
        <p:spPr bwMode="auto">
          <a:xfrm rot="18784753">
            <a:off x="3756193" y="3530611"/>
            <a:ext cx="1655762" cy="287337"/>
          </a:xfrm>
          <a:prstGeom prst="rightArrow">
            <a:avLst>
              <a:gd name="adj1" fmla="val 50000"/>
              <a:gd name="adj2" fmla="val 144061"/>
            </a:avLst>
          </a:prstGeom>
        </p:spPr>
        <p:style>
          <a:lnRef idx="1">
            <a:schemeClr val="accent2"/>
          </a:lnRef>
          <a:fillRef idx="2">
            <a:schemeClr val="accent2"/>
          </a:fillRef>
          <a:effectRef idx="1">
            <a:schemeClr val="accent2"/>
          </a:effectRef>
          <a:fontRef idx="minor">
            <a:schemeClr val="dk1"/>
          </a:fontRef>
        </p:style>
        <p:txBody>
          <a:bodyPr wrap="none" anchor="ctr"/>
          <a:lstStyle/>
          <a:p>
            <a:endParaRPr lang="zh-CN" altLang="en-US">
              <a:latin typeface="楷体" panose="02010609060101010101" pitchFamily="49" charset="-122"/>
              <a:ea typeface="楷体" panose="02010609060101010101" pitchFamily="49" charset="-122"/>
            </a:endParaRPr>
          </a:p>
        </p:txBody>
      </p:sp>
      <p:sp>
        <p:nvSpPr>
          <p:cNvPr id="17" name="AutoShape 19"/>
          <p:cNvSpPr>
            <a:spLocks noChangeArrowheads="1"/>
          </p:cNvSpPr>
          <p:nvPr/>
        </p:nvSpPr>
        <p:spPr bwMode="auto">
          <a:xfrm rot="2509612">
            <a:off x="3648242" y="3638561"/>
            <a:ext cx="1655763" cy="287338"/>
          </a:xfrm>
          <a:prstGeom prst="rightArrow">
            <a:avLst>
              <a:gd name="adj1" fmla="val 50000"/>
              <a:gd name="adj2" fmla="val 144061"/>
            </a:avLst>
          </a:prstGeom>
        </p:spPr>
        <p:style>
          <a:lnRef idx="1">
            <a:schemeClr val="accent5"/>
          </a:lnRef>
          <a:fillRef idx="2">
            <a:schemeClr val="accent5"/>
          </a:fillRef>
          <a:effectRef idx="1">
            <a:schemeClr val="accent5"/>
          </a:effectRef>
          <a:fontRef idx="minor">
            <a:schemeClr val="dk1"/>
          </a:fontRef>
        </p:style>
        <p:txBody>
          <a:bodyPr wrap="none" anchor="ctr"/>
          <a:lstStyle/>
          <a:p>
            <a:endParaRPr lang="zh-CN" altLang="en-US">
              <a:latin typeface="楷体" panose="02010609060101010101" pitchFamily="49" charset="-122"/>
              <a:ea typeface="楷体" panose="02010609060101010101" pitchFamily="49" charset="-122"/>
            </a:endParaRPr>
          </a:p>
        </p:txBody>
      </p:sp>
      <p:sp>
        <p:nvSpPr>
          <p:cNvPr id="18" name="AutoShape 20"/>
          <p:cNvSpPr>
            <a:spLocks noChangeArrowheads="1"/>
          </p:cNvSpPr>
          <p:nvPr/>
        </p:nvSpPr>
        <p:spPr bwMode="auto">
          <a:xfrm>
            <a:off x="6294621" y="2774961"/>
            <a:ext cx="1008062" cy="358775"/>
          </a:xfrm>
          <a:prstGeom prst="rightArrow">
            <a:avLst>
              <a:gd name="adj1" fmla="val 50000"/>
              <a:gd name="adj2" fmla="val 70243"/>
            </a:avLst>
          </a:prstGeom>
        </p:spPr>
        <p:style>
          <a:lnRef idx="1">
            <a:schemeClr val="accent2"/>
          </a:lnRef>
          <a:fillRef idx="2">
            <a:schemeClr val="accent2"/>
          </a:fillRef>
          <a:effectRef idx="1">
            <a:schemeClr val="accent2"/>
          </a:effectRef>
          <a:fontRef idx="minor">
            <a:schemeClr val="dk1"/>
          </a:fontRef>
        </p:style>
        <p:txBody>
          <a:bodyPr wrap="none" anchor="ctr"/>
          <a:lstStyle/>
          <a:p>
            <a:endParaRPr lang="zh-CN" altLang="en-US">
              <a:latin typeface="楷体" panose="02010609060101010101" pitchFamily="49" charset="-122"/>
              <a:ea typeface="楷体" panose="02010609060101010101" pitchFamily="49" charset="-122"/>
            </a:endParaRPr>
          </a:p>
        </p:txBody>
      </p:sp>
      <p:sp>
        <p:nvSpPr>
          <p:cNvPr id="19" name="AutoShape 21"/>
          <p:cNvSpPr>
            <a:spLocks noChangeArrowheads="1"/>
          </p:cNvSpPr>
          <p:nvPr/>
        </p:nvSpPr>
        <p:spPr bwMode="auto">
          <a:xfrm>
            <a:off x="6294621" y="4359286"/>
            <a:ext cx="1008062" cy="358775"/>
          </a:xfrm>
          <a:prstGeom prst="rightArrow">
            <a:avLst>
              <a:gd name="adj1" fmla="val 50000"/>
              <a:gd name="adj2" fmla="val 70243"/>
            </a:avLst>
          </a:prstGeom>
        </p:spPr>
        <p:style>
          <a:lnRef idx="1">
            <a:schemeClr val="accent5"/>
          </a:lnRef>
          <a:fillRef idx="2">
            <a:schemeClr val="accent5"/>
          </a:fillRef>
          <a:effectRef idx="1">
            <a:schemeClr val="accent5"/>
          </a:effectRef>
          <a:fontRef idx="minor">
            <a:schemeClr val="dk1"/>
          </a:fontRef>
        </p:style>
        <p:txBody>
          <a:bodyPr wrap="none" anchor="ctr"/>
          <a:lstStyle/>
          <a:p>
            <a:endParaRPr lang="zh-CN" altLang="en-US">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strVal val="#ppt_w*0.05"/>
                                          </p:val>
                                        </p:tav>
                                        <p:tav tm="100000">
                                          <p:val>
                                            <p:strVal val="#ppt_w"/>
                                          </p:val>
                                        </p:tav>
                                      </p:tavLst>
                                    </p:anim>
                                    <p:anim calcmode="lin" valueType="num">
                                      <p:cBhvr>
                                        <p:cTn id="8" dur="500" fill="hold"/>
                                        <p:tgtEl>
                                          <p:spTgt spid="13"/>
                                        </p:tgtEl>
                                        <p:attrNameLst>
                                          <p:attrName>ppt_h</p:attrName>
                                        </p:attrNameLst>
                                      </p:cBhvr>
                                      <p:tavLst>
                                        <p:tav tm="0">
                                          <p:val>
                                            <p:strVal val="#ppt_h"/>
                                          </p:val>
                                        </p:tav>
                                        <p:tav tm="100000">
                                          <p:val>
                                            <p:strVal val="#ppt_h"/>
                                          </p:val>
                                        </p:tav>
                                      </p:tavLst>
                                    </p:anim>
                                    <p:anim calcmode="lin" valueType="num">
                                      <p:cBhvr>
                                        <p:cTn id="9" dur="500" fill="hold"/>
                                        <p:tgtEl>
                                          <p:spTgt spid="13"/>
                                        </p:tgtEl>
                                        <p:attrNameLst>
                                          <p:attrName>ppt_x</p:attrName>
                                        </p:attrNameLst>
                                      </p:cBhvr>
                                      <p:tavLst>
                                        <p:tav tm="0">
                                          <p:val>
                                            <p:strVal val="#ppt_x-.2"/>
                                          </p:val>
                                        </p:tav>
                                        <p:tav tm="100000">
                                          <p:val>
                                            <p:strVal val="#ppt_x"/>
                                          </p:val>
                                        </p:tav>
                                      </p:tavLst>
                                    </p:anim>
                                    <p:anim calcmode="lin" valueType="num">
                                      <p:cBhvr>
                                        <p:cTn id="10" dur="500" fill="hold"/>
                                        <p:tgtEl>
                                          <p:spTgt spid="13"/>
                                        </p:tgtEl>
                                        <p:attrNameLst>
                                          <p:attrName>ppt_y</p:attrName>
                                        </p:attrNameLst>
                                      </p:cBhvr>
                                      <p:tavLst>
                                        <p:tav tm="0">
                                          <p:val>
                                            <p:strVal val="#ppt_y"/>
                                          </p:val>
                                        </p:tav>
                                        <p:tav tm="100000">
                                          <p:val>
                                            <p:strVal val="#ppt_y"/>
                                          </p:val>
                                        </p:tav>
                                      </p:tavLst>
                                    </p:anim>
                                    <p:animEffect transition="in" filter="fade">
                                      <p:cBhvr>
                                        <p:cTn id="11" dur="500"/>
                                        <p:tgtEl>
                                          <p:spTgt spid="13"/>
                                        </p:tgtEl>
                                      </p:cBhvr>
                                    </p:animEffect>
                                  </p:childTnLst>
                                </p:cTn>
                              </p:par>
                              <p:par>
                                <p:cTn id="12" presetID="54" presetClass="entr" presetSubtype="0" ac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ppt_w*0.05"/>
                                          </p:val>
                                        </p:tav>
                                        <p:tav tm="100000">
                                          <p:val>
                                            <p:strVal val="#ppt_w"/>
                                          </p:val>
                                        </p:tav>
                                      </p:tavLst>
                                    </p:anim>
                                    <p:anim calcmode="lin" valueType="num">
                                      <p:cBhvr>
                                        <p:cTn id="15" dur="500" fill="hold"/>
                                        <p:tgtEl>
                                          <p:spTgt spid="9"/>
                                        </p:tgtEl>
                                        <p:attrNameLst>
                                          <p:attrName>ppt_h</p:attrName>
                                        </p:attrNameLst>
                                      </p:cBhvr>
                                      <p:tavLst>
                                        <p:tav tm="0">
                                          <p:val>
                                            <p:strVal val="#ppt_h"/>
                                          </p:val>
                                        </p:tav>
                                        <p:tav tm="100000">
                                          <p:val>
                                            <p:strVal val="#ppt_h"/>
                                          </p:val>
                                        </p:tav>
                                      </p:tavLst>
                                    </p:anim>
                                    <p:anim calcmode="lin" valueType="num">
                                      <p:cBhvr>
                                        <p:cTn id="16" dur="500" fill="hold"/>
                                        <p:tgtEl>
                                          <p:spTgt spid="9"/>
                                        </p:tgtEl>
                                        <p:attrNameLst>
                                          <p:attrName>ppt_x</p:attrName>
                                        </p:attrNameLst>
                                      </p:cBhvr>
                                      <p:tavLst>
                                        <p:tav tm="0">
                                          <p:val>
                                            <p:strVal val="#ppt_x-.2"/>
                                          </p:val>
                                        </p:tav>
                                        <p:tav tm="100000">
                                          <p:val>
                                            <p:strVal val="#ppt_x"/>
                                          </p:val>
                                        </p:tav>
                                      </p:tavLst>
                                    </p:anim>
                                    <p:anim calcmode="lin" valueType="num">
                                      <p:cBhvr>
                                        <p:cTn id="17" dur="500" fill="hold"/>
                                        <p:tgtEl>
                                          <p:spTgt spid="9"/>
                                        </p:tgtEl>
                                        <p:attrNameLst>
                                          <p:attrName>ppt_y</p:attrName>
                                        </p:attrNameLst>
                                      </p:cBhvr>
                                      <p:tavLst>
                                        <p:tav tm="0">
                                          <p:val>
                                            <p:strVal val="#ppt_y"/>
                                          </p:val>
                                        </p:tav>
                                        <p:tav tm="100000">
                                          <p:val>
                                            <p:strVal val="#ppt_y"/>
                                          </p:val>
                                        </p:tav>
                                      </p:tavLst>
                                    </p:anim>
                                    <p:animEffect transition="in" filter="fade">
                                      <p:cBhvr>
                                        <p:cTn id="18" dur="500"/>
                                        <p:tgtEl>
                                          <p:spTgt spid="9"/>
                                        </p:tgtEl>
                                      </p:cBhvr>
                                    </p:animEffect>
                                  </p:childTnLst>
                                </p:cTn>
                              </p:par>
                              <p:par>
                                <p:cTn id="19" presetID="54" presetClass="entr" presetSubtype="0" accel="10000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strVal val="#ppt_w*0.05"/>
                                          </p:val>
                                        </p:tav>
                                        <p:tav tm="100000">
                                          <p:val>
                                            <p:strVal val="#ppt_w"/>
                                          </p:val>
                                        </p:tav>
                                      </p:tavLst>
                                    </p:anim>
                                    <p:anim calcmode="lin" valueType="num">
                                      <p:cBhvr>
                                        <p:cTn id="22" dur="500" fill="hold"/>
                                        <p:tgtEl>
                                          <p:spTgt spid="11"/>
                                        </p:tgtEl>
                                        <p:attrNameLst>
                                          <p:attrName>ppt_h</p:attrName>
                                        </p:attrNameLst>
                                      </p:cBhvr>
                                      <p:tavLst>
                                        <p:tav tm="0">
                                          <p:val>
                                            <p:strVal val="#ppt_h"/>
                                          </p:val>
                                        </p:tav>
                                        <p:tav tm="100000">
                                          <p:val>
                                            <p:strVal val="#ppt_h"/>
                                          </p:val>
                                        </p:tav>
                                      </p:tavLst>
                                    </p:anim>
                                    <p:anim calcmode="lin" valueType="num">
                                      <p:cBhvr>
                                        <p:cTn id="23" dur="500" fill="hold"/>
                                        <p:tgtEl>
                                          <p:spTgt spid="11"/>
                                        </p:tgtEl>
                                        <p:attrNameLst>
                                          <p:attrName>ppt_x</p:attrName>
                                        </p:attrNameLst>
                                      </p:cBhvr>
                                      <p:tavLst>
                                        <p:tav tm="0">
                                          <p:val>
                                            <p:strVal val="#ppt_x-.2"/>
                                          </p:val>
                                        </p:tav>
                                        <p:tav tm="100000">
                                          <p:val>
                                            <p:strVal val="#ppt_x"/>
                                          </p:val>
                                        </p:tav>
                                      </p:tavLst>
                                    </p:anim>
                                    <p:anim calcmode="lin" valueType="num">
                                      <p:cBhvr>
                                        <p:cTn id="24" dur="500" fill="hold"/>
                                        <p:tgtEl>
                                          <p:spTgt spid="11"/>
                                        </p:tgtEl>
                                        <p:attrNameLst>
                                          <p:attrName>ppt_y</p:attrName>
                                        </p:attrNameLst>
                                      </p:cBhvr>
                                      <p:tavLst>
                                        <p:tav tm="0">
                                          <p:val>
                                            <p:strVal val="#ppt_y"/>
                                          </p:val>
                                        </p:tav>
                                        <p:tav tm="100000">
                                          <p:val>
                                            <p:strVal val="#ppt_y"/>
                                          </p:val>
                                        </p:tav>
                                      </p:tavLst>
                                    </p:anim>
                                    <p:animEffect transition="in" filter="fade">
                                      <p:cBhvr>
                                        <p:cTn id="25" dur="500"/>
                                        <p:tgtEl>
                                          <p:spTgt spid="11"/>
                                        </p:tgtEl>
                                      </p:cBhvr>
                                    </p:animEffect>
                                  </p:childTnLst>
                                </p:cTn>
                              </p:par>
                              <p:par>
                                <p:cTn id="26" presetID="54" presetClass="entr" presetSubtype="0" accel="10000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strVal val="#ppt_w*0.05"/>
                                          </p:val>
                                        </p:tav>
                                        <p:tav tm="100000">
                                          <p:val>
                                            <p:strVal val="#ppt_w"/>
                                          </p:val>
                                        </p:tav>
                                      </p:tavLst>
                                    </p:anim>
                                    <p:anim calcmode="lin" valueType="num">
                                      <p:cBhvr>
                                        <p:cTn id="29" dur="500" fill="hold"/>
                                        <p:tgtEl>
                                          <p:spTgt spid="14"/>
                                        </p:tgtEl>
                                        <p:attrNameLst>
                                          <p:attrName>ppt_h</p:attrName>
                                        </p:attrNameLst>
                                      </p:cBhvr>
                                      <p:tavLst>
                                        <p:tav tm="0">
                                          <p:val>
                                            <p:strVal val="#ppt_h"/>
                                          </p:val>
                                        </p:tav>
                                        <p:tav tm="100000">
                                          <p:val>
                                            <p:strVal val="#ppt_h"/>
                                          </p:val>
                                        </p:tav>
                                      </p:tavLst>
                                    </p:anim>
                                    <p:anim calcmode="lin" valueType="num">
                                      <p:cBhvr>
                                        <p:cTn id="30" dur="500" fill="hold"/>
                                        <p:tgtEl>
                                          <p:spTgt spid="14"/>
                                        </p:tgtEl>
                                        <p:attrNameLst>
                                          <p:attrName>ppt_x</p:attrName>
                                        </p:attrNameLst>
                                      </p:cBhvr>
                                      <p:tavLst>
                                        <p:tav tm="0">
                                          <p:val>
                                            <p:strVal val="#ppt_x-.2"/>
                                          </p:val>
                                        </p:tav>
                                        <p:tav tm="100000">
                                          <p:val>
                                            <p:strVal val="#ppt_x"/>
                                          </p:val>
                                        </p:tav>
                                      </p:tavLst>
                                    </p:anim>
                                    <p:anim calcmode="lin" valueType="num">
                                      <p:cBhvr>
                                        <p:cTn id="31" dur="500" fill="hold"/>
                                        <p:tgtEl>
                                          <p:spTgt spid="14"/>
                                        </p:tgtEl>
                                        <p:attrNameLst>
                                          <p:attrName>ppt_y</p:attrName>
                                        </p:attrNameLst>
                                      </p:cBhvr>
                                      <p:tavLst>
                                        <p:tav tm="0">
                                          <p:val>
                                            <p:strVal val="#ppt_y"/>
                                          </p:val>
                                        </p:tav>
                                        <p:tav tm="100000">
                                          <p:val>
                                            <p:strVal val="#ppt_y"/>
                                          </p:val>
                                        </p:tav>
                                      </p:tavLst>
                                    </p:anim>
                                    <p:animEffect transition="in" filter="fade">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3" presetClass="entr" presetSubtype="16" fill="hold" grpId="0" nodeType="click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grpId="0" nodeType="click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p:cTn id="61" dur="500" fill="hold"/>
                                        <p:tgtEl>
                                          <p:spTgt spid="18"/>
                                        </p:tgtEl>
                                        <p:attrNameLst>
                                          <p:attrName>ppt_w</p:attrName>
                                        </p:attrNameLst>
                                      </p:cBhvr>
                                      <p:tavLst>
                                        <p:tav tm="0">
                                          <p:val>
                                            <p:fltVal val="0"/>
                                          </p:val>
                                        </p:tav>
                                        <p:tav tm="100000">
                                          <p:val>
                                            <p:strVal val="#ppt_w"/>
                                          </p:val>
                                        </p:tav>
                                      </p:tavLst>
                                    </p:anim>
                                    <p:anim calcmode="lin" valueType="num">
                                      <p:cBhvr>
                                        <p:cTn id="62" dur="5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23" presetClass="entr" presetSubtype="16"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ppt_w</p:attrName>
                                        </p:attrNameLst>
                                      </p:cBhvr>
                                      <p:tavLst>
                                        <p:tav tm="0">
                                          <p:val>
                                            <p:fltVal val="0"/>
                                          </p:val>
                                        </p:tav>
                                        <p:tav tm="100000">
                                          <p:val>
                                            <p:strVal val="#ppt_w"/>
                                          </p:val>
                                        </p:tav>
                                      </p:tavLst>
                                    </p:anim>
                                    <p:anim calcmode="lin" valueType="num">
                                      <p:cBhvr>
                                        <p:cTn id="68" dur="500" fill="hold"/>
                                        <p:tgtEl>
                                          <p:spTgt spid="1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3" grpId="0"/>
      <p:bldP spid="14" grpId="0"/>
      <p:bldP spid="15" grpId="0"/>
      <p:bldP spid="16" grpId="0" bldLvl="0" animBg="1"/>
      <p:bldP spid="17" grpId="0" bldLvl="0" animBg="1"/>
      <p:bldP spid="18" grpId="0" bldLvl="0" animBg="1"/>
      <p:bldP spid="19"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8" name="Text Box 44"/>
          <p:cNvSpPr txBox="1">
            <a:spLocks noGrp="1" noChangeArrowheads="1"/>
          </p:cNvSpPr>
          <p:nvPr>
            <p:ph idx="1"/>
          </p:nvPr>
        </p:nvSpPr>
        <p:spPr bwMode="auto">
          <a:xfrm>
            <a:off x="323850" y="627063"/>
            <a:ext cx="8496300" cy="54737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marL="0" indent="0" algn="just" eaLnBrk="1" hangingPunct="1">
              <a:lnSpc>
                <a:spcPct val="135000"/>
              </a:lnSpc>
              <a:buNone/>
            </a:pPr>
            <a:r>
              <a:rPr lang="en-US" altLang="zh-CN" sz="2200" dirty="0">
                <a:solidFill>
                  <a:schemeClr val="tx1"/>
                </a:solidFill>
                <a:latin typeface="楷体" panose="02010609060101010101" pitchFamily="49" charset="-122"/>
                <a:ea typeface="楷体" panose="02010609060101010101" pitchFamily="49" charset="-122"/>
              </a:rPr>
              <a:t>1</a:t>
            </a:r>
            <a:r>
              <a:rPr lang="zh-CN" altLang="en-US" sz="2200" dirty="0">
                <a:solidFill>
                  <a:schemeClr val="tx1"/>
                </a:solidFill>
                <a:latin typeface="楷体" panose="02010609060101010101" pitchFamily="49" charset="-122"/>
                <a:ea typeface="楷体" panose="02010609060101010101" pitchFamily="49" charset="-122"/>
              </a:rPr>
              <a:t>、可靠性</a:t>
            </a:r>
            <a:r>
              <a:rPr lang="en-US" altLang="zh-CN" sz="2200" dirty="0">
                <a:solidFill>
                  <a:schemeClr val="tx1"/>
                </a:solidFill>
                <a:latin typeface="楷体" panose="02010609060101010101" pitchFamily="49" charset="-122"/>
                <a:ea typeface="楷体" panose="02010609060101010101" pitchFamily="49" charset="-122"/>
              </a:rPr>
              <a:t>(</a:t>
            </a:r>
            <a:r>
              <a:rPr lang="zh-CN" altLang="zh-CN" sz="2200" dirty="0">
                <a:solidFill>
                  <a:schemeClr val="tx1"/>
                </a:solidFill>
                <a:latin typeface="楷体" panose="02010609060101010101" pitchFamily="49" charset="-122"/>
                <a:ea typeface="楷体" panose="02010609060101010101" pitchFamily="49" charset="-122"/>
              </a:rPr>
              <a:t>一般由厂家决定</a:t>
            </a:r>
            <a:r>
              <a:rPr lang="en-US" altLang="zh-CN" sz="2200" dirty="0">
                <a:solidFill>
                  <a:schemeClr val="tx1"/>
                </a:solidFill>
                <a:latin typeface="楷体" panose="02010609060101010101" pitchFamily="49" charset="-122"/>
                <a:ea typeface="楷体" panose="02010609060101010101" pitchFamily="49" charset="-122"/>
              </a:rPr>
              <a:t>)</a:t>
            </a:r>
            <a:endParaRPr lang="en-US" altLang="zh-CN" sz="2200" dirty="0">
              <a:solidFill>
                <a:schemeClr val="tx1"/>
              </a:solidFill>
              <a:latin typeface="楷体" panose="02010609060101010101" pitchFamily="49" charset="-122"/>
              <a:ea typeface="楷体" panose="02010609060101010101" pitchFamily="49" charset="-122"/>
            </a:endParaRPr>
          </a:p>
        </p:txBody>
      </p:sp>
      <p:graphicFrame>
        <p:nvGraphicFramePr>
          <p:cNvPr id="2" name="对象 1"/>
          <p:cNvGraphicFramePr>
            <a:graphicFrameLocks noChangeAspect="1"/>
          </p:cNvGraphicFramePr>
          <p:nvPr/>
        </p:nvGraphicFramePr>
        <p:xfrm>
          <a:off x="593439" y="1203598"/>
          <a:ext cx="7921625" cy="1327150"/>
        </p:xfrm>
        <a:graphic>
          <a:graphicData uri="http://schemas.openxmlformats.org/presentationml/2006/ole">
            <mc:AlternateContent xmlns:mc="http://schemas.openxmlformats.org/markup-compatibility/2006">
              <mc:Choice xmlns:v="urn:schemas-microsoft-com:vml" Requires="v">
                <p:oleObj spid="_x0000_s1033" name="Equation" r:id="rId2" imgW="51467385" imgH="8621395" progId="Equation.DSMT4">
                  <p:embed/>
                </p:oleObj>
              </mc:Choice>
              <mc:Fallback>
                <p:oleObj name="Equation" r:id="rId2" imgW="51467385" imgH="8621395" progId="Equation.DSMT4">
                  <p:embed/>
                  <p:pic>
                    <p:nvPicPr>
                      <p:cNvPr id="0" name="Object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3439" y="1203598"/>
                        <a:ext cx="7921625" cy="1327150"/>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Text Box 44"/>
          <p:cNvSpPr txBox="1">
            <a:spLocks noChangeArrowheads="1"/>
          </p:cNvSpPr>
          <p:nvPr/>
        </p:nvSpPr>
        <p:spPr bwMode="auto">
          <a:xfrm>
            <a:off x="306102" y="2715766"/>
            <a:ext cx="8496300" cy="198996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rtlCol="0">
            <a:spAutoFit/>
          </a:bodyPr>
          <a:lstStyle>
            <a:lvl1pPr marL="342900" indent="-342900" algn="l" defTabSz="720725" rtl="0" eaLnBrk="0" latinLnBrk="0" hangingPunct="0">
              <a:spcBef>
                <a:spcPct val="20000"/>
              </a:spcBef>
              <a:buFont typeface="Arial" panose="020B0604020202020204" pitchFamily="34" charset="0"/>
              <a:buChar char="•"/>
              <a:defRPr sz="1600" kern="1200">
                <a:solidFill>
                  <a:schemeClr val="tx1"/>
                </a:solidFill>
                <a:latin typeface="Arial" panose="020B0604020202020204" pitchFamily="34" charset="0"/>
                <a:ea typeface="宋体" panose="02010600030101010101" pitchFamily="2" charset="-122"/>
                <a:cs typeface="+mn-cs"/>
              </a:defRPr>
            </a:lvl1pPr>
            <a:lvl2pPr marL="742950" indent="-285750" algn="l" defTabSz="720725" rtl="0" eaLnBrk="0" latinLnBrk="0" hangingPunct="0">
              <a:spcBef>
                <a:spcPct val="20000"/>
              </a:spcBef>
              <a:buFont typeface="Arial" panose="020B0604020202020204" pitchFamily="34" charset="0"/>
              <a:buChar char="–"/>
              <a:defRPr sz="1600" kern="1200">
                <a:solidFill>
                  <a:schemeClr val="tx1"/>
                </a:solidFill>
                <a:latin typeface="Arial" panose="020B0604020202020204" pitchFamily="34" charset="0"/>
                <a:ea typeface="宋体" panose="02010600030101010101" pitchFamily="2" charset="-122"/>
                <a:cs typeface="+mn-cs"/>
              </a:defRPr>
            </a:lvl2pPr>
            <a:lvl3pPr marL="1143000" indent="-228600" algn="l" defTabSz="720725" rtl="0" eaLnBrk="0" latinLnBrk="0" hangingPunct="0">
              <a:spcBef>
                <a:spcPct val="20000"/>
              </a:spcBef>
              <a:buFont typeface="Arial" panose="020B0604020202020204" pitchFamily="34" charset="0"/>
              <a:buChar char="•"/>
              <a:defRPr sz="1600" kern="1200">
                <a:solidFill>
                  <a:schemeClr val="tx1"/>
                </a:solidFill>
                <a:latin typeface="Arial" panose="020B0604020202020204" pitchFamily="34" charset="0"/>
                <a:ea typeface="宋体" panose="02010600030101010101" pitchFamily="2" charset="-122"/>
                <a:cs typeface="+mn-cs"/>
              </a:defRPr>
            </a:lvl3pPr>
            <a:lvl4pPr marL="1600200" indent="-228600" algn="l" defTabSz="720725" rtl="0" eaLnBrk="0" latinLnBrk="0" hangingPunct="0">
              <a:spcBef>
                <a:spcPct val="20000"/>
              </a:spcBef>
              <a:buFont typeface="Arial" panose="020B0604020202020204" pitchFamily="34" charset="0"/>
              <a:buChar char="–"/>
              <a:defRPr sz="1600" kern="1200">
                <a:solidFill>
                  <a:schemeClr val="tx1"/>
                </a:solidFill>
                <a:latin typeface="Arial" panose="020B0604020202020204" pitchFamily="34" charset="0"/>
                <a:ea typeface="宋体" panose="02010600030101010101" pitchFamily="2" charset="-122"/>
                <a:cs typeface="+mn-cs"/>
              </a:defRPr>
            </a:lvl4pPr>
            <a:lvl5pPr marL="2057400" indent="-228600" algn="l" defTabSz="720725" rtl="0" eaLnBrk="0" latinLnBrk="0" hangingPunct="0">
              <a:spcBef>
                <a:spcPct val="20000"/>
              </a:spcBef>
              <a:buFont typeface="Arial" panose="020B0604020202020204" pitchFamily="34" charset="0"/>
              <a:buChar char="»"/>
              <a:defRPr sz="1600" kern="1200">
                <a:solidFill>
                  <a:schemeClr val="tx1"/>
                </a:solidFill>
                <a:latin typeface="Arial" panose="020B0604020202020204" pitchFamily="34" charset="0"/>
                <a:ea typeface="宋体" panose="02010600030101010101" pitchFamily="2" charset="-122"/>
                <a:cs typeface="+mn-cs"/>
              </a:defRPr>
            </a:lvl5pPr>
            <a:lvl6pPr marL="2514600" indent="-228600" algn="l" defTabSz="720725" rtl="0" eaLnBrk="0" fontAlgn="base" latinLnBrk="0" hangingPunct="0">
              <a:spcBef>
                <a:spcPct val="0"/>
              </a:spcBef>
              <a:spcAft>
                <a:spcPct val="0"/>
              </a:spcAft>
              <a:buFont typeface="Arial" panose="020B0604020202020204" pitchFamily="34" charset="0"/>
              <a:buChar char="•"/>
              <a:defRPr sz="1600" kern="1200">
                <a:solidFill>
                  <a:schemeClr val="tx1"/>
                </a:solidFill>
                <a:latin typeface="Arial" panose="020B0604020202020204" pitchFamily="34" charset="0"/>
                <a:ea typeface="宋体" panose="02010600030101010101" pitchFamily="2" charset="-122"/>
                <a:cs typeface="+mn-cs"/>
              </a:defRPr>
            </a:lvl6pPr>
            <a:lvl7pPr marL="2971800" indent="-228600" algn="l" defTabSz="720725" rtl="0" eaLnBrk="0" fontAlgn="base" latinLnBrk="0" hangingPunct="0">
              <a:spcBef>
                <a:spcPct val="0"/>
              </a:spcBef>
              <a:spcAft>
                <a:spcPct val="0"/>
              </a:spcAft>
              <a:buFont typeface="Arial" panose="020B0604020202020204" pitchFamily="34" charset="0"/>
              <a:buChar char="•"/>
              <a:defRPr sz="1600" kern="1200">
                <a:solidFill>
                  <a:schemeClr val="tx1"/>
                </a:solidFill>
                <a:latin typeface="Arial" panose="020B0604020202020204" pitchFamily="34" charset="0"/>
                <a:ea typeface="宋体" panose="02010600030101010101" pitchFamily="2" charset="-122"/>
                <a:cs typeface="+mn-cs"/>
              </a:defRPr>
            </a:lvl7pPr>
            <a:lvl8pPr marL="3429000" indent="-228600" algn="l" defTabSz="720725" rtl="0" eaLnBrk="0" fontAlgn="base" latinLnBrk="0" hangingPunct="0">
              <a:spcBef>
                <a:spcPct val="0"/>
              </a:spcBef>
              <a:spcAft>
                <a:spcPct val="0"/>
              </a:spcAft>
              <a:buFont typeface="Arial" panose="020B0604020202020204" pitchFamily="34" charset="0"/>
              <a:buChar char="•"/>
              <a:defRPr sz="1600" kern="1200">
                <a:solidFill>
                  <a:schemeClr val="tx1"/>
                </a:solidFill>
                <a:latin typeface="Arial" panose="020B0604020202020204" pitchFamily="34" charset="0"/>
                <a:ea typeface="宋体" panose="02010600030101010101" pitchFamily="2" charset="-122"/>
                <a:cs typeface="+mn-cs"/>
              </a:defRPr>
            </a:lvl8pPr>
            <a:lvl9pPr marL="3886200" indent="-228600" algn="l" defTabSz="720725" rtl="0" eaLnBrk="0" fontAlgn="base" latinLnBrk="0" hangingPunct="0">
              <a:spcBef>
                <a:spcPct val="0"/>
              </a:spcBef>
              <a:spcAft>
                <a:spcPct val="0"/>
              </a:spcAft>
              <a:buFont typeface="Arial" panose="020B0604020202020204" pitchFamily="34" charset="0"/>
              <a:buChar char="•"/>
              <a:defRPr sz="1600" kern="1200">
                <a:solidFill>
                  <a:schemeClr val="tx1"/>
                </a:solidFill>
                <a:latin typeface="Arial" panose="020B0604020202020204" pitchFamily="34" charset="0"/>
                <a:ea typeface="宋体" panose="02010600030101010101" pitchFamily="2" charset="-122"/>
                <a:cs typeface="+mn-cs"/>
              </a:defRPr>
            </a:lvl9pPr>
          </a:lstStyle>
          <a:p>
            <a:pPr marL="0" indent="0">
              <a:lnSpc>
                <a:spcPct val="150000"/>
              </a:lnSpc>
              <a:buNone/>
            </a:pPr>
            <a:r>
              <a:rPr lang="zh-CN" altLang="en-US" sz="2000" dirty="0">
                <a:latin typeface="楷体" panose="02010609060101010101" pitchFamily="49" charset="-122"/>
                <a:ea typeface="楷体" panose="02010609060101010101" pitchFamily="49" charset="-122"/>
              </a:rPr>
              <a:t>影响可靠性的因素：</a:t>
            </a:r>
            <a:endParaRPr lang="en-US" altLang="zh-CN" sz="2000" dirty="0">
              <a:latin typeface="楷体" panose="02010609060101010101" pitchFamily="49" charset="-122"/>
              <a:ea typeface="楷体" panose="02010609060101010101" pitchFamily="49" charset="-122"/>
            </a:endParaRPr>
          </a:p>
          <a:p>
            <a:pPr marL="0" indent="0">
              <a:lnSpc>
                <a:spcPct val="150000"/>
              </a:lnSpc>
              <a:buNone/>
            </a:pPr>
            <a:r>
              <a:rPr lang="en-US" altLang="zh-CN" sz="2000" dirty="0">
                <a:latin typeface="楷体" panose="02010609060101010101" pitchFamily="49" charset="-122"/>
                <a:ea typeface="楷体" panose="02010609060101010101" pitchFamily="49" charset="-122"/>
              </a:rPr>
              <a:t>1</a:t>
            </a:r>
            <a:r>
              <a:rPr lang="zh-CN" altLang="en-US" sz="2000" dirty="0">
                <a:latin typeface="楷体" panose="02010609060101010101" pitchFamily="49" charset="-122"/>
                <a:ea typeface="楷体" panose="02010609060101010101" pitchFamily="49" charset="-122"/>
              </a:rPr>
              <a:t>）</a:t>
            </a:r>
            <a:r>
              <a:rPr lang="zh-CN" altLang="en-US" sz="2000" dirty="0">
                <a:solidFill>
                  <a:srgbClr val="FF0000"/>
                </a:solidFill>
                <a:latin typeface="楷体" panose="02010609060101010101" pitchFamily="49" charset="-122"/>
                <a:ea typeface="楷体" panose="02010609060101010101" pitchFamily="49" charset="-122"/>
              </a:rPr>
              <a:t>内在</a:t>
            </a:r>
            <a:r>
              <a:rPr lang="zh-CN" altLang="en-US" sz="2000" dirty="0">
                <a:latin typeface="楷体" panose="02010609060101010101" pitchFamily="49" charset="-122"/>
                <a:ea typeface="楷体" panose="02010609060101010101" pitchFamily="49" charset="-122"/>
              </a:rPr>
              <a:t>：装置本身的质量，包括元件好坏、结构设计的合理性、制造</a:t>
            </a:r>
            <a:r>
              <a:rPr lang="en-US" altLang="zh-CN" sz="2000" dirty="0">
                <a:latin typeface="楷体" panose="02010609060101010101" pitchFamily="49" charset="-122"/>
                <a:ea typeface="楷体" panose="02010609060101010101" pitchFamily="49" charset="-122"/>
              </a:rPr>
              <a:t>		  </a:t>
            </a:r>
            <a:r>
              <a:rPr lang="zh-CN" altLang="en-US" sz="2000" dirty="0">
                <a:latin typeface="楷体" panose="02010609060101010101" pitchFamily="49" charset="-122"/>
                <a:ea typeface="楷体" panose="02010609060101010101" pitchFamily="49" charset="-122"/>
              </a:rPr>
              <a:t>工艺水平、接线回路简明等。</a:t>
            </a:r>
            <a:endParaRPr lang="en-US" altLang="zh-CN" sz="2000" dirty="0">
              <a:latin typeface="楷体" panose="02010609060101010101" pitchFamily="49" charset="-122"/>
              <a:ea typeface="楷体" panose="02010609060101010101" pitchFamily="49" charset="-122"/>
            </a:endParaRPr>
          </a:p>
          <a:p>
            <a:pPr marL="0" indent="0">
              <a:lnSpc>
                <a:spcPct val="150000"/>
              </a:lnSpc>
              <a:buNone/>
            </a:pPr>
            <a:r>
              <a:rPr lang="en-US" altLang="zh-CN" sz="2000" dirty="0">
                <a:latin typeface="楷体" panose="02010609060101010101" pitchFamily="49" charset="-122"/>
                <a:ea typeface="楷体" panose="02010609060101010101" pitchFamily="49" charset="-122"/>
              </a:rPr>
              <a:t>2</a:t>
            </a:r>
            <a:r>
              <a:rPr lang="zh-CN" altLang="en-US" sz="2000" dirty="0">
                <a:latin typeface="楷体" panose="02010609060101010101" pitchFamily="49" charset="-122"/>
                <a:ea typeface="楷体" panose="02010609060101010101" pitchFamily="49" charset="-122"/>
              </a:rPr>
              <a:t>）</a:t>
            </a:r>
            <a:r>
              <a:rPr lang="zh-CN" altLang="en-US" sz="2000" dirty="0">
                <a:solidFill>
                  <a:srgbClr val="FF0000"/>
                </a:solidFill>
                <a:latin typeface="楷体" panose="02010609060101010101" pitchFamily="49" charset="-122"/>
                <a:ea typeface="楷体" panose="02010609060101010101" pitchFamily="49" charset="-122"/>
              </a:rPr>
              <a:t>外在</a:t>
            </a:r>
            <a:r>
              <a:rPr lang="zh-CN" altLang="en-US" sz="2000" dirty="0">
                <a:latin typeface="楷体" panose="02010609060101010101" pitchFamily="49" charset="-122"/>
                <a:ea typeface="楷体" panose="02010609060101010101" pitchFamily="49" charset="-122"/>
              </a:rPr>
              <a:t>：运行维护水平、安装调试是否正确等。</a:t>
            </a:r>
            <a:endParaRPr lang="zh-CN" altLang="en-US" sz="2000" dirty="0">
              <a:latin typeface="楷体" panose="02010609060101010101" pitchFamily="49" charset="-122"/>
              <a:ea typeface="楷体" panose="02010609060101010101" pitchFamily="49"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323528" y="627534"/>
            <a:ext cx="8496944" cy="4176464"/>
          </a:xfrm>
        </p:spPr>
        <p:txBody>
          <a:bodyPr/>
          <a:lstStyle/>
          <a:p>
            <a:pPr marL="0" indent="0">
              <a:buNone/>
            </a:pPr>
            <a:endParaRPr lang="en-US" altLang="zh-CN" sz="2000" dirty="0">
              <a:latin typeface="隶书" panose="02010509060101010101" pitchFamily="49" charset="-122"/>
              <a:ea typeface="楷体" panose="02010609060101010101" pitchFamily="49" charset="-122"/>
            </a:endParaRPr>
          </a:p>
          <a:p>
            <a:pPr marL="0" indent="0">
              <a:buNone/>
            </a:pPr>
            <a:r>
              <a:rPr lang="en-US" altLang="zh-CN" sz="2000" dirty="0">
                <a:latin typeface="隶书" panose="02010509060101010101" pitchFamily="49" charset="-122"/>
                <a:ea typeface="楷体" panose="02010609060101010101" pitchFamily="49" charset="-122"/>
              </a:rPr>
              <a:t>2</a:t>
            </a:r>
            <a:r>
              <a:rPr lang="zh-CN" altLang="en-US" sz="2000" dirty="0">
                <a:latin typeface="隶书" panose="02010509060101010101" pitchFamily="49" charset="-122"/>
                <a:ea typeface="楷体" panose="02010609060101010101" pitchFamily="49" charset="-122"/>
              </a:rPr>
              <a:t>、选择性</a:t>
            </a:r>
            <a:endParaRPr lang="en-US" altLang="zh-CN" sz="2000" dirty="0">
              <a:latin typeface="隶书" panose="02010509060101010101" pitchFamily="49" charset="-122"/>
              <a:ea typeface="楷体" panose="02010609060101010101" pitchFamily="49" charset="-122"/>
            </a:endParaRPr>
          </a:p>
          <a:p>
            <a:pPr marL="0" lvl="0" indent="0">
              <a:buNone/>
            </a:pPr>
            <a:endParaRPr lang="en-US" altLang="zh-CN" sz="2000" dirty="0">
              <a:latin typeface="隶书" panose="02010509060101010101" pitchFamily="49" charset="-122"/>
              <a:ea typeface="楷体" panose="02010609060101010101" pitchFamily="49" charset="-122"/>
            </a:endParaRPr>
          </a:p>
          <a:p>
            <a:pPr marL="0" lvl="0" indent="457200">
              <a:buNone/>
            </a:pPr>
            <a:endParaRPr lang="en-US" altLang="zh-CN" sz="2000" dirty="0">
              <a:latin typeface="隶书" panose="02010509060101010101" pitchFamily="49" charset="-122"/>
              <a:ea typeface="楷体" panose="02010609060101010101" pitchFamily="49" charset="-122"/>
            </a:endParaRPr>
          </a:p>
          <a:p>
            <a:pPr marL="0" lvl="0" indent="457200">
              <a:buNone/>
            </a:pPr>
            <a:r>
              <a:rPr lang="zh-CN" altLang="en-US" sz="2000" dirty="0">
                <a:latin typeface="隶书" panose="02010509060101010101" pitchFamily="49" charset="-122"/>
                <a:ea typeface="楷体" panose="02010609060101010101" pitchFamily="49" charset="-122"/>
              </a:rPr>
              <a:t>保护装置运动时，仅将故障元件从电力系统中切除，使停电范围尽可能小，并保证系统中非故障部分继续安装运行。</a:t>
            </a:r>
            <a:endParaRPr lang="zh-CN" altLang="en-US" sz="2000" dirty="0">
              <a:latin typeface="隶书" panose="02010509060101010101" pitchFamily="49" charset="-122"/>
              <a:ea typeface="楷体" panose="02010609060101010101" pitchFamily="49" charset="-122"/>
            </a:endParaRPr>
          </a:p>
          <a:p>
            <a:pPr marL="0" indent="457200">
              <a:buNone/>
            </a:pPr>
            <a:endParaRPr lang="en-US" altLang="zh-CN" sz="2000" dirty="0">
              <a:latin typeface="隶书" panose="02010509060101010101" pitchFamily="49" charset="-122"/>
              <a:ea typeface="楷体" panose="02010609060101010101" pitchFamily="49" charset="-122"/>
            </a:endParaRPr>
          </a:p>
          <a:p>
            <a:pPr marL="0" indent="457200">
              <a:buNone/>
            </a:pPr>
            <a:endParaRPr lang="en-US" altLang="zh-CN" sz="2000" dirty="0">
              <a:latin typeface="隶书" panose="02010509060101010101" pitchFamily="49" charset="-122"/>
              <a:ea typeface="楷体" panose="02010609060101010101" pitchFamily="49" charset="-122"/>
            </a:endParaRPr>
          </a:p>
          <a:p>
            <a:pPr marL="0" indent="457200">
              <a:buNone/>
            </a:pPr>
            <a:r>
              <a:rPr lang="zh-CN" altLang="en-US" sz="2000" dirty="0">
                <a:latin typeface="隶书" panose="02010509060101010101" pitchFamily="49" charset="-122"/>
                <a:ea typeface="楷体" panose="02010609060101010101" pitchFamily="49" charset="-122"/>
              </a:rPr>
              <a:t>有选择性：最靠近短路点的断路器跳闸。</a:t>
            </a:r>
            <a:endParaRPr lang="zh-CN" altLang="en-US" sz="2000" dirty="0">
              <a:latin typeface="隶书" panose="02010509060101010101" pitchFamily="49" charset="-122"/>
              <a:ea typeface="楷体" panose="02010609060101010101" pitchFamily="49" charset="-122"/>
            </a:endParaRPr>
          </a:p>
          <a:p>
            <a:pPr marL="0" indent="457200">
              <a:buNone/>
            </a:pPr>
            <a:endParaRPr lang="zh-CN" altLang="en-US" sz="2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323528" y="627534"/>
            <a:ext cx="8496944" cy="4176464"/>
          </a:xfrm>
        </p:spPr>
        <p:txBody>
          <a:bodyPr/>
          <a:lstStyle/>
          <a:p>
            <a:pPr marL="0" indent="0">
              <a:buNone/>
            </a:pPr>
            <a:r>
              <a:rPr lang="en-US" altLang="zh-CN" sz="2000" dirty="0">
                <a:latin typeface="隶书" panose="02010509060101010101" pitchFamily="49" charset="-122"/>
                <a:ea typeface="楷体" panose="02010609060101010101" pitchFamily="49" charset="-122"/>
              </a:rPr>
              <a:t>2</a:t>
            </a:r>
            <a:r>
              <a:rPr lang="zh-CN" altLang="en-US" sz="2000" dirty="0">
                <a:latin typeface="隶书" panose="02010509060101010101" pitchFamily="49" charset="-122"/>
                <a:ea typeface="楷体" panose="02010609060101010101" pitchFamily="49" charset="-122"/>
              </a:rPr>
              <a:t>、选择性</a:t>
            </a:r>
            <a:endParaRPr lang="en-US" altLang="zh-CN" sz="2000" dirty="0">
              <a:latin typeface="隶书" panose="02010509060101010101" pitchFamily="49" charset="-122"/>
              <a:ea typeface="楷体" panose="02010609060101010101" pitchFamily="49" charset="-122"/>
            </a:endParaRPr>
          </a:p>
          <a:p>
            <a:pPr marL="0" indent="0">
              <a:buNone/>
            </a:pPr>
            <a:endParaRPr lang="en-US" altLang="zh-CN" sz="2000" dirty="0">
              <a:latin typeface="隶书" panose="02010509060101010101" pitchFamily="49" charset="-122"/>
              <a:ea typeface="楷体" panose="02010609060101010101" pitchFamily="49" charset="-122"/>
            </a:endParaRPr>
          </a:p>
          <a:p>
            <a:pPr marL="0" indent="0">
              <a:buNone/>
            </a:pPr>
            <a:endParaRPr lang="zh-CN" altLang="en-US" sz="2000" dirty="0"/>
          </a:p>
        </p:txBody>
      </p:sp>
      <p:cxnSp>
        <p:nvCxnSpPr>
          <p:cNvPr id="213" name="直接连接符 212"/>
          <p:cNvCxnSpPr/>
          <p:nvPr/>
        </p:nvCxnSpPr>
        <p:spPr>
          <a:xfrm>
            <a:off x="1311413" y="3023164"/>
            <a:ext cx="25889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flipV="1">
            <a:off x="1570312" y="2829723"/>
            <a:ext cx="260329" cy="19344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a:off x="1895008" y="3023164"/>
            <a:ext cx="32469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16" name="组合 28"/>
          <p:cNvGrpSpPr/>
          <p:nvPr/>
        </p:nvGrpSpPr>
        <p:grpSpPr bwMode="auto">
          <a:xfrm rot="2700000">
            <a:off x="1799626" y="2927413"/>
            <a:ext cx="160726" cy="161632"/>
            <a:chOff x="3275856" y="3429000"/>
            <a:chExt cx="180000" cy="180000"/>
          </a:xfrm>
        </p:grpSpPr>
        <p:cxnSp>
          <p:nvCxnSpPr>
            <p:cNvPr id="217" name="直接连接符 216"/>
            <p:cNvCxnSpPr/>
            <p:nvPr/>
          </p:nvCxnSpPr>
          <p:spPr>
            <a:xfrm>
              <a:off x="3366419" y="3429562"/>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a:off x="3276419" y="3518438"/>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19" name="直接连接符 218"/>
          <p:cNvCxnSpPr/>
          <p:nvPr/>
        </p:nvCxnSpPr>
        <p:spPr>
          <a:xfrm>
            <a:off x="2219705" y="2119965"/>
            <a:ext cx="0" cy="17423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a:off x="2219705" y="2377412"/>
            <a:ext cx="3246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rot="5400000" flipV="1">
            <a:off x="2512231" y="2409581"/>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2" name="组合 46"/>
          <p:cNvGrpSpPr/>
          <p:nvPr/>
        </p:nvGrpSpPr>
        <p:grpSpPr bwMode="auto">
          <a:xfrm rot="2700000">
            <a:off x="2772288" y="2281657"/>
            <a:ext cx="162149" cy="163063"/>
            <a:chOff x="3275856" y="3429000"/>
            <a:chExt cx="180000" cy="180000"/>
          </a:xfrm>
        </p:grpSpPr>
        <p:cxnSp>
          <p:nvCxnSpPr>
            <p:cNvPr id="223" name="直接连接符 222"/>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25" name="直接连接符 224"/>
          <p:cNvCxnSpPr/>
          <p:nvPr/>
        </p:nvCxnSpPr>
        <p:spPr>
          <a:xfrm>
            <a:off x="2869097" y="2377412"/>
            <a:ext cx="116719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p:nvPr/>
        </p:nvCxnSpPr>
        <p:spPr>
          <a:xfrm rot="5400000" flipV="1">
            <a:off x="4004118" y="2409581"/>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7" name="组合 53"/>
          <p:cNvGrpSpPr/>
          <p:nvPr/>
        </p:nvGrpSpPr>
        <p:grpSpPr bwMode="auto">
          <a:xfrm rot="2700000">
            <a:off x="4199807" y="2281657"/>
            <a:ext cx="162149" cy="163063"/>
            <a:chOff x="3275856" y="3429000"/>
            <a:chExt cx="180000" cy="180000"/>
          </a:xfrm>
        </p:grpSpPr>
        <p:cxnSp>
          <p:nvCxnSpPr>
            <p:cNvPr id="228" name="直接连接符 227"/>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30" name="直接连接符 229"/>
          <p:cNvCxnSpPr/>
          <p:nvPr/>
        </p:nvCxnSpPr>
        <p:spPr>
          <a:xfrm>
            <a:off x="4296616" y="2377412"/>
            <a:ext cx="7137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rot="5400000" flipV="1">
            <a:off x="4978917" y="3700374"/>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32" name="组合 60"/>
          <p:cNvGrpSpPr/>
          <p:nvPr/>
        </p:nvGrpSpPr>
        <p:grpSpPr bwMode="auto">
          <a:xfrm rot="2700000">
            <a:off x="5312085" y="2282372"/>
            <a:ext cx="162149" cy="161633"/>
            <a:chOff x="3275856" y="3429000"/>
            <a:chExt cx="180000" cy="180000"/>
          </a:xfrm>
        </p:grpSpPr>
        <p:cxnSp>
          <p:nvCxnSpPr>
            <p:cNvPr id="233" name="直接连接符 232"/>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a:off x="3276414" y="3518437"/>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35" name="直接连接符 234"/>
          <p:cNvCxnSpPr/>
          <p:nvPr/>
        </p:nvCxnSpPr>
        <p:spPr>
          <a:xfrm>
            <a:off x="5269275" y="2377412"/>
            <a:ext cx="103845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a:off x="6121939" y="2183971"/>
            <a:ext cx="0" cy="3868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a:off x="2219705" y="3668916"/>
            <a:ext cx="3246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rot="5400000" flipV="1">
            <a:off x="2512942" y="3700374"/>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39" name="组合 68"/>
          <p:cNvGrpSpPr/>
          <p:nvPr/>
        </p:nvGrpSpPr>
        <p:grpSpPr bwMode="auto">
          <a:xfrm rot="2700000">
            <a:off x="2772288" y="3571738"/>
            <a:ext cx="162149" cy="163063"/>
            <a:chOff x="3275856" y="3429000"/>
            <a:chExt cx="180000" cy="180000"/>
          </a:xfrm>
        </p:grpSpPr>
        <p:cxnSp>
          <p:nvCxnSpPr>
            <p:cNvPr id="240" name="直接连接符 239"/>
            <p:cNvCxnSpPr/>
            <p:nvPr/>
          </p:nvCxnSpPr>
          <p:spPr>
            <a:xfrm>
              <a:off x="3365856" y="3429000"/>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42" name="直接连接符 241"/>
          <p:cNvCxnSpPr/>
          <p:nvPr/>
        </p:nvCxnSpPr>
        <p:spPr>
          <a:xfrm>
            <a:off x="2869097" y="3668916"/>
            <a:ext cx="116719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rot="5400000" flipV="1">
            <a:off x="4004829" y="3700374"/>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44" name="组合 73"/>
          <p:cNvGrpSpPr/>
          <p:nvPr/>
        </p:nvGrpSpPr>
        <p:grpSpPr bwMode="auto">
          <a:xfrm rot="2700000">
            <a:off x="4199807" y="3571738"/>
            <a:ext cx="162149" cy="163063"/>
            <a:chOff x="3275856" y="3429000"/>
            <a:chExt cx="180000" cy="180000"/>
          </a:xfrm>
        </p:grpSpPr>
        <p:cxnSp>
          <p:nvCxnSpPr>
            <p:cNvPr id="245" name="直接连接符 244"/>
            <p:cNvCxnSpPr/>
            <p:nvPr/>
          </p:nvCxnSpPr>
          <p:spPr>
            <a:xfrm>
              <a:off x="3365856" y="3429000"/>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6" name="直接连接符 245"/>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47" name="直接连接符 246"/>
          <p:cNvCxnSpPr/>
          <p:nvPr/>
        </p:nvCxnSpPr>
        <p:spPr>
          <a:xfrm>
            <a:off x="4296616" y="3668916"/>
            <a:ext cx="7137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p:nvPr/>
        </p:nvCxnSpPr>
        <p:spPr>
          <a:xfrm>
            <a:off x="4685680" y="2119965"/>
            <a:ext cx="0" cy="17423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9" name="直接连接符 248"/>
          <p:cNvCxnSpPr/>
          <p:nvPr/>
        </p:nvCxnSpPr>
        <p:spPr>
          <a:xfrm rot="5400000" flipV="1">
            <a:off x="6275561" y="2409581"/>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0" name="组合 84"/>
          <p:cNvGrpSpPr/>
          <p:nvPr/>
        </p:nvGrpSpPr>
        <p:grpSpPr bwMode="auto">
          <a:xfrm rot="2700000">
            <a:off x="6535617" y="2281657"/>
            <a:ext cx="162149" cy="163063"/>
            <a:chOff x="3275856" y="3429000"/>
            <a:chExt cx="180000" cy="180000"/>
          </a:xfrm>
        </p:grpSpPr>
        <p:cxnSp>
          <p:nvCxnSpPr>
            <p:cNvPr id="251" name="直接连接符 250"/>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2" name="直接连接符 251"/>
            <p:cNvCxnSpPr/>
            <p:nvPr/>
          </p:nvCxnSpPr>
          <p:spPr>
            <a:xfrm>
              <a:off x="3275856" y="3519000"/>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53" name="直接连接符 252"/>
          <p:cNvCxnSpPr/>
          <p:nvPr/>
        </p:nvCxnSpPr>
        <p:spPr>
          <a:xfrm>
            <a:off x="6630996" y="2377412"/>
            <a:ext cx="11686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4" name="直接连接符 253"/>
          <p:cNvCxnSpPr/>
          <p:nvPr/>
        </p:nvCxnSpPr>
        <p:spPr>
          <a:xfrm>
            <a:off x="7799616" y="2183971"/>
            <a:ext cx="0" cy="3868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5" name="组合 90"/>
          <p:cNvGrpSpPr/>
          <p:nvPr/>
        </p:nvGrpSpPr>
        <p:grpSpPr bwMode="auto">
          <a:xfrm rot="2700000">
            <a:off x="5203219" y="3602324"/>
            <a:ext cx="162149" cy="161632"/>
            <a:chOff x="3275856" y="3429000"/>
            <a:chExt cx="180000" cy="180000"/>
          </a:xfrm>
        </p:grpSpPr>
        <p:cxnSp>
          <p:nvCxnSpPr>
            <p:cNvPr id="256" name="直接连接符 255"/>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7" name="直接连接符 256"/>
            <p:cNvCxnSpPr/>
            <p:nvPr/>
          </p:nvCxnSpPr>
          <p:spPr>
            <a:xfrm>
              <a:off x="3276414" y="3518438"/>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58" name="直接连接符 257"/>
          <p:cNvCxnSpPr/>
          <p:nvPr/>
        </p:nvCxnSpPr>
        <p:spPr>
          <a:xfrm>
            <a:off x="5333641" y="3668916"/>
            <a:ext cx="38906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59" name="椭圆 258"/>
          <p:cNvSpPr/>
          <p:nvPr/>
        </p:nvSpPr>
        <p:spPr>
          <a:xfrm>
            <a:off x="5722705" y="3280612"/>
            <a:ext cx="779557" cy="70975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0" name="椭圆 259"/>
          <p:cNvSpPr/>
          <p:nvPr/>
        </p:nvSpPr>
        <p:spPr>
          <a:xfrm>
            <a:off x="6241933" y="3280612"/>
            <a:ext cx="779557" cy="70975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261" name="直接箭头连接符 260"/>
          <p:cNvCxnSpPr/>
          <p:nvPr/>
        </p:nvCxnSpPr>
        <p:spPr>
          <a:xfrm>
            <a:off x="7021489" y="3603487"/>
            <a:ext cx="972658"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2" name="TextBox 106"/>
          <p:cNvSpPr txBox="1">
            <a:spLocks noChangeArrowheads="1"/>
          </p:cNvSpPr>
          <p:nvPr/>
        </p:nvSpPr>
        <p:spPr bwMode="auto">
          <a:xfrm>
            <a:off x="727818" y="2775673"/>
            <a:ext cx="453431" cy="634373"/>
          </a:xfrm>
          <a:prstGeom prst="rect">
            <a:avLst/>
          </a:prstGeom>
          <a:noFill/>
          <a:ln w="9525">
            <a:noFill/>
            <a:miter lim="800000"/>
          </a:ln>
        </p:spPr>
        <p:txBody>
          <a:bodyPr>
            <a:spAutoFit/>
          </a:bodyPr>
          <a:lstStyle/>
          <a:p>
            <a:r>
              <a:rPr lang="en-US" altLang="zh-CN" sz="4000">
                <a:latin typeface="Calibri" panose="020F0502020204030204" charset="0"/>
              </a:rPr>
              <a:t>~</a:t>
            </a:r>
            <a:endParaRPr lang="zh-CN" altLang="en-US" sz="4000">
              <a:latin typeface="Calibri" panose="020F0502020204030204" charset="0"/>
            </a:endParaRPr>
          </a:p>
        </p:txBody>
      </p:sp>
      <p:sp>
        <p:nvSpPr>
          <p:cNvPr id="263" name="TextBox 107"/>
          <p:cNvSpPr txBox="1">
            <a:spLocks noChangeArrowheads="1"/>
          </p:cNvSpPr>
          <p:nvPr/>
        </p:nvSpPr>
        <p:spPr bwMode="auto">
          <a:xfrm>
            <a:off x="2349869" y="1917990"/>
            <a:ext cx="324697" cy="331410"/>
          </a:xfrm>
          <a:prstGeom prst="rect">
            <a:avLst/>
          </a:prstGeom>
          <a:noFill/>
          <a:ln w="9525">
            <a:noFill/>
            <a:miter lim="800000"/>
          </a:ln>
        </p:spPr>
        <p:txBody>
          <a:bodyPr>
            <a:spAutoFit/>
          </a:bodyPr>
          <a:lstStyle/>
          <a:p>
            <a:r>
              <a:rPr lang="en-US" altLang="zh-CN" dirty="0">
                <a:latin typeface="Calibri" panose="020F0502020204030204" charset="0"/>
              </a:rPr>
              <a:t>1</a:t>
            </a:r>
            <a:endParaRPr lang="zh-CN" altLang="en-US" dirty="0">
              <a:latin typeface="Calibri" panose="020F0502020204030204" charset="0"/>
            </a:endParaRPr>
          </a:p>
        </p:txBody>
      </p:sp>
      <p:sp>
        <p:nvSpPr>
          <p:cNvPr id="264" name="TextBox 108"/>
          <p:cNvSpPr txBox="1">
            <a:spLocks noChangeArrowheads="1"/>
          </p:cNvSpPr>
          <p:nvPr/>
        </p:nvSpPr>
        <p:spPr bwMode="auto">
          <a:xfrm>
            <a:off x="4166451" y="1917990"/>
            <a:ext cx="324697" cy="331410"/>
          </a:xfrm>
          <a:prstGeom prst="rect">
            <a:avLst/>
          </a:prstGeom>
          <a:noFill/>
          <a:ln w="9525">
            <a:noFill/>
            <a:miter lim="800000"/>
          </a:ln>
        </p:spPr>
        <p:txBody>
          <a:bodyPr>
            <a:spAutoFit/>
          </a:bodyPr>
          <a:lstStyle/>
          <a:p>
            <a:r>
              <a:rPr lang="en-US" altLang="zh-CN" dirty="0">
                <a:latin typeface="Calibri" panose="020F0502020204030204" charset="0"/>
              </a:rPr>
              <a:t>2</a:t>
            </a:r>
            <a:endParaRPr lang="zh-CN" altLang="en-US" dirty="0">
              <a:latin typeface="Calibri" panose="020F0502020204030204" charset="0"/>
            </a:endParaRPr>
          </a:p>
        </p:txBody>
      </p:sp>
      <p:sp>
        <p:nvSpPr>
          <p:cNvPr id="265" name="TextBox 109"/>
          <p:cNvSpPr txBox="1">
            <a:spLocks noChangeArrowheads="1"/>
          </p:cNvSpPr>
          <p:nvPr/>
        </p:nvSpPr>
        <p:spPr bwMode="auto">
          <a:xfrm>
            <a:off x="2349869" y="3216605"/>
            <a:ext cx="324697" cy="331411"/>
          </a:xfrm>
          <a:prstGeom prst="rect">
            <a:avLst/>
          </a:prstGeom>
          <a:noFill/>
          <a:ln w="9525">
            <a:noFill/>
            <a:miter lim="800000"/>
          </a:ln>
        </p:spPr>
        <p:txBody>
          <a:bodyPr>
            <a:spAutoFit/>
          </a:bodyPr>
          <a:lstStyle/>
          <a:p>
            <a:r>
              <a:rPr lang="en-US" altLang="zh-CN" dirty="0">
                <a:latin typeface="Calibri" panose="020F0502020204030204" charset="0"/>
              </a:rPr>
              <a:t>3</a:t>
            </a:r>
            <a:endParaRPr lang="zh-CN" altLang="en-US" dirty="0">
              <a:latin typeface="Calibri" panose="020F0502020204030204" charset="0"/>
            </a:endParaRPr>
          </a:p>
        </p:txBody>
      </p:sp>
      <p:sp>
        <p:nvSpPr>
          <p:cNvPr id="266" name="TextBox 110"/>
          <p:cNvSpPr txBox="1">
            <a:spLocks noChangeArrowheads="1"/>
          </p:cNvSpPr>
          <p:nvPr/>
        </p:nvSpPr>
        <p:spPr bwMode="auto">
          <a:xfrm>
            <a:off x="4230819" y="3216605"/>
            <a:ext cx="324696" cy="331411"/>
          </a:xfrm>
          <a:prstGeom prst="rect">
            <a:avLst/>
          </a:prstGeom>
          <a:noFill/>
          <a:ln w="9525">
            <a:noFill/>
            <a:miter lim="800000"/>
          </a:ln>
        </p:spPr>
        <p:txBody>
          <a:bodyPr>
            <a:spAutoFit/>
          </a:bodyPr>
          <a:lstStyle/>
          <a:p>
            <a:r>
              <a:rPr lang="en-US" altLang="zh-CN" dirty="0">
                <a:latin typeface="Calibri" panose="020F0502020204030204" charset="0"/>
              </a:rPr>
              <a:t>4</a:t>
            </a:r>
            <a:endParaRPr lang="zh-CN" altLang="en-US" dirty="0">
              <a:latin typeface="Calibri" panose="020F0502020204030204" charset="0"/>
            </a:endParaRPr>
          </a:p>
        </p:txBody>
      </p:sp>
      <p:sp>
        <p:nvSpPr>
          <p:cNvPr id="267" name="TextBox 111"/>
          <p:cNvSpPr txBox="1">
            <a:spLocks noChangeArrowheads="1"/>
          </p:cNvSpPr>
          <p:nvPr/>
        </p:nvSpPr>
        <p:spPr bwMode="auto">
          <a:xfrm>
            <a:off x="4880211" y="1917990"/>
            <a:ext cx="324696" cy="331410"/>
          </a:xfrm>
          <a:prstGeom prst="rect">
            <a:avLst/>
          </a:prstGeom>
          <a:noFill/>
          <a:ln w="9525">
            <a:noFill/>
            <a:miter lim="800000"/>
          </a:ln>
        </p:spPr>
        <p:txBody>
          <a:bodyPr>
            <a:spAutoFit/>
          </a:bodyPr>
          <a:lstStyle/>
          <a:p>
            <a:r>
              <a:rPr lang="en-US" altLang="zh-CN">
                <a:latin typeface="Calibri" panose="020F0502020204030204" charset="0"/>
              </a:rPr>
              <a:t>5</a:t>
            </a:r>
            <a:endParaRPr lang="zh-CN" altLang="en-US">
              <a:latin typeface="Calibri" panose="020F0502020204030204" charset="0"/>
            </a:endParaRPr>
          </a:p>
        </p:txBody>
      </p:sp>
      <p:sp>
        <p:nvSpPr>
          <p:cNvPr id="268" name="TextBox 112"/>
          <p:cNvSpPr txBox="1">
            <a:spLocks noChangeArrowheads="1"/>
          </p:cNvSpPr>
          <p:nvPr/>
        </p:nvSpPr>
        <p:spPr bwMode="auto">
          <a:xfrm>
            <a:off x="6630996" y="1862517"/>
            <a:ext cx="324696" cy="329988"/>
          </a:xfrm>
          <a:prstGeom prst="rect">
            <a:avLst/>
          </a:prstGeom>
          <a:noFill/>
          <a:ln w="9525">
            <a:noFill/>
            <a:miter lim="800000"/>
          </a:ln>
        </p:spPr>
        <p:txBody>
          <a:bodyPr>
            <a:spAutoFit/>
          </a:bodyPr>
          <a:lstStyle/>
          <a:p>
            <a:r>
              <a:rPr lang="en-US" altLang="zh-CN" dirty="0">
                <a:latin typeface="Calibri" panose="020F0502020204030204" charset="0"/>
              </a:rPr>
              <a:t>6</a:t>
            </a:r>
            <a:endParaRPr lang="zh-CN" altLang="en-US" dirty="0">
              <a:latin typeface="Calibri" panose="020F0502020204030204" charset="0"/>
            </a:endParaRPr>
          </a:p>
        </p:txBody>
      </p:sp>
      <p:sp>
        <p:nvSpPr>
          <p:cNvPr id="269" name="TextBox 113"/>
          <p:cNvSpPr txBox="1">
            <a:spLocks noChangeArrowheads="1"/>
          </p:cNvSpPr>
          <p:nvPr/>
        </p:nvSpPr>
        <p:spPr bwMode="auto">
          <a:xfrm>
            <a:off x="4814414" y="3152599"/>
            <a:ext cx="324696" cy="329988"/>
          </a:xfrm>
          <a:prstGeom prst="rect">
            <a:avLst/>
          </a:prstGeom>
          <a:noFill/>
          <a:ln w="9525">
            <a:noFill/>
            <a:miter lim="800000"/>
          </a:ln>
        </p:spPr>
        <p:txBody>
          <a:bodyPr>
            <a:spAutoFit/>
          </a:bodyPr>
          <a:lstStyle/>
          <a:p>
            <a:r>
              <a:rPr lang="en-US" altLang="zh-CN" dirty="0">
                <a:latin typeface="Calibri" panose="020F0502020204030204" charset="0"/>
              </a:rPr>
              <a:t>7</a:t>
            </a:r>
            <a:endParaRPr lang="zh-CN" altLang="en-US" dirty="0">
              <a:latin typeface="Calibri" panose="020F0502020204030204" charset="0"/>
            </a:endParaRPr>
          </a:p>
        </p:txBody>
      </p:sp>
      <p:cxnSp>
        <p:nvCxnSpPr>
          <p:cNvPr id="270" name="直接连接符 269"/>
          <p:cNvCxnSpPr/>
          <p:nvPr/>
        </p:nvCxnSpPr>
        <p:spPr>
          <a:xfrm rot="5400000" flipV="1">
            <a:off x="4978206" y="2409581"/>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1" name="肘形连接符 270"/>
          <p:cNvCxnSpPr/>
          <p:nvPr/>
        </p:nvCxnSpPr>
        <p:spPr>
          <a:xfrm rot="16800000" flipH="1">
            <a:off x="6716046" y="1808569"/>
            <a:ext cx="860529" cy="217418"/>
          </a:xfrm>
          <a:prstGeom prst="bentConnector3">
            <a:avLst>
              <a:gd name="adj1" fmla="val 50000"/>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72" name="TextBox 147"/>
          <p:cNvSpPr txBox="1">
            <a:spLocks noChangeArrowheads="1"/>
          </p:cNvSpPr>
          <p:nvPr/>
        </p:nvSpPr>
        <p:spPr bwMode="auto">
          <a:xfrm>
            <a:off x="2025173" y="1667654"/>
            <a:ext cx="389063" cy="469379"/>
          </a:xfrm>
          <a:prstGeom prst="rect">
            <a:avLst/>
          </a:prstGeom>
          <a:noFill/>
          <a:ln w="9525">
            <a:noFill/>
            <a:miter lim="800000"/>
          </a:ln>
        </p:spPr>
        <p:txBody>
          <a:bodyPr>
            <a:spAutoFit/>
          </a:bodyPr>
          <a:lstStyle/>
          <a:p>
            <a:r>
              <a:rPr lang="en-US" altLang="zh-CN" sz="2800" b="1">
                <a:latin typeface="Calibri" panose="020F0502020204030204" charset="0"/>
              </a:rPr>
              <a:t>A</a:t>
            </a:r>
            <a:endParaRPr lang="zh-CN" altLang="en-US" sz="2800" b="1">
              <a:latin typeface="Calibri" panose="020F0502020204030204" charset="0"/>
            </a:endParaRPr>
          </a:p>
        </p:txBody>
      </p:sp>
      <p:sp>
        <p:nvSpPr>
          <p:cNvPr id="273" name="TextBox 148"/>
          <p:cNvSpPr txBox="1">
            <a:spLocks noChangeArrowheads="1"/>
          </p:cNvSpPr>
          <p:nvPr/>
        </p:nvSpPr>
        <p:spPr bwMode="auto">
          <a:xfrm>
            <a:off x="4491148" y="1733083"/>
            <a:ext cx="389063" cy="467956"/>
          </a:xfrm>
          <a:prstGeom prst="rect">
            <a:avLst/>
          </a:prstGeom>
          <a:noFill/>
          <a:ln w="9525">
            <a:noFill/>
            <a:miter lim="800000"/>
          </a:ln>
        </p:spPr>
        <p:txBody>
          <a:bodyPr>
            <a:spAutoFit/>
          </a:bodyPr>
          <a:lstStyle/>
          <a:p>
            <a:r>
              <a:rPr lang="en-US" altLang="zh-CN" sz="2800" b="1">
                <a:latin typeface="Calibri" panose="020F0502020204030204" charset="0"/>
              </a:rPr>
              <a:t>B</a:t>
            </a:r>
            <a:endParaRPr lang="zh-CN" altLang="en-US" sz="2800" b="1">
              <a:latin typeface="Calibri" panose="020F0502020204030204" charset="0"/>
            </a:endParaRPr>
          </a:p>
        </p:txBody>
      </p:sp>
      <p:sp>
        <p:nvSpPr>
          <p:cNvPr id="274" name="TextBox 149"/>
          <p:cNvSpPr txBox="1">
            <a:spLocks noChangeArrowheads="1"/>
          </p:cNvSpPr>
          <p:nvPr/>
        </p:nvSpPr>
        <p:spPr bwMode="auto">
          <a:xfrm>
            <a:off x="7605084" y="1797088"/>
            <a:ext cx="389063" cy="469379"/>
          </a:xfrm>
          <a:prstGeom prst="rect">
            <a:avLst/>
          </a:prstGeom>
          <a:noFill/>
          <a:ln w="9525">
            <a:noFill/>
            <a:miter lim="800000"/>
          </a:ln>
        </p:spPr>
        <p:txBody>
          <a:bodyPr>
            <a:spAutoFit/>
          </a:bodyPr>
          <a:lstStyle/>
          <a:p>
            <a:r>
              <a:rPr lang="en-US" altLang="zh-CN" sz="2800" b="1">
                <a:latin typeface="Calibri" panose="020F0502020204030204" charset="0"/>
              </a:rPr>
              <a:t>C</a:t>
            </a:r>
            <a:endParaRPr lang="zh-CN" altLang="en-US" sz="2800" b="1">
              <a:latin typeface="Calibri" panose="020F0502020204030204" charset="0"/>
            </a:endParaRPr>
          </a:p>
        </p:txBody>
      </p:sp>
      <p:cxnSp>
        <p:nvCxnSpPr>
          <p:cNvPr id="275" name="肘形连接符 274"/>
          <p:cNvCxnSpPr/>
          <p:nvPr/>
        </p:nvCxnSpPr>
        <p:spPr>
          <a:xfrm rot="16800000" flipH="1">
            <a:off x="3065136" y="1863261"/>
            <a:ext cx="860528" cy="217418"/>
          </a:xfrm>
          <a:prstGeom prst="bentConnector3">
            <a:avLst>
              <a:gd name="adj1" fmla="val 50000"/>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76" name="对象 68">
            <a:hlinkClick r:id="" action="ppaction://ole?verb=1"/>
          </p:cNvPr>
          <p:cNvGraphicFramePr>
            <a:graphicFrameLocks noChangeAspect="1"/>
          </p:cNvGraphicFramePr>
          <p:nvPr/>
        </p:nvGraphicFramePr>
        <p:xfrm>
          <a:off x="7105541" y="1490040"/>
          <a:ext cx="352425" cy="433387"/>
        </p:xfrm>
        <a:graphic>
          <a:graphicData uri="http://schemas.openxmlformats.org/presentationml/2006/ole">
            <mc:AlternateContent xmlns:mc="http://schemas.openxmlformats.org/markup-compatibility/2006">
              <mc:Choice xmlns:v="urn:schemas-microsoft-com:vml" Requires="v">
                <p:oleObj spid="_x0000_s2060" name="" r:id="rId2" imgW="190500" imgH="177800" progId="Equation.3">
                  <p:embed/>
                </p:oleObj>
              </mc:Choice>
              <mc:Fallback>
                <p:oleObj name="" r:id="rId2" imgW="190500" imgH="177800" progId="Equation.3">
                  <p:embed/>
                  <p:pic>
                    <p:nvPicPr>
                      <p:cNvPr id="0" name="图片 205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5541" y="1490040"/>
                        <a:ext cx="352425" cy="433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7" name="对象 55">
            <a:hlinkClick r:id="" action="ppaction://ole?verb=1"/>
          </p:cNvPr>
          <p:cNvGraphicFramePr>
            <a:graphicFrameLocks noChangeAspect="1"/>
          </p:cNvGraphicFramePr>
          <p:nvPr/>
        </p:nvGraphicFramePr>
        <p:xfrm>
          <a:off x="3462203" y="1561478"/>
          <a:ext cx="327025" cy="433387"/>
        </p:xfrm>
        <a:graphic>
          <a:graphicData uri="http://schemas.openxmlformats.org/presentationml/2006/ole">
            <mc:AlternateContent xmlns:mc="http://schemas.openxmlformats.org/markup-compatibility/2006">
              <mc:Choice xmlns:v="urn:schemas-microsoft-com:vml" Requires="v">
                <p:oleObj spid="_x0000_s2061" name="" r:id="rId4" imgW="177800" imgH="177800" progId="Equation.3">
                  <p:embed/>
                </p:oleObj>
              </mc:Choice>
              <mc:Fallback>
                <p:oleObj name="" r:id="rId4" imgW="177800" imgH="177800" progId="Equation.3">
                  <p:embed/>
                  <p:pic>
                    <p:nvPicPr>
                      <p:cNvPr id="0" name="图片 20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2203" y="1561478"/>
                        <a:ext cx="327025" cy="433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椭圆 27"/>
          <p:cNvSpPr/>
          <p:nvPr/>
        </p:nvSpPr>
        <p:spPr>
          <a:xfrm>
            <a:off x="6397506" y="2821006"/>
            <a:ext cx="2374900" cy="1079500"/>
          </a:xfrm>
          <a:prstGeom prst="ellipse">
            <a:avLst/>
          </a:prstGeom>
          <a:solidFill>
            <a:srgbClr val="FF0000"/>
          </a:solidFill>
        </p:spPr>
        <p:style>
          <a:lnRef idx="2">
            <a:schemeClr val="dk1"/>
          </a:lnRef>
          <a:fillRef idx="1">
            <a:schemeClr val="lt1"/>
          </a:fillRef>
          <a:effectRef idx="0">
            <a:schemeClr val="dk1"/>
          </a:effectRef>
          <a:fontRef idx="minor">
            <a:schemeClr val="dk1"/>
          </a:fontRef>
        </p:style>
        <p:txBody>
          <a:bodyPr anchor="ctr"/>
          <a:lstStyle/>
          <a:p>
            <a:pPr algn="ctr" fontAlgn="auto"/>
            <a:endParaRPr lang="zh-CN" altLang="en-US" noProof="1"/>
          </a:p>
        </p:txBody>
      </p:sp>
      <p:sp>
        <p:nvSpPr>
          <p:cNvPr id="27" name="椭圆 26"/>
          <p:cNvSpPr/>
          <p:nvPr/>
        </p:nvSpPr>
        <p:spPr>
          <a:xfrm>
            <a:off x="6920021" y="1055469"/>
            <a:ext cx="1656184" cy="792088"/>
          </a:xfrm>
          <a:prstGeom prst="ellipse">
            <a:avLst/>
          </a:prstGeom>
          <a:solidFill>
            <a:srgbClr val="92D050"/>
          </a:solidFill>
        </p:spPr>
        <p:style>
          <a:lnRef idx="2">
            <a:schemeClr val="dk1"/>
          </a:lnRef>
          <a:fillRef idx="1">
            <a:schemeClr val="lt1"/>
          </a:fillRef>
          <a:effectRef idx="0">
            <a:schemeClr val="dk1"/>
          </a:effectRef>
          <a:fontRef idx="minor">
            <a:schemeClr val="dk1"/>
          </a:fontRef>
        </p:style>
        <p:txBody>
          <a:bodyPr anchor="ctr"/>
          <a:lstStyle/>
          <a:p>
            <a:pPr algn="ctr" fontAlgn="auto"/>
            <a:endParaRPr lang="zh-CN" altLang="en-US" noProof="1"/>
          </a:p>
        </p:txBody>
      </p:sp>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179639" y="4520180"/>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239471" y="4520180"/>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graphicFrame>
        <p:nvGraphicFramePr>
          <p:cNvPr id="8" name="对象 55">
            <a:hlinkClick r:id="" action="ppaction://ole?verb=1"/>
          </p:cNvPr>
          <p:cNvGraphicFramePr>
            <a:graphicFrameLocks noChangeAspect="1"/>
          </p:cNvGraphicFramePr>
          <p:nvPr/>
        </p:nvGraphicFramePr>
        <p:xfrm>
          <a:off x="518901" y="1234458"/>
          <a:ext cx="327025" cy="433387"/>
        </p:xfrm>
        <a:graphic>
          <a:graphicData uri="http://schemas.openxmlformats.org/presentationml/2006/ole">
            <mc:AlternateContent xmlns:mc="http://schemas.openxmlformats.org/markup-compatibility/2006">
              <mc:Choice xmlns:v="urn:schemas-microsoft-com:vml" Requires="v">
                <p:oleObj spid="_x0000_s3092" name="" r:id="rId2" imgW="177800" imgH="177800" progId="Equation.3">
                  <p:embed/>
                </p:oleObj>
              </mc:Choice>
              <mc:Fallback>
                <p:oleObj name="" r:id="rId2" imgW="177800" imgH="177800" progId="Equation.3">
                  <p:embed/>
                  <p:pic>
                    <p:nvPicPr>
                      <p:cNvPr id="0" name="图片 30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901" y="1234458"/>
                        <a:ext cx="327025" cy="433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文本框 67"/>
          <p:cNvSpPr txBox="1">
            <a:spLocks noChangeArrowheads="1"/>
          </p:cNvSpPr>
          <p:nvPr/>
        </p:nvSpPr>
        <p:spPr bwMode="auto">
          <a:xfrm>
            <a:off x="957885" y="1261749"/>
            <a:ext cx="4830236" cy="461665"/>
          </a:xfrm>
          <a:prstGeom prst="rect">
            <a:avLst/>
          </a:prstGeom>
          <a:noFill/>
          <a:ln w="9525">
            <a:noFill/>
            <a:miter lim="800000"/>
          </a:ln>
        </p:spPr>
        <p:txBody>
          <a:bodyPr wrap="square">
            <a:spAutoFit/>
          </a:bodyPr>
          <a:lstStyle/>
          <a:p>
            <a:r>
              <a:rPr lang="zh-CN" altLang="en-US" sz="2400" dirty="0">
                <a:latin typeface="楷体" panose="02010609060101010101" pitchFamily="49" charset="-122"/>
                <a:ea typeface="楷体" panose="02010609060101010101" pitchFamily="49" charset="-122"/>
              </a:rPr>
              <a:t>短路：保护</a:t>
            </a:r>
            <a:r>
              <a:rPr lang="en-US" altLang="zh-CN" sz="2400" dirty="0">
                <a:latin typeface="楷体" panose="02010609060101010101" pitchFamily="49" charset="-122"/>
                <a:ea typeface="楷体" panose="02010609060101010101" pitchFamily="49" charset="-122"/>
              </a:rPr>
              <a:t>1</a:t>
            </a:r>
            <a:r>
              <a:rPr lang="zh-CN" altLang="en-US" sz="2400" dirty="0">
                <a:latin typeface="楷体" panose="02010609060101010101" pitchFamily="49" charset="-122"/>
                <a:ea typeface="楷体" panose="02010609060101010101" pitchFamily="49" charset="-122"/>
              </a:rPr>
              <a:t>、</a:t>
            </a:r>
            <a:r>
              <a:rPr lang="en-US" altLang="zh-CN" sz="2400" dirty="0">
                <a:latin typeface="楷体" panose="02010609060101010101" pitchFamily="49" charset="-122"/>
                <a:ea typeface="楷体" panose="02010609060101010101" pitchFamily="49" charset="-122"/>
              </a:rPr>
              <a:t>2</a:t>
            </a:r>
            <a:r>
              <a:rPr lang="zh-CN" altLang="en-US" sz="2400" dirty="0">
                <a:latin typeface="楷体" panose="02010609060101010101" pitchFamily="49" charset="-122"/>
                <a:ea typeface="楷体" panose="02010609060101010101" pitchFamily="49" charset="-122"/>
              </a:rPr>
              <a:t>动作于断路器跳闸</a:t>
            </a:r>
            <a:endParaRPr lang="zh-CN" altLang="en-US" sz="2400" dirty="0">
              <a:latin typeface="楷体" panose="02010609060101010101" pitchFamily="49" charset="-122"/>
              <a:ea typeface="楷体" panose="02010609060101010101" pitchFamily="49" charset="-122"/>
            </a:endParaRPr>
          </a:p>
        </p:txBody>
      </p:sp>
      <p:graphicFrame>
        <p:nvGraphicFramePr>
          <p:cNvPr id="11" name="对象 68">
            <a:hlinkClick r:id="" action="ppaction://ole?verb=1"/>
          </p:cNvPr>
          <p:cNvGraphicFramePr>
            <a:graphicFrameLocks noChangeAspect="1"/>
          </p:cNvGraphicFramePr>
          <p:nvPr/>
        </p:nvGraphicFramePr>
        <p:xfrm>
          <a:off x="518901" y="1812308"/>
          <a:ext cx="352425" cy="433387"/>
        </p:xfrm>
        <a:graphic>
          <a:graphicData uri="http://schemas.openxmlformats.org/presentationml/2006/ole">
            <mc:AlternateContent xmlns:mc="http://schemas.openxmlformats.org/markup-compatibility/2006">
              <mc:Choice xmlns:v="urn:schemas-microsoft-com:vml" Requires="v">
                <p:oleObj spid="_x0000_s3093" name="" r:id="rId4" imgW="190500" imgH="177800" progId="Equation.3">
                  <p:embed/>
                </p:oleObj>
              </mc:Choice>
              <mc:Fallback>
                <p:oleObj name="" r:id="rId4" imgW="190500" imgH="177800" progId="Equation.3">
                  <p:embed/>
                  <p:pic>
                    <p:nvPicPr>
                      <p:cNvPr id="0" name="图片 308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901" y="1812308"/>
                        <a:ext cx="352425" cy="433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文本框 70"/>
          <p:cNvSpPr txBox="1">
            <a:spLocks noChangeArrowheads="1"/>
          </p:cNvSpPr>
          <p:nvPr/>
        </p:nvSpPr>
        <p:spPr bwMode="auto">
          <a:xfrm>
            <a:off x="957885" y="1833253"/>
            <a:ext cx="5311775" cy="461665"/>
          </a:xfrm>
          <a:prstGeom prst="rect">
            <a:avLst/>
          </a:prstGeom>
          <a:noFill/>
          <a:ln w="9525">
            <a:noFill/>
            <a:miter lim="800000"/>
          </a:ln>
        </p:spPr>
        <p:txBody>
          <a:bodyPr>
            <a:spAutoFit/>
          </a:bodyPr>
          <a:lstStyle/>
          <a:p>
            <a:r>
              <a:rPr lang="zh-CN" altLang="en-US" sz="2400" dirty="0">
                <a:latin typeface="楷体" panose="02010609060101010101" pitchFamily="49" charset="-122"/>
                <a:ea typeface="楷体" panose="02010609060101010101" pitchFamily="49" charset="-122"/>
              </a:rPr>
              <a:t>短路：保护</a:t>
            </a:r>
            <a:r>
              <a:rPr lang="en-US" altLang="zh-CN" sz="2400" dirty="0">
                <a:latin typeface="楷体" panose="02010609060101010101" pitchFamily="49" charset="-122"/>
                <a:ea typeface="楷体" panose="02010609060101010101" pitchFamily="49" charset="-122"/>
              </a:rPr>
              <a:t>6</a:t>
            </a:r>
            <a:r>
              <a:rPr lang="zh-CN" altLang="en-US" sz="2400" dirty="0">
                <a:latin typeface="楷体" panose="02010609060101010101" pitchFamily="49" charset="-122"/>
                <a:ea typeface="楷体" panose="02010609060101010101" pitchFamily="49" charset="-122"/>
              </a:rPr>
              <a:t>动作于断路器跳闸</a:t>
            </a:r>
            <a:endParaRPr lang="zh-CN" altLang="en-US" sz="2400" dirty="0">
              <a:latin typeface="楷体" panose="02010609060101010101" pitchFamily="49" charset="-122"/>
              <a:ea typeface="楷体" panose="02010609060101010101" pitchFamily="49" charset="-122"/>
            </a:endParaRPr>
          </a:p>
        </p:txBody>
      </p:sp>
      <p:graphicFrame>
        <p:nvGraphicFramePr>
          <p:cNvPr id="13" name="对象 71">
            <a:hlinkClick r:id="" action="ppaction://ole?verb=1"/>
          </p:cNvPr>
          <p:cNvGraphicFramePr>
            <a:graphicFrameLocks noChangeAspect="1"/>
          </p:cNvGraphicFramePr>
          <p:nvPr/>
        </p:nvGraphicFramePr>
        <p:xfrm>
          <a:off x="518901" y="2369520"/>
          <a:ext cx="350838" cy="433388"/>
        </p:xfrm>
        <a:graphic>
          <a:graphicData uri="http://schemas.openxmlformats.org/presentationml/2006/ole">
            <mc:AlternateContent xmlns:mc="http://schemas.openxmlformats.org/markup-compatibility/2006">
              <mc:Choice xmlns:v="urn:schemas-microsoft-com:vml" Requires="v">
                <p:oleObj spid="_x0000_s3094" name="" r:id="rId6" imgW="190500" imgH="177800" progId="Equation.3">
                  <p:embed/>
                </p:oleObj>
              </mc:Choice>
              <mc:Fallback>
                <p:oleObj name="" r:id="rId6" imgW="190500" imgH="177800" progId="Equation.3">
                  <p:embed/>
                  <p:pic>
                    <p:nvPicPr>
                      <p:cNvPr id="0" name="图片 308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901" y="2369520"/>
                        <a:ext cx="350838" cy="433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文本框 73"/>
          <p:cNvSpPr txBox="1">
            <a:spLocks noChangeArrowheads="1"/>
          </p:cNvSpPr>
          <p:nvPr/>
        </p:nvSpPr>
        <p:spPr bwMode="auto">
          <a:xfrm>
            <a:off x="957885" y="2369520"/>
            <a:ext cx="5174452" cy="830997"/>
          </a:xfrm>
          <a:prstGeom prst="rect">
            <a:avLst/>
          </a:prstGeom>
          <a:noFill/>
          <a:ln w="9525">
            <a:noFill/>
            <a:miter lim="800000"/>
          </a:ln>
        </p:spPr>
        <p:txBody>
          <a:bodyPr wrap="square">
            <a:spAutoFit/>
          </a:bodyPr>
          <a:lstStyle/>
          <a:p>
            <a:r>
              <a:rPr lang="zh-CN" altLang="en-US" sz="2400" dirty="0">
                <a:latin typeface="楷体" panose="02010609060101010101" pitchFamily="49" charset="-122"/>
                <a:ea typeface="楷体" panose="02010609060101010101" pitchFamily="49" charset="-122"/>
              </a:rPr>
              <a:t>短路：保护</a:t>
            </a:r>
            <a:r>
              <a:rPr lang="en-US" altLang="zh-CN" sz="2400" dirty="0">
                <a:latin typeface="楷体" panose="02010609060101010101" pitchFamily="49" charset="-122"/>
                <a:ea typeface="楷体" panose="02010609060101010101" pitchFamily="49" charset="-122"/>
              </a:rPr>
              <a:t>5</a:t>
            </a:r>
            <a:r>
              <a:rPr lang="zh-CN" altLang="en-US" sz="2400" dirty="0">
                <a:latin typeface="楷体" panose="02010609060101010101" pitchFamily="49" charset="-122"/>
                <a:ea typeface="楷体" panose="02010609060101010101" pitchFamily="49" charset="-122"/>
              </a:rPr>
              <a:t>动作于断路器跳闸</a:t>
            </a:r>
            <a:endParaRPr lang="zh-CN" altLang="en-US" sz="2400" dirty="0">
              <a:latin typeface="楷体" panose="02010609060101010101" pitchFamily="49" charset="-122"/>
              <a:ea typeface="楷体" panose="02010609060101010101" pitchFamily="49" charset="-122"/>
            </a:endParaRPr>
          </a:p>
          <a:p>
            <a:r>
              <a:rPr lang="zh-CN" altLang="en-US" sz="2400" dirty="0">
                <a:latin typeface="楷体" panose="02010609060101010101" pitchFamily="49" charset="-122"/>
                <a:ea typeface="楷体" panose="02010609060101010101" pitchFamily="49" charset="-122"/>
              </a:rPr>
              <a:t>（保护</a:t>
            </a:r>
            <a:r>
              <a:rPr lang="en-US" altLang="zh-CN" sz="2400" dirty="0">
                <a:latin typeface="楷体" panose="02010609060101010101" pitchFamily="49" charset="-122"/>
                <a:ea typeface="楷体" panose="02010609060101010101" pitchFamily="49" charset="-122"/>
              </a:rPr>
              <a:t>6</a:t>
            </a:r>
            <a:r>
              <a:rPr lang="zh-CN" altLang="en-US" sz="2400" dirty="0">
                <a:latin typeface="楷体" panose="02010609060101010101" pitchFamily="49" charset="-122"/>
                <a:ea typeface="楷体" panose="02010609060101010101" pitchFamily="49" charset="-122"/>
              </a:rPr>
              <a:t>拒动或者对应断路器失灵）</a:t>
            </a:r>
            <a:endParaRPr lang="zh-CN" altLang="en-US" sz="2400" dirty="0">
              <a:latin typeface="楷体" panose="02010609060101010101" pitchFamily="49" charset="-122"/>
              <a:ea typeface="楷体" panose="02010609060101010101" pitchFamily="49" charset="-122"/>
            </a:endParaRPr>
          </a:p>
        </p:txBody>
      </p:sp>
      <p:graphicFrame>
        <p:nvGraphicFramePr>
          <p:cNvPr id="15" name="对象 74">
            <a:hlinkClick r:id="" action="ppaction://ole?verb=1"/>
          </p:cNvPr>
          <p:cNvGraphicFramePr>
            <a:graphicFrameLocks noChangeAspect="1"/>
          </p:cNvGraphicFramePr>
          <p:nvPr/>
        </p:nvGraphicFramePr>
        <p:xfrm>
          <a:off x="518901" y="3190258"/>
          <a:ext cx="350838" cy="433387"/>
        </p:xfrm>
        <a:graphic>
          <a:graphicData uri="http://schemas.openxmlformats.org/presentationml/2006/ole">
            <mc:AlternateContent xmlns:mc="http://schemas.openxmlformats.org/markup-compatibility/2006">
              <mc:Choice xmlns:v="urn:schemas-microsoft-com:vml" Requires="v">
                <p:oleObj spid="_x0000_s3095" name="" r:id="rId7" imgW="190500" imgH="177800" progId="Equation.3">
                  <p:embed/>
                </p:oleObj>
              </mc:Choice>
              <mc:Fallback>
                <p:oleObj name="" r:id="rId7" imgW="190500" imgH="177800" progId="Equation.3">
                  <p:embed/>
                  <p:pic>
                    <p:nvPicPr>
                      <p:cNvPr id="0" name="图片 308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901" y="3190258"/>
                        <a:ext cx="350838" cy="433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文本框 76"/>
          <p:cNvSpPr txBox="1">
            <a:spLocks noChangeArrowheads="1"/>
          </p:cNvSpPr>
          <p:nvPr/>
        </p:nvSpPr>
        <p:spPr bwMode="auto">
          <a:xfrm>
            <a:off x="957885" y="3147395"/>
            <a:ext cx="5414167" cy="830997"/>
          </a:xfrm>
          <a:prstGeom prst="rect">
            <a:avLst/>
          </a:prstGeom>
          <a:noFill/>
          <a:ln w="9525">
            <a:noFill/>
            <a:miter lim="800000"/>
          </a:ln>
        </p:spPr>
        <p:txBody>
          <a:bodyPr wrap="square">
            <a:spAutoFit/>
          </a:bodyPr>
          <a:lstStyle/>
          <a:p>
            <a:r>
              <a:rPr lang="zh-CN" altLang="en-US" sz="2400" dirty="0">
                <a:latin typeface="楷体" panose="02010609060101010101" pitchFamily="49" charset="-122"/>
                <a:ea typeface="楷体" panose="02010609060101010101" pitchFamily="49" charset="-122"/>
              </a:rPr>
              <a:t>短路：保护</a:t>
            </a:r>
            <a:r>
              <a:rPr lang="en-US" altLang="zh-CN" sz="2400" dirty="0">
                <a:latin typeface="楷体" panose="02010609060101010101" pitchFamily="49" charset="-122"/>
                <a:ea typeface="楷体" panose="02010609060101010101" pitchFamily="49" charset="-122"/>
              </a:rPr>
              <a:t>1</a:t>
            </a:r>
            <a:r>
              <a:rPr lang="zh-CN" altLang="en-US" sz="2400" dirty="0">
                <a:latin typeface="楷体" panose="02010609060101010101" pitchFamily="49" charset="-122"/>
                <a:ea typeface="楷体" panose="02010609060101010101" pitchFamily="49" charset="-122"/>
              </a:rPr>
              <a:t>、</a:t>
            </a:r>
            <a:r>
              <a:rPr lang="en-US" altLang="zh-CN" sz="2400" dirty="0">
                <a:latin typeface="楷体" panose="02010609060101010101" pitchFamily="49" charset="-122"/>
                <a:ea typeface="楷体" panose="02010609060101010101" pitchFamily="49" charset="-122"/>
              </a:rPr>
              <a:t>2</a:t>
            </a:r>
            <a:r>
              <a:rPr lang="zh-CN" altLang="en-US" sz="2400" dirty="0">
                <a:latin typeface="楷体" panose="02010609060101010101" pitchFamily="49" charset="-122"/>
                <a:ea typeface="楷体" panose="02010609060101010101" pitchFamily="49" charset="-122"/>
              </a:rPr>
              <a:t>动作于断路器跳闸</a:t>
            </a:r>
            <a:endParaRPr lang="zh-CN" altLang="en-US" sz="2400" dirty="0">
              <a:latin typeface="楷体" panose="02010609060101010101" pitchFamily="49" charset="-122"/>
              <a:ea typeface="楷体" panose="02010609060101010101" pitchFamily="49" charset="-122"/>
            </a:endParaRPr>
          </a:p>
          <a:p>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保护</a:t>
            </a:r>
            <a:r>
              <a:rPr lang="en-US" altLang="zh-CN" sz="2400" dirty="0">
                <a:latin typeface="楷体" panose="02010609060101010101" pitchFamily="49" charset="-122"/>
                <a:ea typeface="楷体" panose="02010609060101010101" pitchFamily="49" charset="-122"/>
              </a:rPr>
              <a:t>6</a:t>
            </a:r>
            <a:r>
              <a:rPr lang="zh-CN" altLang="en-US" sz="2400" dirty="0">
                <a:latin typeface="楷体" panose="02010609060101010101" pitchFamily="49" charset="-122"/>
                <a:ea typeface="楷体" panose="02010609060101010101" pitchFamily="49" charset="-122"/>
              </a:rPr>
              <a:t>拒动或者对应断路器失灵）</a:t>
            </a:r>
            <a:endParaRPr lang="zh-CN" altLang="en-US" sz="2400" dirty="0">
              <a:latin typeface="楷体" panose="02010609060101010101" pitchFamily="49" charset="-122"/>
              <a:ea typeface="楷体" panose="02010609060101010101" pitchFamily="49" charset="-122"/>
            </a:endParaRPr>
          </a:p>
        </p:txBody>
      </p:sp>
      <p:sp>
        <p:nvSpPr>
          <p:cNvPr id="17" name="文本框 78"/>
          <p:cNvSpPr txBox="1">
            <a:spLocks noChangeArrowheads="1"/>
          </p:cNvSpPr>
          <p:nvPr/>
        </p:nvSpPr>
        <p:spPr bwMode="auto">
          <a:xfrm>
            <a:off x="6807520" y="1226768"/>
            <a:ext cx="1881187" cy="461665"/>
          </a:xfrm>
          <a:prstGeom prst="rect">
            <a:avLst/>
          </a:prstGeom>
          <a:noFill/>
          <a:ln w="9525">
            <a:noFill/>
            <a:miter lim="800000"/>
          </a:ln>
        </p:spPr>
        <p:txBody>
          <a:bodyPr>
            <a:spAutoFit/>
          </a:bodyPr>
          <a:lstStyle/>
          <a:p>
            <a:pPr algn="ctr"/>
            <a:r>
              <a:rPr lang="zh-CN" altLang="en-US" sz="2400" b="1" i="1" dirty="0"/>
              <a:t>有选择性</a:t>
            </a:r>
            <a:endParaRPr lang="zh-CN" altLang="en-US" sz="2400" b="1" i="1" dirty="0"/>
          </a:p>
        </p:txBody>
      </p:sp>
      <p:sp>
        <p:nvSpPr>
          <p:cNvPr id="19" name="文本框 80"/>
          <p:cNvSpPr txBox="1">
            <a:spLocks noChangeArrowheads="1"/>
          </p:cNvSpPr>
          <p:nvPr/>
        </p:nvSpPr>
        <p:spPr bwMode="auto">
          <a:xfrm>
            <a:off x="6860206" y="3045795"/>
            <a:ext cx="1881187" cy="577850"/>
          </a:xfrm>
          <a:prstGeom prst="rect">
            <a:avLst/>
          </a:prstGeom>
          <a:noFill/>
          <a:ln w="9525">
            <a:noFill/>
            <a:miter lim="800000"/>
          </a:ln>
        </p:spPr>
        <p:txBody>
          <a:bodyPr>
            <a:spAutoFit/>
          </a:bodyPr>
          <a:lstStyle/>
          <a:p>
            <a:pPr algn="ctr"/>
            <a:r>
              <a:rPr lang="zh-CN" altLang="en-US" sz="3200" b="1" i="1" dirty="0"/>
              <a:t>无选择性</a:t>
            </a:r>
            <a:endParaRPr lang="zh-CN" altLang="en-US" sz="3200" b="1" i="1" dirty="0"/>
          </a:p>
        </p:txBody>
      </p:sp>
      <p:cxnSp>
        <p:nvCxnSpPr>
          <p:cNvPr id="20" name="直接箭头连接符 19"/>
          <p:cNvCxnSpPr/>
          <p:nvPr/>
        </p:nvCxnSpPr>
        <p:spPr>
          <a:xfrm>
            <a:off x="5943424" y="1514800"/>
            <a:ext cx="839787"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5367360" y="2090864"/>
            <a:ext cx="179705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flipV="1">
            <a:off x="7162635" y="1794852"/>
            <a:ext cx="0" cy="29368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5240956" y="2598120"/>
            <a:ext cx="130492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肘形连接符 23"/>
          <p:cNvCxnSpPr/>
          <p:nvPr/>
        </p:nvCxnSpPr>
        <p:spPr>
          <a:xfrm flipV="1">
            <a:off x="6522068" y="2307608"/>
            <a:ext cx="1211263" cy="292100"/>
          </a:xfrm>
          <a:prstGeom prst="bentConnector3">
            <a:avLst>
              <a:gd name="adj1" fmla="val 5005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flipV="1">
            <a:off x="7733331" y="1823420"/>
            <a:ext cx="0" cy="4841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a:xfrm>
            <a:off x="5775943" y="3431558"/>
            <a:ext cx="61595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323528" y="627534"/>
            <a:ext cx="8496944" cy="4176464"/>
          </a:xfrm>
        </p:spPr>
        <p:txBody>
          <a:bodyPr/>
          <a:lstStyle/>
          <a:p>
            <a:pPr marL="0" indent="0">
              <a:buNone/>
            </a:pPr>
            <a:r>
              <a:rPr lang="en-US" altLang="zh-CN" sz="2000" dirty="0">
                <a:latin typeface="隶书" panose="02010509060101010101" pitchFamily="49" charset="-122"/>
                <a:ea typeface="楷体" panose="02010609060101010101" pitchFamily="49" charset="-122"/>
              </a:rPr>
              <a:t>2</a:t>
            </a:r>
            <a:r>
              <a:rPr lang="zh-CN" altLang="en-US" sz="2000" dirty="0">
                <a:latin typeface="隶书" panose="02010509060101010101" pitchFamily="49" charset="-122"/>
                <a:ea typeface="楷体" panose="02010609060101010101" pitchFamily="49" charset="-122"/>
              </a:rPr>
              <a:t>、选择性</a:t>
            </a:r>
            <a:endParaRPr lang="en-US" altLang="zh-CN" sz="2000" dirty="0">
              <a:latin typeface="隶书" panose="02010509060101010101" pitchFamily="49" charset="-122"/>
              <a:ea typeface="楷体" panose="02010609060101010101" pitchFamily="49" charset="-122"/>
            </a:endParaRPr>
          </a:p>
          <a:p>
            <a:pPr marL="0" indent="0">
              <a:lnSpc>
                <a:spcPct val="150000"/>
              </a:lnSpc>
              <a:buNone/>
            </a:pPr>
            <a:endParaRPr lang="en-US" altLang="zh-CN" sz="2000" noProof="1">
              <a:latin typeface="楷体" panose="02010609060101010101" pitchFamily="49" charset="-122"/>
              <a:ea typeface="楷体" panose="02010609060101010101" pitchFamily="49" charset="-122"/>
            </a:endParaRPr>
          </a:p>
          <a:p>
            <a:pPr marL="0" indent="457200">
              <a:lnSpc>
                <a:spcPct val="150000"/>
              </a:lnSpc>
              <a:buNone/>
            </a:pPr>
            <a:r>
              <a:rPr lang="zh-CN" altLang="en-US" sz="2000" noProof="1">
                <a:latin typeface="楷体" panose="02010609060101010101" pitchFamily="49" charset="-122"/>
                <a:ea typeface="楷体" panose="02010609060101010101" pitchFamily="49" charset="-122"/>
              </a:rPr>
              <a:t>在实际运行中，由于各种原因可能存在保护或断路器拒动的情况，所以，必须要考虑后备保护（替代功能）的配备。</a:t>
            </a:r>
            <a:endParaRPr lang="en-US" altLang="zh-CN" sz="2000" noProof="1">
              <a:latin typeface="楷体" panose="02010609060101010101" pitchFamily="49" charset="-122"/>
              <a:ea typeface="楷体" panose="02010609060101010101" pitchFamily="49" charset="-122"/>
            </a:endParaRPr>
          </a:p>
          <a:p>
            <a:pPr marL="0" indent="457200">
              <a:lnSpc>
                <a:spcPct val="150000"/>
              </a:lnSpc>
              <a:buNone/>
            </a:pPr>
            <a:endParaRPr lang="en-US" altLang="zh-CN" sz="2000" noProof="1">
              <a:latin typeface="楷体" panose="02010609060101010101" pitchFamily="49" charset="-122"/>
              <a:ea typeface="楷体" panose="02010609060101010101" pitchFamily="49" charset="-122"/>
            </a:endParaRPr>
          </a:p>
          <a:p>
            <a:pPr marL="0" indent="457200">
              <a:lnSpc>
                <a:spcPct val="150000"/>
              </a:lnSpc>
              <a:buNone/>
            </a:pPr>
            <a:r>
              <a:rPr lang="zh-CN" altLang="en-US" sz="2000" noProof="1">
                <a:latin typeface="楷体" panose="02010609060101010101" pitchFamily="49" charset="-122"/>
                <a:ea typeface="楷体" panose="02010609060101010101" pitchFamily="49" charset="-122"/>
              </a:rPr>
              <a:t>于是出现了：近后备保护和远后备保护等。</a:t>
            </a:r>
            <a:endParaRPr lang="en-US" altLang="zh-CN" sz="2000" noProof="1">
              <a:latin typeface="楷体" panose="02010609060101010101" pitchFamily="49" charset="-122"/>
              <a:ea typeface="楷体" panose="02010609060101010101" pitchFamily="49" charset="-122"/>
            </a:endParaRPr>
          </a:p>
          <a:p>
            <a:pPr marL="0" indent="0">
              <a:buNone/>
            </a:pPr>
            <a:endParaRPr lang="zh-CN" altLang="en-US" sz="2000" dirty="0"/>
          </a:p>
        </p:txBody>
      </p:sp>
      <p:pic>
        <p:nvPicPr>
          <p:cNvPr id="3" name="图片 2"/>
          <p:cNvPicPr>
            <a:picLocks noChangeAspect="1"/>
          </p:cNvPicPr>
          <p:nvPr/>
        </p:nvPicPr>
        <p:blipFill>
          <a:blip r:embed="rId2"/>
          <a:stretch>
            <a:fillRect/>
          </a:stretch>
        </p:blipFill>
        <p:spPr>
          <a:xfrm>
            <a:off x="6660232" y="2824424"/>
            <a:ext cx="1762125" cy="166687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323528" y="627534"/>
            <a:ext cx="8496944" cy="4176464"/>
          </a:xfrm>
        </p:spPr>
        <p:txBody>
          <a:bodyPr/>
          <a:lstStyle/>
          <a:p>
            <a:pPr marL="0" indent="0">
              <a:buNone/>
            </a:pPr>
            <a:r>
              <a:rPr lang="en-US" altLang="zh-CN" sz="2000" dirty="0">
                <a:latin typeface="隶书" panose="02010509060101010101" pitchFamily="49" charset="-122"/>
                <a:ea typeface="楷体" panose="02010609060101010101" pitchFamily="49" charset="-122"/>
              </a:rPr>
              <a:t>2</a:t>
            </a:r>
            <a:r>
              <a:rPr lang="zh-CN" altLang="en-US" sz="2000" dirty="0">
                <a:latin typeface="隶书" panose="02010509060101010101" pitchFamily="49" charset="-122"/>
                <a:ea typeface="楷体" panose="02010609060101010101" pitchFamily="49" charset="-122"/>
              </a:rPr>
              <a:t>、选择性</a:t>
            </a:r>
            <a:endParaRPr lang="en-US" altLang="zh-CN" sz="2000" dirty="0">
              <a:latin typeface="隶书" panose="02010509060101010101" pitchFamily="49" charset="-122"/>
              <a:ea typeface="楷体" panose="02010609060101010101" pitchFamily="49" charset="-122"/>
            </a:endParaRPr>
          </a:p>
          <a:p>
            <a:pPr marL="0" indent="0">
              <a:buNone/>
            </a:pPr>
            <a:endParaRPr lang="zh-CN" altLang="en-US" sz="2000" dirty="0"/>
          </a:p>
        </p:txBody>
      </p:sp>
      <p:sp>
        <p:nvSpPr>
          <p:cNvPr id="8" name="椭圆 7"/>
          <p:cNvSpPr/>
          <p:nvPr/>
        </p:nvSpPr>
        <p:spPr>
          <a:xfrm>
            <a:off x="695539" y="2703029"/>
            <a:ext cx="713759" cy="64575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9" name="直接连接符 8"/>
          <p:cNvCxnSpPr>
            <a:stCxn id="8" idx="6"/>
          </p:cNvCxnSpPr>
          <p:nvPr/>
        </p:nvCxnSpPr>
        <p:spPr>
          <a:xfrm>
            <a:off x="1409298" y="3025905"/>
            <a:ext cx="25889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1668197" y="2832464"/>
            <a:ext cx="260329" cy="19344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992893" y="3025905"/>
            <a:ext cx="32469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 name="组合 28"/>
          <p:cNvGrpSpPr/>
          <p:nvPr/>
        </p:nvGrpSpPr>
        <p:grpSpPr bwMode="auto">
          <a:xfrm rot="2700000">
            <a:off x="1897511" y="2930154"/>
            <a:ext cx="160726" cy="161632"/>
            <a:chOff x="3275856" y="3429000"/>
            <a:chExt cx="180000" cy="180000"/>
          </a:xfrm>
        </p:grpSpPr>
        <p:cxnSp>
          <p:nvCxnSpPr>
            <p:cNvPr id="14" name="直接连接符 13"/>
            <p:cNvCxnSpPr/>
            <p:nvPr/>
          </p:nvCxnSpPr>
          <p:spPr>
            <a:xfrm>
              <a:off x="3366419" y="3429562"/>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276419" y="3518438"/>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6" name="直接连接符 15"/>
          <p:cNvCxnSpPr/>
          <p:nvPr/>
        </p:nvCxnSpPr>
        <p:spPr>
          <a:xfrm>
            <a:off x="2317590" y="2122706"/>
            <a:ext cx="0" cy="17423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2317590" y="2380153"/>
            <a:ext cx="3246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5400000" flipV="1">
            <a:off x="2610116" y="2412322"/>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 name="组合 46"/>
          <p:cNvGrpSpPr/>
          <p:nvPr/>
        </p:nvGrpSpPr>
        <p:grpSpPr bwMode="auto">
          <a:xfrm rot="2700000">
            <a:off x="2870173" y="2284398"/>
            <a:ext cx="162149" cy="163063"/>
            <a:chOff x="3275856" y="3429000"/>
            <a:chExt cx="180000" cy="180000"/>
          </a:xfrm>
        </p:grpSpPr>
        <p:cxnSp>
          <p:nvCxnSpPr>
            <p:cNvPr id="20" name="直接连接符 19"/>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2" name="直接连接符 21"/>
          <p:cNvCxnSpPr/>
          <p:nvPr/>
        </p:nvCxnSpPr>
        <p:spPr>
          <a:xfrm>
            <a:off x="2966982" y="2380153"/>
            <a:ext cx="116719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5400000" flipV="1">
            <a:off x="4102003" y="2412322"/>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4" name="组合 53"/>
          <p:cNvGrpSpPr/>
          <p:nvPr/>
        </p:nvGrpSpPr>
        <p:grpSpPr bwMode="auto">
          <a:xfrm rot="2700000">
            <a:off x="4297692" y="2284398"/>
            <a:ext cx="162149" cy="163063"/>
            <a:chOff x="3275856" y="3429000"/>
            <a:chExt cx="180000" cy="180000"/>
          </a:xfrm>
        </p:grpSpPr>
        <p:cxnSp>
          <p:nvCxnSpPr>
            <p:cNvPr id="25" name="直接连接符 24"/>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7" name="直接连接符 26"/>
          <p:cNvCxnSpPr/>
          <p:nvPr/>
        </p:nvCxnSpPr>
        <p:spPr>
          <a:xfrm>
            <a:off x="4394501" y="2380153"/>
            <a:ext cx="7137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5400000" flipV="1">
            <a:off x="5076802" y="3703115"/>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9" name="组合 60"/>
          <p:cNvGrpSpPr/>
          <p:nvPr/>
        </p:nvGrpSpPr>
        <p:grpSpPr bwMode="auto">
          <a:xfrm rot="2700000">
            <a:off x="5409970" y="2285113"/>
            <a:ext cx="162149" cy="161633"/>
            <a:chOff x="3275856" y="3429000"/>
            <a:chExt cx="180000" cy="180000"/>
          </a:xfrm>
        </p:grpSpPr>
        <p:cxnSp>
          <p:nvCxnSpPr>
            <p:cNvPr id="30" name="直接连接符 29"/>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3276414" y="3518437"/>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2" name="直接连接符 31"/>
          <p:cNvCxnSpPr/>
          <p:nvPr/>
        </p:nvCxnSpPr>
        <p:spPr>
          <a:xfrm>
            <a:off x="5367160" y="2380153"/>
            <a:ext cx="103845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6219824" y="2186712"/>
            <a:ext cx="0" cy="3868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317590" y="3671657"/>
            <a:ext cx="3246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5400000" flipV="1">
            <a:off x="2610827" y="3703115"/>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6" name="组合 68"/>
          <p:cNvGrpSpPr/>
          <p:nvPr/>
        </p:nvGrpSpPr>
        <p:grpSpPr bwMode="auto">
          <a:xfrm rot="2700000">
            <a:off x="2870173" y="3574479"/>
            <a:ext cx="162149" cy="163063"/>
            <a:chOff x="3275856" y="3429000"/>
            <a:chExt cx="180000" cy="180000"/>
          </a:xfrm>
        </p:grpSpPr>
        <p:cxnSp>
          <p:nvCxnSpPr>
            <p:cNvPr id="37" name="直接连接符 36"/>
            <p:cNvCxnSpPr/>
            <p:nvPr/>
          </p:nvCxnSpPr>
          <p:spPr>
            <a:xfrm>
              <a:off x="3365856" y="3429000"/>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9" name="直接连接符 38"/>
          <p:cNvCxnSpPr/>
          <p:nvPr/>
        </p:nvCxnSpPr>
        <p:spPr>
          <a:xfrm>
            <a:off x="2966982" y="3671657"/>
            <a:ext cx="116719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flipV="1">
            <a:off x="4102714" y="3703115"/>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1" name="组合 73"/>
          <p:cNvGrpSpPr/>
          <p:nvPr/>
        </p:nvGrpSpPr>
        <p:grpSpPr bwMode="auto">
          <a:xfrm rot="2700000">
            <a:off x="4297692" y="3574479"/>
            <a:ext cx="162149" cy="163063"/>
            <a:chOff x="3275856" y="3429000"/>
            <a:chExt cx="180000" cy="180000"/>
          </a:xfrm>
        </p:grpSpPr>
        <p:cxnSp>
          <p:nvCxnSpPr>
            <p:cNvPr id="42" name="直接连接符 41"/>
            <p:cNvCxnSpPr/>
            <p:nvPr/>
          </p:nvCxnSpPr>
          <p:spPr>
            <a:xfrm>
              <a:off x="3365856" y="3429000"/>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4" name="直接连接符 43"/>
          <p:cNvCxnSpPr/>
          <p:nvPr/>
        </p:nvCxnSpPr>
        <p:spPr>
          <a:xfrm>
            <a:off x="4394501" y="3671657"/>
            <a:ext cx="7137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4783565" y="2122706"/>
            <a:ext cx="0" cy="17423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flipV="1">
            <a:off x="6373446" y="2412322"/>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7" name="组合 84"/>
          <p:cNvGrpSpPr/>
          <p:nvPr/>
        </p:nvGrpSpPr>
        <p:grpSpPr bwMode="auto">
          <a:xfrm rot="2700000">
            <a:off x="6633502" y="2284398"/>
            <a:ext cx="162149" cy="163063"/>
            <a:chOff x="3275856" y="3429000"/>
            <a:chExt cx="180000" cy="180000"/>
          </a:xfrm>
        </p:grpSpPr>
        <p:cxnSp>
          <p:nvCxnSpPr>
            <p:cNvPr id="48" name="直接连接符 47"/>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275856" y="3519000"/>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0" name="直接连接符 49"/>
          <p:cNvCxnSpPr/>
          <p:nvPr/>
        </p:nvCxnSpPr>
        <p:spPr>
          <a:xfrm>
            <a:off x="6728881" y="2380153"/>
            <a:ext cx="11686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7897501" y="2186712"/>
            <a:ext cx="0" cy="3868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2" name="组合 90"/>
          <p:cNvGrpSpPr/>
          <p:nvPr/>
        </p:nvGrpSpPr>
        <p:grpSpPr bwMode="auto">
          <a:xfrm rot="2700000">
            <a:off x="5301104" y="3605065"/>
            <a:ext cx="162149" cy="161632"/>
            <a:chOff x="3275856" y="3429000"/>
            <a:chExt cx="180000" cy="180000"/>
          </a:xfrm>
        </p:grpSpPr>
        <p:cxnSp>
          <p:nvCxnSpPr>
            <p:cNvPr id="53" name="直接连接符 52"/>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3276414" y="3518438"/>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5" name="直接连接符 54"/>
          <p:cNvCxnSpPr/>
          <p:nvPr/>
        </p:nvCxnSpPr>
        <p:spPr>
          <a:xfrm>
            <a:off x="5431526" y="3671657"/>
            <a:ext cx="38906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椭圆 55"/>
          <p:cNvSpPr/>
          <p:nvPr/>
        </p:nvSpPr>
        <p:spPr>
          <a:xfrm>
            <a:off x="5820590" y="3283353"/>
            <a:ext cx="779557" cy="70975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7" name="椭圆 56"/>
          <p:cNvSpPr/>
          <p:nvPr/>
        </p:nvSpPr>
        <p:spPr>
          <a:xfrm>
            <a:off x="6339818" y="3283353"/>
            <a:ext cx="779557" cy="70975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58" name="直接箭头连接符 57"/>
          <p:cNvCxnSpPr/>
          <p:nvPr/>
        </p:nvCxnSpPr>
        <p:spPr>
          <a:xfrm>
            <a:off x="7119374" y="3606228"/>
            <a:ext cx="972658"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TextBox 106"/>
          <p:cNvSpPr txBox="1">
            <a:spLocks noChangeArrowheads="1"/>
          </p:cNvSpPr>
          <p:nvPr/>
        </p:nvSpPr>
        <p:spPr bwMode="auto">
          <a:xfrm>
            <a:off x="825703" y="2778414"/>
            <a:ext cx="453431" cy="634373"/>
          </a:xfrm>
          <a:prstGeom prst="rect">
            <a:avLst/>
          </a:prstGeom>
          <a:noFill/>
          <a:ln w="9525">
            <a:noFill/>
            <a:miter lim="800000"/>
          </a:ln>
        </p:spPr>
        <p:txBody>
          <a:bodyPr>
            <a:spAutoFit/>
          </a:bodyPr>
          <a:lstStyle/>
          <a:p>
            <a:r>
              <a:rPr lang="en-US" altLang="zh-CN" sz="4000">
                <a:latin typeface="Calibri" panose="020F0502020204030204" charset="0"/>
              </a:rPr>
              <a:t>~</a:t>
            </a:r>
            <a:endParaRPr lang="zh-CN" altLang="en-US" sz="4000">
              <a:latin typeface="Calibri" panose="020F0502020204030204" charset="0"/>
            </a:endParaRPr>
          </a:p>
        </p:txBody>
      </p:sp>
      <p:sp>
        <p:nvSpPr>
          <p:cNvPr id="60" name="TextBox 107"/>
          <p:cNvSpPr txBox="1">
            <a:spLocks noChangeArrowheads="1"/>
          </p:cNvSpPr>
          <p:nvPr/>
        </p:nvSpPr>
        <p:spPr bwMode="auto">
          <a:xfrm>
            <a:off x="2447754" y="1920731"/>
            <a:ext cx="324697" cy="331410"/>
          </a:xfrm>
          <a:prstGeom prst="rect">
            <a:avLst/>
          </a:prstGeom>
          <a:noFill/>
          <a:ln w="9525">
            <a:noFill/>
            <a:miter lim="800000"/>
          </a:ln>
        </p:spPr>
        <p:txBody>
          <a:bodyPr>
            <a:spAutoFit/>
          </a:bodyPr>
          <a:lstStyle/>
          <a:p>
            <a:r>
              <a:rPr lang="en-US" altLang="zh-CN" dirty="0">
                <a:latin typeface="Calibri" panose="020F0502020204030204" charset="0"/>
              </a:rPr>
              <a:t>1</a:t>
            </a:r>
            <a:endParaRPr lang="zh-CN" altLang="en-US" dirty="0">
              <a:latin typeface="Calibri" panose="020F0502020204030204" charset="0"/>
            </a:endParaRPr>
          </a:p>
        </p:txBody>
      </p:sp>
      <p:sp>
        <p:nvSpPr>
          <p:cNvPr id="61" name="TextBox 108"/>
          <p:cNvSpPr txBox="1">
            <a:spLocks noChangeArrowheads="1"/>
          </p:cNvSpPr>
          <p:nvPr/>
        </p:nvSpPr>
        <p:spPr bwMode="auto">
          <a:xfrm>
            <a:off x="4264336" y="1920731"/>
            <a:ext cx="324697" cy="331410"/>
          </a:xfrm>
          <a:prstGeom prst="rect">
            <a:avLst/>
          </a:prstGeom>
          <a:noFill/>
          <a:ln w="9525">
            <a:noFill/>
            <a:miter lim="800000"/>
          </a:ln>
        </p:spPr>
        <p:txBody>
          <a:bodyPr>
            <a:spAutoFit/>
          </a:bodyPr>
          <a:lstStyle/>
          <a:p>
            <a:r>
              <a:rPr lang="en-US" altLang="zh-CN" dirty="0">
                <a:latin typeface="Calibri" panose="020F0502020204030204" charset="0"/>
              </a:rPr>
              <a:t>2</a:t>
            </a:r>
            <a:endParaRPr lang="zh-CN" altLang="en-US" dirty="0">
              <a:latin typeface="Calibri" panose="020F0502020204030204" charset="0"/>
            </a:endParaRPr>
          </a:p>
        </p:txBody>
      </p:sp>
      <p:sp>
        <p:nvSpPr>
          <p:cNvPr id="62" name="TextBox 109"/>
          <p:cNvSpPr txBox="1">
            <a:spLocks noChangeArrowheads="1"/>
          </p:cNvSpPr>
          <p:nvPr/>
        </p:nvSpPr>
        <p:spPr bwMode="auto">
          <a:xfrm>
            <a:off x="2447754" y="3219346"/>
            <a:ext cx="324697" cy="331411"/>
          </a:xfrm>
          <a:prstGeom prst="rect">
            <a:avLst/>
          </a:prstGeom>
          <a:noFill/>
          <a:ln w="9525">
            <a:noFill/>
            <a:miter lim="800000"/>
          </a:ln>
        </p:spPr>
        <p:txBody>
          <a:bodyPr>
            <a:spAutoFit/>
          </a:bodyPr>
          <a:lstStyle/>
          <a:p>
            <a:r>
              <a:rPr lang="en-US" altLang="zh-CN" dirty="0">
                <a:latin typeface="Calibri" panose="020F0502020204030204" charset="0"/>
              </a:rPr>
              <a:t>3</a:t>
            </a:r>
            <a:endParaRPr lang="zh-CN" altLang="en-US" dirty="0">
              <a:latin typeface="Calibri" panose="020F0502020204030204" charset="0"/>
            </a:endParaRPr>
          </a:p>
        </p:txBody>
      </p:sp>
      <p:sp>
        <p:nvSpPr>
          <p:cNvPr id="63" name="TextBox 110"/>
          <p:cNvSpPr txBox="1">
            <a:spLocks noChangeArrowheads="1"/>
          </p:cNvSpPr>
          <p:nvPr/>
        </p:nvSpPr>
        <p:spPr bwMode="auto">
          <a:xfrm>
            <a:off x="4328704" y="3219346"/>
            <a:ext cx="324696" cy="331411"/>
          </a:xfrm>
          <a:prstGeom prst="rect">
            <a:avLst/>
          </a:prstGeom>
          <a:noFill/>
          <a:ln w="9525">
            <a:noFill/>
            <a:miter lim="800000"/>
          </a:ln>
        </p:spPr>
        <p:txBody>
          <a:bodyPr>
            <a:spAutoFit/>
          </a:bodyPr>
          <a:lstStyle/>
          <a:p>
            <a:r>
              <a:rPr lang="en-US" altLang="zh-CN" dirty="0">
                <a:latin typeface="Calibri" panose="020F0502020204030204" charset="0"/>
              </a:rPr>
              <a:t>4</a:t>
            </a:r>
            <a:endParaRPr lang="zh-CN" altLang="en-US" dirty="0">
              <a:latin typeface="Calibri" panose="020F0502020204030204" charset="0"/>
            </a:endParaRPr>
          </a:p>
        </p:txBody>
      </p:sp>
      <p:sp>
        <p:nvSpPr>
          <p:cNvPr id="64" name="TextBox 111"/>
          <p:cNvSpPr txBox="1">
            <a:spLocks noChangeArrowheads="1"/>
          </p:cNvSpPr>
          <p:nvPr/>
        </p:nvSpPr>
        <p:spPr bwMode="auto">
          <a:xfrm>
            <a:off x="4978096" y="1920731"/>
            <a:ext cx="324696" cy="331410"/>
          </a:xfrm>
          <a:prstGeom prst="rect">
            <a:avLst/>
          </a:prstGeom>
          <a:noFill/>
          <a:ln w="9525">
            <a:noFill/>
            <a:miter lim="800000"/>
          </a:ln>
        </p:spPr>
        <p:txBody>
          <a:bodyPr>
            <a:spAutoFit/>
          </a:bodyPr>
          <a:lstStyle/>
          <a:p>
            <a:r>
              <a:rPr lang="en-US" altLang="zh-CN">
                <a:latin typeface="Calibri" panose="020F0502020204030204" charset="0"/>
              </a:rPr>
              <a:t>5</a:t>
            </a:r>
            <a:endParaRPr lang="zh-CN" altLang="en-US">
              <a:latin typeface="Calibri" panose="020F0502020204030204" charset="0"/>
            </a:endParaRPr>
          </a:p>
        </p:txBody>
      </p:sp>
      <p:sp>
        <p:nvSpPr>
          <p:cNvPr id="65" name="TextBox 112"/>
          <p:cNvSpPr txBox="1">
            <a:spLocks noChangeArrowheads="1"/>
          </p:cNvSpPr>
          <p:nvPr/>
        </p:nvSpPr>
        <p:spPr bwMode="auto">
          <a:xfrm>
            <a:off x="6728881" y="1865258"/>
            <a:ext cx="324696" cy="329988"/>
          </a:xfrm>
          <a:prstGeom prst="rect">
            <a:avLst/>
          </a:prstGeom>
          <a:noFill/>
          <a:ln w="9525">
            <a:noFill/>
            <a:miter lim="800000"/>
          </a:ln>
        </p:spPr>
        <p:txBody>
          <a:bodyPr>
            <a:spAutoFit/>
          </a:bodyPr>
          <a:lstStyle/>
          <a:p>
            <a:r>
              <a:rPr lang="en-US" altLang="zh-CN" dirty="0">
                <a:latin typeface="Calibri" panose="020F0502020204030204" charset="0"/>
              </a:rPr>
              <a:t>6</a:t>
            </a:r>
            <a:endParaRPr lang="zh-CN" altLang="en-US" dirty="0">
              <a:latin typeface="Calibri" panose="020F0502020204030204" charset="0"/>
            </a:endParaRPr>
          </a:p>
        </p:txBody>
      </p:sp>
      <p:sp>
        <p:nvSpPr>
          <p:cNvPr id="66" name="TextBox 113"/>
          <p:cNvSpPr txBox="1">
            <a:spLocks noChangeArrowheads="1"/>
          </p:cNvSpPr>
          <p:nvPr/>
        </p:nvSpPr>
        <p:spPr bwMode="auto">
          <a:xfrm>
            <a:off x="4912299" y="3155340"/>
            <a:ext cx="324696" cy="329988"/>
          </a:xfrm>
          <a:prstGeom prst="rect">
            <a:avLst/>
          </a:prstGeom>
          <a:noFill/>
          <a:ln w="9525">
            <a:noFill/>
            <a:miter lim="800000"/>
          </a:ln>
        </p:spPr>
        <p:txBody>
          <a:bodyPr>
            <a:spAutoFit/>
          </a:bodyPr>
          <a:lstStyle/>
          <a:p>
            <a:r>
              <a:rPr lang="en-US" altLang="zh-CN" dirty="0">
                <a:latin typeface="Calibri" panose="020F0502020204030204" charset="0"/>
              </a:rPr>
              <a:t>7</a:t>
            </a:r>
            <a:endParaRPr lang="zh-CN" altLang="en-US" dirty="0">
              <a:latin typeface="Calibri" panose="020F0502020204030204" charset="0"/>
            </a:endParaRPr>
          </a:p>
        </p:txBody>
      </p:sp>
      <p:cxnSp>
        <p:nvCxnSpPr>
          <p:cNvPr id="67" name="直接连接符 66"/>
          <p:cNvCxnSpPr/>
          <p:nvPr/>
        </p:nvCxnSpPr>
        <p:spPr>
          <a:xfrm rot="5400000" flipV="1">
            <a:off x="5076091" y="2412322"/>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肘形连接符 67"/>
          <p:cNvCxnSpPr/>
          <p:nvPr/>
        </p:nvCxnSpPr>
        <p:spPr>
          <a:xfrm rot="16800000" flipH="1">
            <a:off x="6813931" y="1811310"/>
            <a:ext cx="860529" cy="217418"/>
          </a:xfrm>
          <a:prstGeom prst="bentConnector3">
            <a:avLst>
              <a:gd name="adj1" fmla="val 50000"/>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9" name="TextBox 147"/>
          <p:cNvSpPr txBox="1">
            <a:spLocks noChangeArrowheads="1"/>
          </p:cNvSpPr>
          <p:nvPr/>
        </p:nvSpPr>
        <p:spPr bwMode="auto">
          <a:xfrm>
            <a:off x="2123058" y="1670395"/>
            <a:ext cx="389063" cy="469379"/>
          </a:xfrm>
          <a:prstGeom prst="rect">
            <a:avLst/>
          </a:prstGeom>
          <a:noFill/>
          <a:ln w="9525">
            <a:noFill/>
            <a:miter lim="800000"/>
          </a:ln>
        </p:spPr>
        <p:txBody>
          <a:bodyPr>
            <a:spAutoFit/>
          </a:bodyPr>
          <a:lstStyle/>
          <a:p>
            <a:r>
              <a:rPr lang="en-US" altLang="zh-CN" sz="2800" b="1">
                <a:latin typeface="Calibri" panose="020F0502020204030204" charset="0"/>
              </a:rPr>
              <a:t>A</a:t>
            </a:r>
            <a:endParaRPr lang="zh-CN" altLang="en-US" sz="2800" b="1">
              <a:latin typeface="Calibri" panose="020F0502020204030204" charset="0"/>
            </a:endParaRPr>
          </a:p>
        </p:txBody>
      </p:sp>
      <p:sp>
        <p:nvSpPr>
          <p:cNvPr id="70" name="TextBox 148"/>
          <p:cNvSpPr txBox="1">
            <a:spLocks noChangeArrowheads="1"/>
          </p:cNvSpPr>
          <p:nvPr/>
        </p:nvSpPr>
        <p:spPr bwMode="auto">
          <a:xfrm>
            <a:off x="4589033" y="1735824"/>
            <a:ext cx="389063" cy="467956"/>
          </a:xfrm>
          <a:prstGeom prst="rect">
            <a:avLst/>
          </a:prstGeom>
          <a:noFill/>
          <a:ln w="9525">
            <a:noFill/>
            <a:miter lim="800000"/>
          </a:ln>
        </p:spPr>
        <p:txBody>
          <a:bodyPr>
            <a:spAutoFit/>
          </a:bodyPr>
          <a:lstStyle/>
          <a:p>
            <a:r>
              <a:rPr lang="en-US" altLang="zh-CN" sz="2800" b="1">
                <a:latin typeface="Calibri" panose="020F0502020204030204" charset="0"/>
              </a:rPr>
              <a:t>B</a:t>
            </a:r>
            <a:endParaRPr lang="zh-CN" altLang="en-US" sz="2800" b="1">
              <a:latin typeface="Calibri" panose="020F0502020204030204" charset="0"/>
            </a:endParaRPr>
          </a:p>
        </p:txBody>
      </p:sp>
      <p:sp>
        <p:nvSpPr>
          <p:cNvPr id="71" name="TextBox 149"/>
          <p:cNvSpPr txBox="1">
            <a:spLocks noChangeArrowheads="1"/>
          </p:cNvSpPr>
          <p:nvPr/>
        </p:nvSpPr>
        <p:spPr bwMode="auto">
          <a:xfrm>
            <a:off x="7702969" y="1799829"/>
            <a:ext cx="389063" cy="469379"/>
          </a:xfrm>
          <a:prstGeom prst="rect">
            <a:avLst/>
          </a:prstGeom>
          <a:noFill/>
          <a:ln w="9525">
            <a:noFill/>
            <a:miter lim="800000"/>
          </a:ln>
        </p:spPr>
        <p:txBody>
          <a:bodyPr>
            <a:spAutoFit/>
          </a:bodyPr>
          <a:lstStyle/>
          <a:p>
            <a:r>
              <a:rPr lang="en-US" altLang="zh-CN" sz="2800" b="1">
                <a:latin typeface="Calibri" panose="020F0502020204030204" charset="0"/>
              </a:rPr>
              <a:t>C</a:t>
            </a:r>
            <a:endParaRPr lang="zh-CN" altLang="en-US" sz="2800" b="1">
              <a:latin typeface="Calibri" panose="020F0502020204030204" charset="0"/>
            </a:endParaRPr>
          </a:p>
        </p:txBody>
      </p:sp>
      <p:graphicFrame>
        <p:nvGraphicFramePr>
          <p:cNvPr id="72" name="对象 68">
            <a:hlinkClick r:id="" action="ppaction://ole?verb=1"/>
          </p:cNvPr>
          <p:cNvGraphicFramePr>
            <a:graphicFrameLocks noChangeAspect="1"/>
          </p:cNvGraphicFramePr>
          <p:nvPr/>
        </p:nvGraphicFramePr>
        <p:xfrm>
          <a:off x="7019527" y="1047152"/>
          <a:ext cx="352425" cy="433387"/>
        </p:xfrm>
        <a:graphic>
          <a:graphicData uri="http://schemas.openxmlformats.org/presentationml/2006/ole">
            <mc:AlternateContent xmlns:mc="http://schemas.openxmlformats.org/markup-compatibility/2006">
              <mc:Choice xmlns:v="urn:schemas-microsoft-com:vml" Requires="v">
                <p:oleObj spid="_x0000_s4104" name="" r:id="rId2" imgW="190500" imgH="177800" progId="Equation.3">
                  <p:embed/>
                </p:oleObj>
              </mc:Choice>
              <mc:Fallback>
                <p:oleObj name="" r:id="rId2" imgW="190500" imgH="177800" progId="Equation.3">
                  <p:embed/>
                  <p:pic>
                    <p:nvPicPr>
                      <p:cNvPr id="0" name="图片 41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9527" y="1047152"/>
                        <a:ext cx="352425" cy="433387"/>
                      </a:xfrm>
                      <a:prstGeom prst="rect">
                        <a:avLst/>
                      </a:prstGeom>
                      <a:noFill/>
                    </p:spPr>
                  </p:pic>
                </p:oleObj>
              </mc:Fallback>
            </mc:AlternateContent>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323528" y="627534"/>
            <a:ext cx="8496944" cy="4176464"/>
          </a:xfrm>
        </p:spPr>
        <p:txBody>
          <a:bodyPr/>
          <a:lstStyle/>
          <a:p>
            <a:pPr marL="0" indent="0">
              <a:lnSpc>
                <a:spcPct val="150000"/>
              </a:lnSpc>
              <a:buNone/>
            </a:pPr>
            <a:endParaRPr lang="en-US" altLang="zh-CN" sz="2000" dirty="0">
              <a:solidFill>
                <a:srgbClr val="3366FF"/>
              </a:solidFill>
              <a:latin typeface="隶书" panose="02010509060101010101" pitchFamily="49" charset="-122"/>
              <a:ea typeface="楷体" panose="02010609060101010101" pitchFamily="49" charset="-122"/>
            </a:endParaRPr>
          </a:p>
          <a:p>
            <a:pPr marL="0" indent="0">
              <a:lnSpc>
                <a:spcPct val="150000"/>
              </a:lnSpc>
              <a:buNone/>
            </a:pPr>
            <a:r>
              <a:rPr lang="zh-CN" altLang="en-US" sz="2000" dirty="0">
                <a:solidFill>
                  <a:srgbClr val="3366FF"/>
                </a:solidFill>
                <a:latin typeface="隶书" panose="02010509060101010101" pitchFamily="49" charset="-122"/>
                <a:ea typeface="楷体" panose="02010609060101010101" pitchFamily="49" charset="-122"/>
              </a:rPr>
              <a:t>近后备保护：</a:t>
            </a:r>
            <a:endParaRPr lang="en-US" altLang="zh-CN" sz="2000" dirty="0">
              <a:latin typeface="隶书" panose="02010509060101010101" pitchFamily="49" charset="-122"/>
              <a:ea typeface="楷体" panose="02010609060101010101" pitchFamily="49" charset="-122"/>
            </a:endParaRPr>
          </a:p>
          <a:p>
            <a:pPr marL="0" indent="0">
              <a:lnSpc>
                <a:spcPct val="150000"/>
              </a:lnSpc>
              <a:buNone/>
            </a:pPr>
            <a:r>
              <a:rPr lang="zh-CN" altLang="en-US" sz="2000" dirty="0">
                <a:latin typeface="隶书" panose="02010509060101010101" pitchFamily="49" charset="-122"/>
                <a:ea typeface="楷体" panose="02010609060101010101" pitchFamily="49" charset="-122"/>
              </a:rPr>
              <a:t>本地的后备保护由安装于本地的另一台（套）保护元件（或装置）来实现。</a:t>
            </a:r>
            <a:endParaRPr lang="zh-CN" altLang="en-US" sz="2000" dirty="0">
              <a:latin typeface="隶书" panose="02010509060101010101" pitchFamily="49" charset="-122"/>
              <a:ea typeface="楷体" panose="02010609060101010101" pitchFamily="49" charset="-122"/>
            </a:endParaRPr>
          </a:p>
          <a:p>
            <a:pPr marL="0" indent="0">
              <a:lnSpc>
                <a:spcPct val="150000"/>
              </a:lnSpc>
              <a:buNone/>
            </a:pPr>
            <a:r>
              <a:rPr lang="zh-CN" altLang="en-US" sz="2000" dirty="0">
                <a:solidFill>
                  <a:srgbClr val="3366FF"/>
                </a:solidFill>
                <a:latin typeface="隶书" panose="02010509060101010101" pitchFamily="49" charset="-122"/>
                <a:ea typeface="楷体" panose="02010609060101010101" pitchFamily="49" charset="-122"/>
              </a:rPr>
              <a:t>举例：</a:t>
            </a:r>
            <a:endParaRPr lang="en-US" altLang="zh-CN" sz="2000" dirty="0">
              <a:solidFill>
                <a:srgbClr val="3366FF"/>
              </a:solidFill>
              <a:latin typeface="隶书" panose="02010509060101010101" pitchFamily="49" charset="-122"/>
              <a:ea typeface="楷体" panose="02010609060101010101" pitchFamily="49" charset="-122"/>
            </a:endParaRPr>
          </a:p>
          <a:p>
            <a:pPr marL="0" indent="0">
              <a:lnSpc>
                <a:spcPct val="150000"/>
              </a:lnSpc>
              <a:buNone/>
            </a:pPr>
            <a:r>
              <a:rPr lang="zh-CN" altLang="en-US" sz="2000" dirty="0">
                <a:latin typeface="隶书" panose="02010509060101010101" pitchFamily="49" charset="-122"/>
                <a:ea typeface="楷体" panose="02010609060101010101" pitchFamily="49" charset="-122"/>
              </a:rPr>
              <a:t>如</a:t>
            </a:r>
            <a:r>
              <a:rPr lang="en-US" altLang="zh-CN" sz="2000" dirty="0">
                <a:latin typeface="隶书" panose="02010509060101010101" pitchFamily="49" charset="-122"/>
                <a:ea typeface="楷体" panose="02010609060101010101" pitchFamily="49" charset="-122"/>
              </a:rPr>
              <a:t>d3</a:t>
            </a:r>
            <a:r>
              <a:rPr lang="zh-CN" altLang="en-US" sz="2000" dirty="0">
                <a:latin typeface="隶书" panose="02010509060101010101" pitchFamily="49" charset="-122"/>
                <a:ea typeface="楷体" panose="02010609060101010101" pitchFamily="49" charset="-122"/>
              </a:rPr>
              <a:t>点故障，保护</a:t>
            </a:r>
            <a:r>
              <a:rPr lang="en-US" altLang="zh-CN" sz="2000" dirty="0">
                <a:latin typeface="隶书" panose="02010509060101010101" pitchFamily="49" charset="-122"/>
                <a:ea typeface="楷体" panose="02010609060101010101" pitchFamily="49" charset="-122"/>
              </a:rPr>
              <a:t>6</a:t>
            </a:r>
            <a:r>
              <a:rPr lang="zh-CN" altLang="en-US" sz="2000" dirty="0">
                <a:latin typeface="隶书" panose="02010509060101010101" pitchFamily="49" charset="-122"/>
                <a:ea typeface="楷体" panose="02010609060101010101" pitchFamily="49" charset="-122"/>
              </a:rPr>
              <a:t>（包括断路器）由于设计原理缺陷或装置损坏拒动，可由安装在此处的另一种保护元件动作切除故障。</a:t>
            </a:r>
            <a:endParaRPr lang="zh-CN" altLang="en-US" sz="2000" dirty="0">
              <a:latin typeface="隶书" panose="02010509060101010101" pitchFamily="49" charset="-122"/>
              <a:ea typeface="楷体" panose="02010609060101010101" pitchFamily="49" charset="-122"/>
            </a:endParaRPr>
          </a:p>
          <a:p>
            <a:pPr marL="0" indent="0">
              <a:buNone/>
            </a:pPr>
            <a:endParaRPr lang="zh-CN" alt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3" y="181181"/>
            <a:ext cx="1941297"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627534"/>
            <a:ext cx="8496944" cy="4176464"/>
          </a:xfrm>
        </p:spPr>
        <p:txBody>
          <a:bodyPr/>
          <a:lstStyle/>
          <a:p>
            <a:pPr marL="0" indent="0">
              <a:buNone/>
            </a:pPr>
            <a:r>
              <a:rPr lang="zh-CN" altLang="en-US" sz="2400" dirty="0">
                <a:latin typeface="楷体" panose="02010609060101010101" pitchFamily="49" charset="-122"/>
                <a:ea typeface="楷体" panose="02010609060101010101" pitchFamily="49" charset="-122"/>
              </a:rPr>
              <a:t>发生故障时，自动、迅速、有选择地将故障元件（设备）从电力系统中切除，使非故障部分继续运行。</a:t>
            </a:r>
            <a:endParaRPr lang="zh-CN" altLang="en-US" sz="2400" dirty="0">
              <a:latin typeface="楷体" panose="02010609060101010101" pitchFamily="49" charset="-122"/>
              <a:ea typeface="楷体" panose="02010609060101010101" pitchFamily="49" charset="-122"/>
            </a:endParaRPr>
          </a:p>
          <a:p>
            <a:endParaRPr lang="zh-CN" altLang="en-US" dirty="0"/>
          </a:p>
        </p:txBody>
      </p:sp>
      <p:sp>
        <p:nvSpPr>
          <p:cNvPr id="8" name="TextBox 7"/>
          <p:cNvSpPr txBox="1"/>
          <p:nvPr/>
        </p:nvSpPr>
        <p:spPr>
          <a:xfrm>
            <a:off x="349601" y="4126283"/>
            <a:ext cx="2233240" cy="535531"/>
          </a:xfrm>
          <a:prstGeom prst="rect">
            <a:avLst/>
          </a:prstGeom>
          <a:noFill/>
        </p:spPr>
        <p:txBody>
          <a:bodyPr wrap="square" rtlCol="0">
            <a:spAutoFit/>
          </a:bodyPr>
          <a:lstStyle/>
          <a:p>
            <a:pPr>
              <a:lnSpc>
                <a:spcPct val="120000"/>
              </a:lnSpc>
            </a:pPr>
            <a:r>
              <a:rPr lang="zh-CN" altLang="en-US" sz="2400" dirty="0">
                <a:solidFill>
                  <a:srgbClr val="FF0000"/>
                </a:solidFill>
                <a:latin typeface="隶书" panose="02010509060101010101" pitchFamily="49" charset="-122"/>
                <a:ea typeface="楷体" panose="02010609060101010101" pitchFamily="49" charset="-122"/>
              </a:rPr>
              <a:t>两相接地短路</a:t>
            </a:r>
            <a:endParaRPr lang="zh-CN" altLang="en-US" sz="2400" dirty="0">
              <a:solidFill>
                <a:srgbClr val="FF0000"/>
              </a:solidFill>
              <a:latin typeface="隶书" panose="02010509060101010101" pitchFamily="49" charset="-122"/>
              <a:ea typeface="楷体" panose="02010609060101010101" pitchFamily="49" charset="-122"/>
            </a:endParaRPr>
          </a:p>
        </p:txBody>
      </p:sp>
      <p:sp>
        <p:nvSpPr>
          <p:cNvPr id="9" name="TextBox 8"/>
          <p:cNvSpPr txBox="1"/>
          <p:nvPr/>
        </p:nvSpPr>
        <p:spPr>
          <a:xfrm>
            <a:off x="3036845" y="4126282"/>
            <a:ext cx="2517305" cy="535531"/>
          </a:xfrm>
          <a:prstGeom prst="rect">
            <a:avLst/>
          </a:prstGeom>
          <a:noFill/>
        </p:spPr>
        <p:txBody>
          <a:bodyPr wrap="square" rtlCol="0">
            <a:spAutoFit/>
          </a:bodyPr>
          <a:lstStyle/>
          <a:p>
            <a:pPr>
              <a:lnSpc>
                <a:spcPct val="120000"/>
              </a:lnSpc>
            </a:pPr>
            <a:r>
              <a:rPr lang="zh-CN" altLang="en-US" sz="2400" dirty="0">
                <a:solidFill>
                  <a:srgbClr val="FF0000"/>
                </a:solidFill>
                <a:latin typeface="隶书" panose="02010509060101010101" pitchFamily="49" charset="-122"/>
                <a:ea typeface="楷体" panose="02010609060101010101" pitchFamily="49" charset="-122"/>
              </a:rPr>
              <a:t>变压器相间短路</a:t>
            </a:r>
            <a:endParaRPr lang="zh-CN" altLang="en-US" sz="2400" dirty="0">
              <a:solidFill>
                <a:srgbClr val="FF0000"/>
              </a:solidFill>
              <a:latin typeface="隶书" panose="02010509060101010101" pitchFamily="49" charset="-122"/>
              <a:ea typeface="楷体" panose="02010609060101010101" pitchFamily="49" charset="-122"/>
            </a:endParaRPr>
          </a:p>
        </p:txBody>
      </p:sp>
      <p:sp>
        <p:nvSpPr>
          <p:cNvPr id="11" name="TextBox 10"/>
          <p:cNvSpPr txBox="1"/>
          <p:nvPr/>
        </p:nvSpPr>
        <p:spPr>
          <a:xfrm>
            <a:off x="6383489" y="4104311"/>
            <a:ext cx="1734172" cy="476669"/>
          </a:xfrm>
          <a:prstGeom prst="rect">
            <a:avLst/>
          </a:prstGeom>
          <a:noFill/>
        </p:spPr>
        <p:txBody>
          <a:bodyPr wrap="square" rtlCol="0">
            <a:spAutoFit/>
          </a:bodyPr>
          <a:lstStyle/>
          <a:p>
            <a:pPr>
              <a:lnSpc>
                <a:spcPct val="120000"/>
              </a:lnSpc>
            </a:pPr>
            <a:r>
              <a:rPr lang="zh-CN" altLang="en-US" sz="2400" dirty="0">
                <a:solidFill>
                  <a:srgbClr val="FF0000"/>
                </a:solidFill>
                <a:latin typeface="隶书" panose="02010509060101010101" pitchFamily="49" charset="-122"/>
                <a:ea typeface="楷体" panose="02010609060101010101" pitchFamily="49" charset="-122"/>
              </a:rPr>
              <a:t>断线故障</a:t>
            </a:r>
            <a:endParaRPr lang="zh-CN" altLang="en-US" sz="2400" dirty="0">
              <a:solidFill>
                <a:srgbClr val="FF0000"/>
              </a:solidFill>
              <a:latin typeface="隶书" panose="02010509060101010101" pitchFamily="49" charset="-122"/>
              <a:ea typeface="楷体" panose="02010609060101010101" pitchFamily="49" charset="-122"/>
            </a:endParaRPr>
          </a:p>
        </p:txBody>
      </p:sp>
      <p:sp>
        <p:nvSpPr>
          <p:cNvPr id="12" name="TextBox 11"/>
          <p:cNvSpPr txBox="1"/>
          <p:nvPr/>
        </p:nvSpPr>
        <p:spPr>
          <a:xfrm>
            <a:off x="1073986" y="3425503"/>
            <a:ext cx="756071" cy="369332"/>
          </a:xfrm>
          <a:prstGeom prst="rect">
            <a:avLst/>
          </a:prstGeom>
          <a:noFill/>
        </p:spPr>
        <p:txBody>
          <a:bodyPr wrap="square" rtlCol="0">
            <a:spAutoFit/>
          </a:bodyPr>
          <a:lstStyle/>
          <a:p>
            <a:r>
              <a:rPr lang="en-US" altLang="zh-CN" dirty="0"/>
              <a:t>F(1,1)</a:t>
            </a:r>
            <a:endParaRPr lang="zh-CN" altLang="en-US" dirty="0"/>
          </a:p>
        </p:txBody>
      </p:sp>
      <p:grpSp>
        <p:nvGrpSpPr>
          <p:cNvPr id="13" name="组合 61"/>
          <p:cNvGrpSpPr/>
          <p:nvPr/>
        </p:nvGrpSpPr>
        <p:grpSpPr>
          <a:xfrm>
            <a:off x="358426" y="1922171"/>
            <a:ext cx="2229881" cy="1318813"/>
            <a:chOff x="880232" y="3286124"/>
            <a:chExt cx="3458996" cy="1830545"/>
          </a:xfrm>
        </p:grpSpPr>
        <p:cxnSp>
          <p:nvCxnSpPr>
            <p:cNvPr id="14" name="直接连接符 13"/>
            <p:cNvCxnSpPr/>
            <p:nvPr/>
          </p:nvCxnSpPr>
          <p:spPr>
            <a:xfrm>
              <a:off x="2119275" y="3386661"/>
              <a:ext cx="2219953" cy="0"/>
            </a:xfrm>
            <a:prstGeom prst="line">
              <a:avLst/>
            </a:prstGeom>
          </p:spPr>
          <p:style>
            <a:lnRef idx="2">
              <a:schemeClr val="dk1"/>
            </a:lnRef>
            <a:fillRef idx="0">
              <a:schemeClr val="dk1"/>
            </a:fillRef>
            <a:effectRef idx="1">
              <a:schemeClr val="dk1"/>
            </a:effectRef>
            <a:fontRef idx="minor">
              <a:schemeClr val="tx1"/>
            </a:fontRef>
          </p:style>
        </p:cxnSp>
        <p:sp>
          <p:nvSpPr>
            <p:cNvPr id="15" name="任意多边形 14"/>
            <p:cNvSpPr/>
            <p:nvPr/>
          </p:nvSpPr>
          <p:spPr>
            <a:xfrm>
              <a:off x="1502662" y="3286124"/>
              <a:ext cx="629120" cy="120469"/>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cxnSp>
          <p:nvCxnSpPr>
            <p:cNvPr id="16" name="直接连接符 15"/>
            <p:cNvCxnSpPr>
              <a:stCxn id="15" idx="0"/>
            </p:cNvCxnSpPr>
            <p:nvPr/>
          </p:nvCxnSpPr>
          <p:spPr>
            <a:xfrm flipH="1">
              <a:off x="1035112" y="3406538"/>
              <a:ext cx="467550" cy="54"/>
            </a:xfrm>
            <a:prstGeom prst="line">
              <a:avLst/>
            </a:prstGeom>
          </p:spPr>
          <p:style>
            <a:lnRef idx="2">
              <a:schemeClr val="dk1"/>
            </a:lnRef>
            <a:fillRef idx="0">
              <a:schemeClr val="dk1"/>
            </a:fillRef>
            <a:effectRef idx="1">
              <a:schemeClr val="dk1"/>
            </a:effectRef>
            <a:fontRef idx="minor">
              <a:schemeClr val="tx1"/>
            </a:fontRef>
          </p:style>
        </p:cxnSp>
        <p:cxnSp>
          <p:nvCxnSpPr>
            <p:cNvPr id="17" name="直接连接符 16"/>
            <p:cNvCxnSpPr/>
            <p:nvPr/>
          </p:nvCxnSpPr>
          <p:spPr>
            <a:xfrm>
              <a:off x="1035112" y="3406593"/>
              <a:ext cx="0" cy="1606823"/>
            </a:xfrm>
            <a:prstGeom prst="line">
              <a:avLst/>
            </a:prstGeom>
          </p:spPr>
          <p:style>
            <a:lnRef idx="2">
              <a:schemeClr val="dk1"/>
            </a:lnRef>
            <a:fillRef idx="0">
              <a:schemeClr val="dk1"/>
            </a:fillRef>
            <a:effectRef idx="1">
              <a:schemeClr val="dk1"/>
            </a:effectRef>
            <a:fontRef idx="minor">
              <a:schemeClr val="tx1"/>
            </a:fontRef>
          </p:style>
        </p:cxnSp>
        <p:cxnSp>
          <p:nvCxnSpPr>
            <p:cNvPr id="18" name="肘形连接符 17"/>
            <p:cNvCxnSpPr/>
            <p:nvPr/>
          </p:nvCxnSpPr>
          <p:spPr>
            <a:xfrm rot="17100000" flipH="1">
              <a:off x="2373233" y="4293054"/>
              <a:ext cx="987500" cy="259896"/>
            </a:xfrm>
            <a:prstGeom prst="bentConnector3">
              <a:avLst>
                <a:gd name="adj1" fmla="val 50000"/>
              </a:avLst>
            </a:prstGeom>
            <a:ln>
              <a:tailEnd type="arrow"/>
            </a:ln>
          </p:spPr>
          <p:style>
            <a:lnRef idx="2">
              <a:schemeClr val="accent6"/>
            </a:lnRef>
            <a:fillRef idx="0">
              <a:schemeClr val="accent6"/>
            </a:fillRef>
            <a:effectRef idx="1">
              <a:schemeClr val="accent6"/>
            </a:effectRef>
            <a:fontRef idx="minor">
              <a:schemeClr val="tx1"/>
            </a:fontRef>
          </p:style>
        </p:cxnSp>
        <p:grpSp>
          <p:nvGrpSpPr>
            <p:cNvPr id="19" name="组合 67"/>
            <p:cNvGrpSpPr/>
            <p:nvPr/>
          </p:nvGrpSpPr>
          <p:grpSpPr>
            <a:xfrm>
              <a:off x="880232" y="5013415"/>
              <a:ext cx="309761" cy="103254"/>
              <a:chOff x="1331640" y="4509120"/>
              <a:chExt cx="432048" cy="144016"/>
            </a:xfrm>
          </p:grpSpPr>
          <p:cxnSp>
            <p:nvCxnSpPr>
              <p:cNvPr id="30" name="直接连接符 29"/>
              <p:cNvCxnSpPr/>
              <p:nvPr/>
            </p:nvCxnSpPr>
            <p:spPr>
              <a:xfrm>
                <a:off x="1331640" y="4509120"/>
                <a:ext cx="432048" cy="0"/>
              </a:xfrm>
              <a:prstGeom prst="line">
                <a:avLst/>
              </a:prstGeom>
            </p:spPr>
            <p:style>
              <a:lnRef idx="2">
                <a:schemeClr val="dk1"/>
              </a:lnRef>
              <a:fillRef idx="0">
                <a:schemeClr val="dk1"/>
              </a:fillRef>
              <a:effectRef idx="1">
                <a:schemeClr val="dk1"/>
              </a:effectRef>
              <a:fontRef idx="minor">
                <a:schemeClr val="tx1"/>
              </a:fontRef>
            </p:style>
          </p:cxnSp>
          <p:cxnSp>
            <p:nvCxnSpPr>
              <p:cNvPr id="31" name="直接连接符 30"/>
              <p:cNvCxnSpPr/>
              <p:nvPr/>
            </p:nvCxnSpPr>
            <p:spPr>
              <a:xfrm>
                <a:off x="1421650" y="4581128"/>
                <a:ext cx="252028" cy="0"/>
              </a:xfrm>
              <a:prstGeom prst="line">
                <a:avLst/>
              </a:prstGeom>
            </p:spPr>
            <p:style>
              <a:lnRef idx="2">
                <a:schemeClr val="dk1"/>
              </a:lnRef>
              <a:fillRef idx="0">
                <a:schemeClr val="dk1"/>
              </a:fillRef>
              <a:effectRef idx="1">
                <a:schemeClr val="dk1"/>
              </a:effectRef>
              <a:fontRef idx="minor">
                <a:schemeClr val="tx1"/>
              </a:fontRef>
            </p:style>
          </p:cxnSp>
          <p:cxnSp>
            <p:nvCxnSpPr>
              <p:cNvPr id="32" name="直接连接符 31"/>
              <p:cNvCxnSpPr/>
              <p:nvPr/>
            </p:nvCxnSpPr>
            <p:spPr>
              <a:xfrm>
                <a:off x="1485747" y="4653136"/>
                <a:ext cx="126014" cy="0"/>
              </a:xfrm>
              <a:prstGeom prst="line">
                <a:avLst/>
              </a:prstGeom>
            </p:spPr>
            <p:style>
              <a:lnRef idx="2">
                <a:schemeClr val="dk1"/>
              </a:lnRef>
              <a:fillRef idx="0">
                <a:schemeClr val="dk1"/>
              </a:fillRef>
              <a:effectRef idx="1">
                <a:schemeClr val="dk1"/>
              </a:effectRef>
              <a:fontRef idx="minor">
                <a:schemeClr val="tx1"/>
              </a:fontRef>
            </p:style>
          </p:cxnSp>
        </p:grpSp>
        <p:grpSp>
          <p:nvGrpSpPr>
            <p:cNvPr id="20" name="组合 16"/>
            <p:cNvGrpSpPr/>
            <p:nvPr/>
          </p:nvGrpSpPr>
          <p:grpSpPr>
            <a:xfrm>
              <a:off x="2765973" y="4934885"/>
              <a:ext cx="202019" cy="103254"/>
              <a:chOff x="1331640" y="4509120"/>
              <a:chExt cx="432048" cy="144016"/>
            </a:xfrm>
          </p:grpSpPr>
          <p:cxnSp>
            <p:nvCxnSpPr>
              <p:cNvPr id="27" name="直接连接符 26"/>
              <p:cNvCxnSpPr/>
              <p:nvPr/>
            </p:nvCxnSpPr>
            <p:spPr>
              <a:xfrm>
                <a:off x="1331640" y="4509120"/>
                <a:ext cx="432048" cy="0"/>
              </a:xfrm>
              <a:prstGeom prst="line">
                <a:avLst/>
              </a:prstGeom>
            </p:spPr>
            <p:style>
              <a:lnRef idx="2">
                <a:schemeClr val="dk1"/>
              </a:lnRef>
              <a:fillRef idx="0">
                <a:schemeClr val="dk1"/>
              </a:fillRef>
              <a:effectRef idx="1">
                <a:schemeClr val="dk1"/>
              </a:effectRef>
              <a:fontRef idx="minor">
                <a:schemeClr val="tx1"/>
              </a:fontRef>
            </p:style>
          </p:cxnSp>
          <p:cxnSp>
            <p:nvCxnSpPr>
              <p:cNvPr id="28" name="直接连接符 27"/>
              <p:cNvCxnSpPr/>
              <p:nvPr/>
            </p:nvCxnSpPr>
            <p:spPr>
              <a:xfrm>
                <a:off x="1421650" y="4581128"/>
                <a:ext cx="252028" cy="0"/>
              </a:xfrm>
              <a:prstGeom prst="line">
                <a:avLst/>
              </a:prstGeom>
            </p:spPr>
            <p:style>
              <a:lnRef idx="2">
                <a:schemeClr val="dk1"/>
              </a:lnRef>
              <a:fillRef idx="0">
                <a:schemeClr val="dk1"/>
              </a:fillRef>
              <a:effectRef idx="1">
                <a:schemeClr val="dk1"/>
              </a:effectRef>
              <a:fontRef idx="minor">
                <a:schemeClr val="tx1"/>
              </a:fontRef>
            </p:style>
          </p:cxnSp>
          <p:cxnSp>
            <p:nvCxnSpPr>
              <p:cNvPr id="29" name="直接连接符 28"/>
              <p:cNvCxnSpPr/>
              <p:nvPr/>
            </p:nvCxnSpPr>
            <p:spPr>
              <a:xfrm>
                <a:off x="1485747" y="4653136"/>
                <a:ext cx="126014" cy="0"/>
              </a:xfrm>
              <a:prstGeom prst="line">
                <a:avLst/>
              </a:prstGeom>
            </p:spPr>
            <p:style>
              <a:lnRef idx="2">
                <a:schemeClr val="dk1"/>
              </a:lnRef>
              <a:fillRef idx="0">
                <a:schemeClr val="dk1"/>
              </a:fillRef>
              <a:effectRef idx="1">
                <a:schemeClr val="dk1"/>
              </a:effectRef>
              <a:fontRef idx="minor">
                <a:schemeClr val="tx1"/>
              </a:fontRef>
            </p:style>
          </p:cxnSp>
        </p:grpSp>
        <p:cxnSp>
          <p:nvCxnSpPr>
            <p:cNvPr id="21" name="直接连接符 20"/>
            <p:cNvCxnSpPr/>
            <p:nvPr/>
          </p:nvCxnSpPr>
          <p:spPr>
            <a:xfrm>
              <a:off x="2119275" y="3929252"/>
              <a:ext cx="2219953" cy="0"/>
            </a:xfrm>
            <a:prstGeom prst="line">
              <a:avLst/>
            </a:prstGeom>
          </p:spPr>
          <p:style>
            <a:lnRef idx="2">
              <a:schemeClr val="dk1"/>
            </a:lnRef>
            <a:fillRef idx="0">
              <a:schemeClr val="dk1"/>
            </a:fillRef>
            <a:effectRef idx="1">
              <a:schemeClr val="dk1"/>
            </a:effectRef>
            <a:fontRef idx="minor">
              <a:schemeClr val="tx1"/>
            </a:fontRef>
          </p:style>
        </p:cxnSp>
        <p:sp>
          <p:nvSpPr>
            <p:cNvPr id="22" name="任意多边形 21"/>
            <p:cNvSpPr/>
            <p:nvPr/>
          </p:nvSpPr>
          <p:spPr>
            <a:xfrm>
              <a:off x="1502662" y="3828715"/>
              <a:ext cx="629120" cy="120469"/>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cxnSp>
          <p:nvCxnSpPr>
            <p:cNvPr id="23" name="直接连接符 22"/>
            <p:cNvCxnSpPr>
              <a:stCxn id="22" idx="0"/>
            </p:cNvCxnSpPr>
            <p:nvPr/>
          </p:nvCxnSpPr>
          <p:spPr>
            <a:xfrm flipH="1">
              <a:off x="1035112" y="3949129"/>
              <a:ext cx="467550" cy="54"/>
            </a:xfrm>
            <a:prstGeom prst="line">
              <a:avLst/>
            </a:prstGeom>
          </p:spPr>
          <p:style>
            <a:lnRef idx="2">
              <a:schemeClr val="dk1"/>
            </a:lnRef>
            <a:fillRef idx="0">
              <a:schemeClr val="dk1"/>
            </a:fillRef>
            <a:effectRef idx="1">
              <a:schemeClr val="dk1"/>
            </a:effectRef>
            <a:fontRef idx="minor">
              <a:schemeClr val="tx1"/>
            </a:fontRef>
          </p:style>
        </p:cxnSp>
        <p:cxnSp>
          <p:nvCxnSpPr>
            <p:cNvPr id="24" name="直接连接符 7"/>
            <p:cNvCxnSpPr/>
            <p:nvPr/>
          </p:nvCxnSpPr>
          <p:spPr>
            <a:xfrm>
              <a:off x="2119275" y="4548774"/>
              <a:ext cx="2219953" cy="0"/>
            </a:xfrm>
            <a:prstGeom prst="line">
              <a:avLst/>
            </a:prstGeom>
          </p:spPr>
          <p:style>
            <a:lnRef idx="2">
              <a:schemeClr val="dk1"/>
            </a:lnRef>
            <a:fillRef idx="0">
              <a:schemeClr val="dk1"/>
            </a:fillRef>
            <a:effectRef idx="1">
              <a:schemeClr val="dk1"/>
            </a:effectRef>
            <a:fontRef idx="minor">
              <a:schemeClr val="tx1"/>
            </a:fontRef>
          </p:style>
        </p:cxnSp>
        <p:cxnSp>
          <p:nvCxnSpPr>
            <p:cNvPr id="25" name="直接连接符 9"/>
            <p:cNvCxnSpPr/>
            <p:nvPr/>
          </p:nvCxnSpPr>
          <p:spPr>
            <a:xfrm flipH="1">
              <a:off x="1035112" y="4568651"/>
              <a:ext cx="467550" cy="54"/>
            </a:xfrm>
            <a:prstGeom prst="line">
              <a:avLst/>
            </a:prstGeom>
          </p:spPr>
          <p:style>
            <a:lnRef idx="2">
              <a:schemeClr val="dk1"/>
            </a:lnRef>
            <a:fillRef idx="0">
              <a:schemeClr val="dk1"/>
            </a:fillRef>
            <a:effectRef idx="1">
              <a:schemeClr val="dk1"/>
            </a:effectRef>
            <a:fontRef idx="minor">
              <a:schemeClr val="tx1"/>
            </a:fontRef>
          </p:style>
        </p:cxnSp>
        <p:sp>
          <p:nvSpPr>
            <p:cNvPr id="26" name="任意多边形 25"/>
            <p:cNvSpPr/>
            <p:nvPr/>
          </p:nvSpPr>
          <p:spPr>
            <a:xfrm>
              <a:off x="1502662" y="4448237"/>
              <a:ext cx="629120" cy="120469"/>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grpSp>
      <p:grpSp>
        <p:nvGrpSpPr>
          <p:cNvPr id="33" name="组合 81"/>
          <p:cNvGrpSpPr/>
          <p:nvPr/>
        </p:nvGrpSpPr>
        <p:grpSpPr>
          <a:xfrm>
            <a:off x="3369946" y="1672515"/>
            <a:ext cx="1476774" cy="1949550"/>
            <a:chOff x="3268150" y="2369706"/>
            <a:chExt cx="2454912" cy="2739837"/>
          </a:xfrm>
        </p:grpSpPr>
        <p:grpSp>
          <p:nvGrpSpPr>
            <p:cNvPr id="34" name="组合 21"/>
            <p:cNvGrpSpPr/>
            <p:nvPr/>
          </p:nvGrpSpPr>
          <p:grpSpPr>
            <a:xfrm>
              <a:off x="3268150" y="2592446"/>
              <a:ext cx="1121373" cy="2517099"/>
              <a:chOff x="1763688" y="1559973"/>
              <a:chExt cx="1121373" cy="1918691"/>
            </a:xfrm>
          </p:grpSpPr>
          <p:grpSp>
            <p:nvGrpSpPr>
              <p:cNvPr id="67" name="组合 4"/>
              <p:cNvGrpSpPr/>
              <p:nvPr/>
            </p:nvGrpSpPr>
            <p:grpSpPr>
              <a:xfrm>
                <a:off x="2716083" y="1641836"/>
                <a:ext cx="168978" cy="1754966"/>
                <a:chOff x="2716083" y="1641836"/>
                <a:chExt cx="168978" cy="1754966"/>
              </a:xfrm>
            </p:grpSpPr>
            <p:sp>
              <p:nvSpPr>
                <p:cNvPr id="72" name="任意多边形 2"/>
                <p:cNvSpPr/>
                <p:nvPr/>
              </p:nvSpPr>
              <p:spPr>
                <a:xfrm rot="5400000">
                  <a:off x="2361355" y="1996564"/>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73" name="任意多边形 3"/>
                <p:cNvSpPr/>
                <p:nvPr/>
              </p:nvSpPr>
              <p:spPr>
                <a:xfrm rot="5400000">
                  <a:off x="2362306" y="2874047"/>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grpSp>
          <p:cxnSp>
            <p:nvCxnSpPr>
              <p:cNvPr id="68" name="直接连接符 67"/>
              <p:cNvCxnSpPr/>
              <p:nvPr/>
            </p:nvCxnSpPr>
            <p:spPr>
              <a:xfrm flipH="1">
                <a:off x="1907704" y="1641836"/>
                <a:ext cx="808455" cy="0"/>
              </a:xfrm>
              <a:prstGeom prst="line">
                <a:avLst/>
              </a:prstGeom>
            </p:spPr>
            <p:style>
              <a:lnRef idx="2">
                <a:schemeClr val="dk1"/>
              </a:lnRef>
              <a:fillRef idx="0">
                <a:schemeClr val="dk1"/>
              </a:fillRef>
              <a:effectRef idx="1">
                <a:schemeClr val="dk1"/>
              </a:effectRef>
              <a:fontRef idx="minor">
                <a:schemeClr val="tx1"/>
              </a:fontRef>
            </p:style>
          </p:cxnSp>
          <p:sp>
            <p:nvSpPr>
              <p:cNvPr id="69" name="椭圆 68"/>
              <p:cNvSpPr/>
              <p:nvPr/>
            </p:nvSpPr>
            <p:spPr>
              <a:xfrm>
                <a:off x="1763688" y="1559973"/>
                <a:ext cx="144016" cy="1637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70" name="直接连接符 69"/>
              <p:cNvCxnSpPr/>
              <p:nvPr/>
            </p:nvCxnSpPr>
            <p:spPr>
              <a:xfrm flipH="1">
                <a:off x="1952296" y="3396802"/>
                <a:ext cx="808455" cy="0"/>
              </a:xfrm>
              <a:prstGeom prst="line">
                <a:avLst/>
              </a:prstGeom>
            </p:spPr>
            <p:style>
              <a:lnRef idx="2">
                <a:schemeClr val="dk1"/>
              </a:lnRef>
              <a:fillRef idx="0">
                <a:schemeClr val="dk1"/>
              </a:fillRef>
              <a:effectRef idx="1">
                <a:schemeClr val="dk1"/>
              </a:effectRef>
              <a:fontRef idx="minor">
                <a:schemeClr val="tx1"/>
              </a:fontRef>
            </p:style>
          </p:cxnSp>
          <p:sp>
            <p:nvSpPr>
              <p:cNvPr id="71" name="椭圆 11"/>
              <p:cNvSpPr/>
              <p:nvPr/>
            </p:nvSpPr>
            <p:spPr>
              <a:xfrm>
                <a:off x="1808280" y="3314939"/>
                <a:ext cx="144016" cy="1637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grpSp>
        <p:cxnSp>
          <p:nvCxnSpPr>
            <p:cNvPr id="35" name="直接连接符 34"/>
            <p:cNvCxnSpPr/>
            <p:nvPr/>
          </p:nvCxnSpPr>
          <p:spPr>
            <a:xfrm>
              <a:off x="4606685" y="3469926"/>
              <a:ext cx="0" cy="163725"/>
            </a:xfrm>
            <a:prstGeom prst="line">
              <a:avLst/>
            </a:prstGeom>
          </p:spPr>
          <p:style>
            <a:lnRef idx="2">
              <a:schemeClr val="dk1"/>
            </a:lnRef>
            <a:fillRef idx="0">
              <a:schemeClr val="dk1"/>
            </a:fillRef>
            <a:effectRef idx="1">
              <a:schemeClr val="dk1"/>
            </a:effectRef>
            <a:fontRef idx="minor">
              <a:schemeClr val="tx1"/>
            </a:fontRef>
          </p:style>
        </p:cxnSp>
        <p:cxnSp>
          <p:nvCxnSpPr>
            <p:cNvPr id="36" name="直接连接符 35"/>
            <p:cNvCxnSpPr/>
            <p:nvPr/>
          </p:nvCxnSpPr>
          <p:spPr>
            <a:xfrm>
              <a:off x="4606685" y="3744943"/>
              <a:ext cx="0" cy="163725"/>
            </a:xfrm>
            <a:prstGeom prst="line">
              <a:avLst/>
            </a:prstGeom>
          </p:spPr>
          <p:style>
            <a:lnRef idx="2">
              <a:schemeClr val="dk1"/>
            </a:lnRef>
            <a:fillRef idx="0">
              <a:schemeClr val="dk1"/>
            </a:fillRef>
            <a:effectRef idx="1">
              <a:schemeClr val="dk1"/>
            </a:effectRef>
            <a:fontRef idx="minor">
              <a:schemeClr val="tx1"/>
            </a:fontRef>
          </p:style>
        </p:cxnSp>
        <p:cxnSp>
          <p:nvCxnSpPr>
            <p:cNvPr id="37" name="直接连接符 36"/>
            <p:cNvCxnSpPr/>
            <p:nvPr/>
          </p:nvCxnSpPr>
          <p:spPr>
            <a:xfrm>
              <a:off x="4606685" y="4016407"/>
              <a:ext cx="0" cy="163725"/>
            </a:xfrm>
            <a:prstGeom prst="line">
              <a:avLst/>
            </a:prstGeom>
          </p:spPr>
          <p:style>
            <a:lnRef idx="2">
              <a:schemeClr val="dk1"/>
            </a:lnRef>
            <a:fillRef idx="0">
              <a:schemeClr val="dk1"/>
            </a:fillRef>
            <a:effectRef idx="1">
              <a:schemeClr val="dk1"/>
            </a:effectRef>
            <a:fontRef idx="minor">
              <a:schemeClr val="tx1"/>
            </a:fontRef>
          </p:style>
        </p:cxnSp>
        <p:cxnSp>
          <p:nvCxnSpPr>
            <p:cNvPr id="38" name="直接连接符 37"/>
            <p:cNvCxnSpPr/>
            <p:nvPr/>
          </p:nvCxnSpPr>
          <p:spPr>
            <a:xfrm>
              <a:off x="4606685" y="4265547"/>
              <a:ext cx="0" cy="163725"/>
            </a:xfrm>
            <a:prstGeom prst="line">
              <a:avLst/>
            </a:prstGeom>
          </p:spPr>
          <p:style>
            <a:lnRef idx="2">
              <a:schemeClr val="dk1"/>
            </a:lnRef>
            <a:fillRef idx="0">
              <a:schemeClr val="dk1"/>
            </a:fillRef>
            <a:effectRef idx="1">
              <a:schemeClr val="dk1"/>
            </a:effectRef>
            <a:fontRef idx="minor">
              <a:schemeClr val="tx1"/>
            </a:fontRef>
          </p:style>
        </p:cxnSp>
        <p:cxnSp>
          <p:nvCxnSpPr>
            <p:cNvPr id="39" name="直接连接符 38"/>
            <p:cNvCxnSpPr/>
            <p:nvPr/>
          </p:nvCxnSpPr>
          <p:spPr>
            <a:xfrm>
              <a:off x="4592484" y="2369706"/>
              <a:ext cx="0" cy="163725"/>
            </a:xfrm>
            <a:prstGeom prst="line">
              <a:avLst/>
            </a:prstGeom>
          </p:spPr>
          <p:style>
            <a:lnRef idx="2">
              <a:schemeClr val="dk1"/>
            </a:lnRef>
            <a:fillRef idx="0">
              <a:schemeClr val="dk1"/>
            </a:fillRef>
            <a:effectRef idx="1">
              <a:schemeClr val="dk1"/>
            </a:effectRef>
            <a:fontRef idx="minor">
              <a:schemeClr val="tx1"/>
            </a:fontRef>
          </p:style>
        </p:cxnSp>
        <p:cxnSp>
          <p:nvCxnSpPr>
            <p:cNvPr id="40" name="直接连接符 39"/>
            <p:cNvCxnSpPr/>
            <p:nvPr/>
          </p:nvCxnSpPr>
          <p:spPr>
            <a:xfrm>
              <a:off x="4592484" y="2644723"/>
              <a:ext cx="0" cy="163725"/>
            </a:xfrm>
            <a:prstGeom prst="line">
              <a:avLst/>
            </a:prstGeom>
          </p:spPr>
          <p:style>
            <a:lnRef idx="2">
              <a:schemeClr val="dk1"/>
            </a:lnRef>
            <a:fillRef idx="0">
              <a:schemeClr val="dk1"/>
            </a:fillRef>
            <a:effectRef idx="1">
              <a:schemeClr val="dk1"/>
            </a:effectRef>
            <a:fontRef idx="minor">
              <a:schemeClr val="tx1"/>
            </a:fontRef>
          </p:style>
        </p:cxnSp>
        <p:cxnSp>
          <p:nvCxnSpPr>
            <p:cNvPr id="41" name="直接连接符 40"/>
            <p:cNvCxnSpPr/>
            <p:nvPr/>
          </p:nvCxnSpPr>
          <p:spPr>
            <a:xfrm>
              <a:off x="4592484" y="2916187"/>
              <a:ext cx="0" cy="163725"/>
            </a:xfrm>
            <a:prstGeom prst="line">
              <a:avLst/>
            </a:prstGeom>
          </p:spPr>
          <p:style>
            <a:lnRef idx="2">
              <a:schemeClr val="dk1"/>
            </a:lnRef>
            <a:fillRef idx="0">
              <a:schemeClr val="dk1"/>
            </a:fillRef>
            <a:effectRef idx="1">
              <a:schemeClr val="dk1"/>
            </a:effectRef>
            <a:fontRef idx="minor">
              <a:schemeClr val="tx1"/>
            </a:fontRef>
          </p:style>
        </p:cxnSp>
        <p:cxnSp>
          <p:nvCxnSpPr>
            <p:cNvPr id="42" name="直接连接符 41"/>
            <p:cNvCxnSpPr/>
            <p:nvPr/>
          </p:nvCxnSpPr>
          <p:spPr>
            <a:xfrm>
              <a:off x="4592484" y="3165327"/>
              <a:ext cx="0" cy="163725"/>
            </a:xfrm>
            <a:prstGeom prst="line">
              <a:avLst/>
            </a:prstGeom>
          </p:spPr>
          <p:style>
            <a:lnRef idx="2">
              <a:schemeClr val="dk1"/>
            </a:lnRef>
            <a:fillRef idx="0">
              <a:schemeClr val="dk1"/>
            </a:fillRef>
            <a:effectRef idx="1">
              <a:schemeClr val="dk1"/>
            </a:effectRef>
            <a:fontRef idx="minor">
              <a:schemeClr val="tx1"/>
            </a:fontRef>
          </p:style>
        </p:cxnSp>
        <p:grpSp>
          <p:nvGrpSpPr>
            <p:cNvPr id="43" name="组合 23"/>
            <p:cNvGrpSpPr/>
            <p:nvPr/>
          </p:nvGrpSpPr>
          <p:grpSpPr>
            <a:xfrm flipH="1">
              <a:off x="4951715" y="2673075"/>
              <a:ext cx="113353" cy="576184"/>
              <a:chOff x="2716083" y="1641836"/>
              <a:chExt cx="168978" cy="1754966"/>
            </a:xfrm>
          </p:grpSpPr>
          <p:sp>
            <p:nvSpPr>
              <p:cNvPr id="65" name="任意多边形 64"/>
              <p:cNvSpPr/>
              <p:nvPr/>
            </p:nvSpPr>
            <p:spPr>
              <a:xfrm rot="5400000">
                <a:off x="2361355" y="1996564"/>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66" name="任意多边形 65"/>
              <p:cNvSpPr/>
              <p:nvPr/>
            </p:nvSpPr>
            <p:spPr>
              <a:xfrm rot="5400000">
                <a:off x="2362306" y="2874047"/>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grpSp>
        <p:cxnSp>
          <p:nvCxnSpPr>
            <p:cNvPr id="44" name="直接连接符 43"/>
            <p:cNvCxnSpPr>
              <a:stCxn id="65" idx="0"/>
            </p:cNvCxnSpPr>
            <p:nvPr/>
          </p:nvCxnSpPr>
          <p:spPr>
            <a:xfrm>
              <a:off x="5065017" y="2673075"/>
              <a:ext cx="542322" cy="0"/>
            </a:xfrm>
            <a:prstGeom prst="line">
              <a:avLst/>
            </a:prstGeom>
          </p:spPr>
          <p:style>
            <a:lnRef idx="2">
              <a:schemeClr val="dk1"/>
            </a:lnRef>
            <a:fillRef idx="0">
              <a:schemeClr val="dk1"/>
            </a:fillRef>
            <a:effectRef idx="1">
              <a:schemeClr val="dk1"/>
            </a:effectRef>
            <a:fontRef idx="minor">
              <a:schemeClr val="tx1"/>
            </a:fontRef>
          </p:style>
        </p:cxnSp>
        <p:sp>
          <p:nvSpPr>
            <p:cNvPr id="45" name="椭圆 44"/>
            <p:cNvSpPr/>
            <p:nvPr/>
          </p:nvSpPr>
          <p:spPr>
            <a:xfrm flipH="1">
              <a:off x="5607338" y="2646198"/>
              <a:ext cx="96608" cy="5375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46" name="直接连接符 45"/>
            <p:cNvCxnSpPr/>
            <p:nvPr/>
          </p:nvCxnSpPr>
          <p:spPr>
            <a:xfrm>
              <a:off x="5035104" y="3249259"/>
              <a:ext cx="542322" cy="0"/>
            </a:xfrm>
            <a:prstGeom prst="line">
              <a:avLst/>
            </a:prstGeom>
          </p:spPr>
          <p:style>
            <a:lnRef idx="2">
              <a:schemeClr val="dk1"/>
            </a:lnRef>
            <a:fillRef idx="0">
              <a:schemeClr val="dk1"/>
            </a:fillRef>
            <a:effectRef idx="1">
              <a:schemeClr val="dk1"/>
            </a:effectRef>
            <a:fontRef idx="minor">
              <a:schemeClr val="tx1"/>
            </a:fontRef>
          </p:style>
        </p:cxnSp>
        <p:sp>
          <p:nvSpPr>
            <p:cNvPr id="47" name="椭圆 46"/>
            <p:cNvSpPr/>
            <p:nvPr/>
          </p:nvSpPr>
          <p:spPr>
            <a:xfrm flipH="1">
              <a:off x="5577425" y="3222382"/>
              <a:ext cx="96608" cy="5375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grpSp>
          <p:nvGrpSpPr>
            <p:cNvPr id="48" name="组合 31"/>
            <p:cNvGrpSpPr/>
            <p:nvPr/>
          </p:nvGrpSpPr>
          <p:grpSpPr>
            <a:xfrm flipH="1">
              <a:off x="4970831" y="4401163"/>
              <a:ext cx="113353" cy="576184"/>
              <a:chOff x="2716083" y="1641836"/>
              <a:chExt cx="168978" cy="1754966"/>
            </a:xfrm>
          </p:grpSpPr>
          <p:sp>
            <p:nvSpPr>
              <p:cNvPr id="63" name="任意多边形 62"/>
              <p:cNvSpPr/>
              <p:nvPr/>
            </p:nvSpPr>
            <p:spPr>
              <a:xfrm rot="5400000">
                <a:off x="2361355" y="1996564"/>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64" name="任意多边形 63"/>
              <p:cNvSpPr/>
              <p:nvPr/>
            </p:nvSpPr>
            <p:spPr>
              <a:xfrm rot="5400000">
                <a:off x="2362306" y="2874047"/>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grpSp>
        <p:cxnSp>
          <p:nvCxnSpPr>
            <p:cNvPr id="49" name="直接连接符 48"/>
            <p:cNvCxnSpPr>
              <a:stCxn id="63" idx="0"/>
            </p:cNvCxnSpPr>
            <p:nvPr/>
          </p:nvCxnSpPr>
          <p:spPr>
            <a:xfrm>
              <a:off x="5084133" y="4401163"/>
              <a:ext cx="542322" cy="0"/>
            </a:xfrm>
            <a:prstGeom prst="line">
              <a:avLst/>
            </a:prstGeom>
          </p:spPr>
          <p:style>
            <a:lnRef idx="2">
              <a:schemeClr val="dk1"/>
            </a:lnRef>
            <a:fillRef idx="0">
              <a:schemeClr val="dk1"/>
            </a:fillRef>
            <a:effectRef idx="1">
              <a:schemeClr val="dk1"/>
            </a:effectRef>
            <a:fontRef idx="minor">
              <a:schemeClr val="tx1"/>
            </a:fontRef>
          </p:style>
        </p:cxnSp>
        <p:sp>
          <p:nvSpPr>
            <p:cNvPr id="50" name="椭圆 49"/>
            <p:cNvSpPr/>
            <p:nvPr/>
          </p:nvSpPr>
          <p:spPr>
            <a:xfrm flipH="1">
              <a:off x="5626454" y="4374286"/>
              <a:ext cx="96608" cy="5375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51" name="直接连接符 50"/>
            <p:cNvCxnSpPr/>
            <p:nvPr/>
          </p:nvCxnSpPr>
          <p:spPr>
            <a:xfrm>
              <a:off x="5054220" y="4977347"/>
              <a:ext cx="542322" cy="0"/>
            </a:xfrm>
            <a:prstGeom prst="line">
              <a:avLst/>
            </a:prstGeom>
          </p:spPr>
          <p:style>
            <a:lnRef idx="2">
              <a:schemeClr val="dk1"/>
            </a:lnRef>
            <a:fillRef idx="0">
              <a:schemeClr val="dk1"/>
            </a:fillRef>
            <a:effectRef idx="1">
              <a:schemeClr val="dk1"/>
            </a:effectRef>
            <a:fontRef idx="minor">
              <a:schemeClr val="tx1"/>
            </a:fontRef>
          </p:style>
        </p:cxnSp>
        <p:sp>
          <p:nvSpPr>
            <p:cNvPr id="52" name="椭圆 51"/>
            <p:cNvSpPr/>
            <p:nvPr/>
          </p:nvSpPr>
          <p:spPr>
            <a:xfrm flipH="1">
              <a:off x="5596541" y="4950470"/>
              <a:ext cx="96608" cy="5375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grpSp>
          <p:nvGrpSpPr>
            <p:cNvPr id="53" name="组合 39"/>
            <p:cNvGrpSpPr/>
            <p:nvPr/>
          </p:nvGrpSpPr>
          <p:grpSpPr>
            <a:xfrm flipH="1">
              <a:off x="4936688" y="3572231"/>
              <a:ext cx="113353" cy="576184"/>
              <a:chOff x="2716083" y="1641836"/>
              <a:chExt cx="168978" cy="1754966"/>
            </a:xfrm>
          </p:grpSpPr>
          <p:sp>
            <p:nvSpPr>
              <p:cNvPr id="61" name="任意多边形 60"/>
              <p:cNvSpPr/>
              <p:nvPr/>
            </p:nvSpPr>
            <p:spPr>
              <a:xfrm rot="5400000">
                <a:off x="2361355" y="1996564"/>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62" name="任意多边形 61"/>
              <p:cNvSpPr/>
              <p:nvPr/>
            </p:nvSpPr>
            <p:spPr>
              <a:xfrm rot="5400000">
                <a:off x="2362306" y="2874047"/>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grpSp>
        <p:cxnSp>
          <p:nvCxnSpPr>
            <p:cNvPr id="54" name="直接连接符 53"/>
            <p:cNvCxnSpPr>
              <a:stCxn id="61" idx="0"/>
            </p:cNvCxnSpPr>
            <p:nvPr/>
          </p:nvCxnSpPr>
          <p:spPr>
            <a:xfrm>
              <a:off x="5049990" y="3572231"/>
              <a:ext cx="542322" cy="0"/>
            </a:xfrm>
            <a:prstGeom prst="line">
              <a:avLst/>
            </a:prstGeom>
          </p:spPr>
          <p:style>
            <a:lnRef idx="2">
              <a:schemeClr val="dk1"/>
            </a:lnRef>
            <a:fillRef idx="0">
              <a:schemeClr val="dk1"/>
            </a:fillRef>
            <a:effectRef idx="1">
              <a:schemeClr val="dk1"/>
            </a:effectRef>
            <a:fontRef idx="minor">
              <a:schemeClr val="tx1"/>
            </a:fontRef>
          </p:style>
        </p:cxnSp>
        <p:sp>
          <p:nvSpPr>
            <p:cNvPr id="55" name="椭圆 54"/>
            <p:cNvSpPr/>
            <p:nvPr/>
          </p:nvSpPr>
          <p:spPr>
            <a:xfrm flipH="1">
              <a:off x="5592311" y="3545354"/>
              <a:ext cx="96608" cy="5375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56" name="直接连接符 55"/>
            <p:cNvCxnSpPr/>
            <p:nvPr/>
          </p:nvCxnSpPr>
          <p:spPr>
            <a:xfrm>
              <a:off x="5020077" y="4148415"/>
              <a:ext cx="542322" cy="0"/>
            </a:xfrm>
            <a:prstGeom prst="line">
              <a:avLst/>
            </a:prstGeom>
          </p:spPr>
          <p:style>
            <a:lnRef idx="2">
              <a:schemeClr val="dk1"/>
            </a:lnRef>
            <a:fillRef idx="0">
              <a:schemeClr val="dk1"/>
            </a:fillRef>
            <a:effectRef idx="1">
              <a:schemeClr val="dk1"/>
            </a:effectRef>
            <a:fontRef idx="minor">
              <a:schemeClr val="tx1"/>
            </a:fontRef>
          </p:style>
        </p:cxnSp>
        <p:sp>
          <p:nvSpPr>
            <p:cNvPr id="57" name="椭圆 56"/>
            <p:cNvSpPr/>
            <p:nvPr/>
          </p:nvSpPr>
          <p:spPr>
            <a:xfrm flipH="1">
              <a:off x="5562398" y="4121538"/>
              <a:ext cx="96608" cy="5375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58" name="直接连接符 57"/>
            <p:cNvCxnSpPr/>
            <p:nvPr/>
          </p:nvCxnSpPr>
          <p:spPr>
            <a:xfrm>
              <a:off x="4606685" y="4591359"/>
              <a:ext cx="0" cy="163725"/>
            </a:xfrm>
            <a:prstGeom prst="line">
              <a:avLst/>
            </a:prstGeom>
          </p:spPr>
          <p:style>
            <a:lnRef idx="2">
              <a:schemeClr val="dk1"/>
            </a:lnRef>
            <a:fillRef idx="0">
              <a:schemeClr val="dk1"/>
            </a:fillRef>
            <a:effectRef idx="1">
              <a:schemeClr val="dk1"/>
            </a:effectRef>
            <a:fontRef idx="minor">
              <a:schemeClr val="tx1"/>
            </a:fontRef>
          </p:style>
        </p:cxnSp>
        <p:cxnSp>
          <p:nvCxnSpPr>
            <p:cNvPr id="59" name="直接连接符 58"/>
            <p:cNvCxnSpPr/>
            <p:nvPr/>
          </p:nvCxnSpPr>
          <p:spPr>
            <a:xfrm>
              <a:off x="4606685" y="4840499"/>
              <a:ext cx="0" cy="163725"/>
            </a:xfrm>
            <a:prstGeom prst="line">
              <a:avLst/>
            </a:prstGeom>
          </p:spPr>
          <p:style>
            <a:lnRef idx="2">
              <a:schemeClr val="dk1"/>
            </a:lnRef>
            <a:fillRef idx="0">
              <a:schemeClr val="dk1"/>
            </a:fillRef>
            <a:effectRef idx="1">
              <a:schemeClr val="dk1"/>
            </a:effectRef>
            <a:fontRef idx="minor">
              <a:schemeClr val="tx1"/>
            </a:fontRef>
          </p:style>
        </p:cxnSp>
        <p:cxnSp>
          <p:nvCxnSpPr>
            <p:cNvPr id="60" name="肘形连接符 59"/>
            <p:cNvCxnSpPr/>
            <p:nvPr/>
          </p:nvCxnSpPr>
          <p:spPr>
            <a:xfrm rot="17100000" flipH="1">
              <a:off x="4779305" y="3180367"/>
              <a:ext cx="1182082" cy="432048"/>
            </a:xfrm>
            <a:prstGeom prst="bentConnector3">
              <a:avLst/>
            </a:prstGeom>
            <a:ln>
              <a:tailEnd type="arrow"/>
            </a:ln>
          </p:spPr>
          <p:style>
            <a:lnRef idx="3">
              <a:schemeClr val="accent6"/>
            </a:lnRef>
            <a:fillRef idx="0">
              <a:schemeClr val="accent6"/>
            </a:fillRef>
            <a:effectRef idx="2">
              <a:schemeClr val="accent6"/>
            </a:effectRef>
            <a:fontRef idx="minor">
              <a:schemeClr val="tx1"/>
            </a:fontRef>
          </p:style>
        </p:cxnSp>
      </p:grpSp>
      <p:grpSp>
        <p:nvGrpSpPr>
          <p:cNvPr id="74" name="组合 122"/>
          <p:cNvGrpSpPr/>
          <p:nvPr/>
        </p:nvGrpSpPr>
        <p:grpSpPr>
          <a:xfrm>
            <a:off x="6084168" y="2083767"/>
            <a:ext cx="2617686" cy="1146794"/>
            <a:chOff x="1547664" y="2099930"/>
            <a:chExt cx="4896544" cy="1887407"/>
          </a:xfrm>
        </p:grpSpPr>
        <p:cxnSp>
          <p:nvCxnSpPr>
            <p:cNvPr id="75" name="直接连接符 74"/>
            <p:cNvCxnSpPr/>
            <p:nvPr/>
          </p:nvCxnSpPr>
          <p:spPr>
            <a:xfrm>
              <a:off x="3059832" y="2240157"/>
              <a:ext cx="669668" cy="0"/>
            </a:xfrm>
            <a:prstGeom prst="line">
              <a:avLst/>
            </a:prstGeom>
          </p:spPr>
          <p:style>
            <a:lnRef idx="2">
              <a:schemeClr val="dk1"/>
            </a:lnRef>
            <a:fillRef idx="0">
              <a:schemeClr val="dk1"/>
            </a:fillRef>
            <a:effectRef idx="1">
              <a:schemeClr val="dk1"/>
            </a:effectRef>
            <a:fontRef idx="minor">
              <a:schemeClr val="tx1"/>
            </a:fontRef>
          </p:style>
        </p:cxnSp>
        <p:sp>
          <p:nvSpPr>
            <p:cNvPr id="76" name="任意多边形 75"/>
            <p:cNvSpPr/>
            <p:nvPr/>
          </p:nvSpPr>
          <p:spPr>
            <a:xfrm>
              <a:off x="2199793" y="2099930"/>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cxnSp>
          <p:nvCxnSpPr>
            <p:cNvPr id="77" name="直接连接符 76"/>
            <p:cNvCxnSpPr>
              <a:stCxn id="76" idx="0"/>
            </p:cNvCxnSpPr>
            <p:nvPr/>
          </p:nvCxnSpPr>
          <p:spPr>
            <a:xfrm flipH="1">
              <a:off x="1547664" y="2267881"/>
              <a:ext cx="652129" cy="76"/>
            </a:xfrm>
            <a:prstGeom prst="line">
              <a:avLst/>
            </a:prstGeom>
          </p:spPr>
          <p:style>
            <a:lnRef idx="2">
              <a:schemeClr val="dk1"/>
            </a:lnRef>
            <a:fillRef idx="0">
              <a:schemeClr val="dk1"/>
            </a:fillRef>
            <a:effectRef idx="1">
              <a:schemeClr val="dk1"/>
            </a:effectRef>
            <a:fontRef idx="minor">
              <a:schemeClr val="tx1"/>
            </a:fontRef>
          </p:style>
        </p:cxnSp>
        <p:cxnSp>
          <p:nvCxnSpPr>
            <p:cNvPr id="78" name="直接连接符 77"/>
            <p:cNvCxnSpPr/>
            <p:nvPr/>
          </p:nvCxnSpPr>
          <p:spPr>
            <a:xfrm>
              <a:off x="3059832" y="3068960"/>
              <a:ext cx="669668" cy="0"/>
            </a:xfrm>
            <a:prstGeom prst="line">
              <a:avLst/>
            </a:prstGeom>
          </p:spPr>
          <p:style>
            <a:lnRef idx="2">
              <a:schemeClr val="dk1"/>
            </a:lnRef>
            <a:fillRef idx="0">
              <a:schemeClr val="dk1"/>
            </a:fillRef>
            <a:effectRef idx="1">
              <a:schemeClr val="dk1"/>
            </a:effectRef>
            <a:fontRef idx="minor">
              <a:schemeClr val="tx1"/>
            </a:fontRef>
          </p:style>
        </p:cxnSp>
        <p:sp>
          <p:nvSpPr>
            <p:cNvPr id="79" name="任意多边形 78"/>
            <p:cNvSpPr/>
            <p:nvPr/>
          </p:nvSpPr>
          <p:spPr>
            <a:xfrm>
              <a:off x="2199793" y="2928733"/>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cxnSp>
          <p:nvCxnSpPr>
            <p:cNvPr id="80" name="直接连接符 79"/>
            <p:cNvCxnSpPr>
              <a:stCxn id="79" idx="0"/>
            </p:cNvCxnSpPr>
            <p:nvPr/>
          </p:nvCxnSpPr>
          <p:spPr>
            <a:xfrm flipH="1">
              <a:off x="1547664" y="3096684"/>
              <a:ext cx="652129" cy="76"/>
            </a:xfrm>
            <a:prstGeom prst="line">
              <a:avLst/>
            </a:prstGeom>
          </p:spPr>
          <p:style>
            <a:lnRef idx="2">
              <a:schemeClr val="dk1"/>
            </a:lnRef>
            <a:fillRef idx="0">
              <a:schemeClr val="dk1"/>
            </a:fillRef>
            <a:effectRef idx="1">
              <a:schemeClr val="dk1"/>
            </a:effectRef>
            <a:fontRef idx="minor">
              <a:schemeClr val="tx1"/>
            </a:fontRef>
          </p:style>
        </p:cxnSp>
        <p:cxnSp>
          <p:nvCxnSpPr>
            <p:cNvPr id="81" name="直接连接符 80"/>
            <p:cNvCxnSpPr/>
            <p:nvPr/>
          </p:nvCxnSpPr>
          <p:spPr>
            <a:xfrm>
              <a:off x="3059832" y="3959537"/>
              <a:ext cx="669668" cy="0"/>
            </a:xfrm>
            <a:prstGeom prst="line">
              <a:avLst/>
            </a:prstGeom>
          </p:spPr>
          <p:style>
            <a:lnRef idx="2">
              <a:schemeClr val="dk1"/>
            </a:lnRef>
            <a:fillRef idx="0">
              <a:schemeClr val="dk1"/>
            </a:fillRef>
            <a:effectRef idx="1">
              <a:schemeClr val="dk1"/>
            </a:effectRef>
            <a:fontRef idx="minor">
              <a:schemeClr val="tx1"/>
            </a:fontRef>
          </p:style>
        </p:cxnSp>
        <p:sp>
          <p:nvSpPr>
            <p:cNvPr id="82" name="任意多边形 81"/>
            <p:cNvSpPr/>
            <p:nvPr/>
          </p:nvSpPr>
          <p:spPr>
            <a:xfrm>
              <a:off x="2199793" y="3819310"/>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cxnSp>
          <p:nvCxnSpPr>
            <p:cNvPr id="83" name="直接连接符 82"/>
            <p:cNvCxnSpPr>
              <a:stCxn id="82" idx="0"/>
            </p:cNvCxnSpPr>
            <p:nvPr/>
          </p:nvCxnSpPr>
          <p:spPr>
            <a:xfrm flipH="1">
              <a:off x="1547664" y="3987261"/>
              <a:ext cx="652129" cy="76"/>
            </a:xfrm>
            <a:prstGeom prst="line">
              <a:avLst/>
            </a:prstGeom>
          </p:spPr>
          <p:style>
            <a:lnRef idx="2">
              <a:schemeClr val="dk1"/>
            </a:lnRef>
            <a:fillRef idx="0">
              <a:schemeClr val="dk1"/>
            </a:fillRef>
            <a:effectRef idx="1">
              <a:schemeClr val="dk1"/>
            </a:effectRef>
            <a:fontRef idx="minor">
              <a:schemeClr val="tx1"/>
            </a:fontRef>
          </p:style>
        </p:cxnSp>
        <p:cxnSp>
          <p:nvCxnSpPr>
            <p:cNvPr id="84" name="直接连接符 83"/>
            <p:cNvCxnSpPr/>
            <p:nvPr/>
          </p:nvCxnSpPr>
          <p:spPr>
            <a:xfrm>
              <a:off x="1547664" y="2267957"/>
              <a:ext cx="0" cy="1719380"/>
            </a:xfrm>
            <a:prstGeom prst="line">
              <a:avLst/>
            </a:prstGeom>
          </p:spPr>
          <p:style>
            <a:lnRef idx="2">
              <a:schemeClr val="dk1"/>
            </a:lnRef>
            <a:fillRef idx="0">
              <a:schemeClr val="dk1"/>
            </a:fillRef>
            <a:effectRef idx="1">
              <a:schemeClr val="dk1"/>
            </a:effectRef>
            <a:fontRef idx="minor">
              <a:schemeClr val="tx1"/>
            </a:fontRef>
          </p:style>
        </p:cxnSp>
        <p:grpSp>
          <p:nvGrpSpPr>
            <p:cNvPr id="85" name="组合 20"/>
            <p:cNvGrpSpPr/>
            <p:nvPr/>
          </p:nvGrpSpPr>
          <p:grpSpPr>
            <a:xfrm>
              <a:off x="3729500" y="2240680"/>
              <a:ext cx="813685" cy="1719380"/>
              <a:chOff x="3729500" y="2240157"/>
              <a:chExt cx="813685" cy="1719380"/>
            </a:xfrm>
          </p:grpSpPr>
          <p:cxnSp>
            <p:nvCxnSpPr>
              <p:cNvPr id="91" name="直接连接符 90"/>
              <p:cNvCxnSpPr/>
              <p:nvPr/>
            </p:nvCxnSpPr>
            <p:spPr>
              <a:xfrm>
                <a:off x="3729500" y="2240157"/>
                <a:ext cx="813685" cy="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92" name="直接连接符 91"/>
              <p:cNvCxnSpPr/>
              <p:nvPr/>
            </p:nvCxnSpPr>
            <p:spPr>
              <a:xfrm>
                <a:off x="3729500" y="3068960"/>
                <a:ext cx="813685" cy="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cxnSp>
            <p:nvCxnSpPr>
              <p:cNvPr id="93" name="直接连接符 92"/>
              <p:cNvCxnSpPr/>
              <p:nvPr/>
            </p:nvCxnSpPr>
            <p:spPr>
              <a:xfrm>
                <a:off x="3729500" y="3959537"/>
                <a:ext cx="813685" cy="0"/>
              </a:xfrm>
              <a:prstGeom prst="line">
                <a:avLst/>
              </a:prstGeom>
              <a:ln>
                <a:solidFill>
                  <a:srgbClr val="FF0000"/>
                </a:solidFill>
              </a:ln>
            </p:spPr>
            <p:style>
              <a:lnRef idx="2">
                <a:schemeClr val="dk1"/>
              </a:lnRef>
              <a:fillRef idx="0">
                <a:schemeClr val="dk1"/>
              </a:fillRef>
              <a:effectRef idx="1">
                <a:schemeClr val="dk1"/>
              </a:effectRef>
              <a:fontRef idx="minor">
                <a:schemeClr val="tx1"/>
              </a:fontRef>
            </p:style>
          </p:cxnSp>
        </p:grpSp>
        <p:cxnSp>
          <p:nvCxnSpPr>
            <p:cNvPr id="86" name="直接连接符 85"/>
            <p:cNvCxnSpPr/>
            <p:nvPr/>
          </p:nvCxnSpPr>
          <p:spPr>
            <a:xfrm>
              <a:off x="4543185" y="2239752"/>
              <a:ext cx="1901023" cy="0"/>
            </a:xfrm>
            <a:prstGeom prst="line">
              <a:avLst/>
            </a:prstGeom>
          </p:spPr>
          <p:style>
            <a:lnRef idx="2">
              <a:schemeClr val="dk1"/>
            </a:lnRef>
            <a:fillRef idx="0">
              <a:schemeClr val="dk1"/>
            </a:fillRef>
            <a:effectRef idx="1">
              <a:schemeClr val="dk1"/>
            </a:effectRef>
            <a:fontRef idx="minor">
              <a:schemeClr val="tx1"/>
            </a:fontRef>
          </p:style>
        </p:cxnSp>
        <p:cxnSp>
          <p:nvCxnSpPr>
            <p:cNvPr id="87" name="直接连接符 86"/>
            <p:cNvCxnSpPr/>
            <p:nvPr/>
          </p:nvCxnSpPr>
          <p:spPr>
            <a:xfrm>
              <a:off x="4543184" y="3073512"/>
              <a:ext cx="190102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4543183" y="3959537"/>
              <a:ext cx="190102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a:off x="4543180" y="3077667"/>
              <a:ext cx="1901023" cy="0"/>
            </a:xfrm>
            <a:prstGeom prst="line">
              <a:avLst/>
            </a:prstGeom>
          </p:spPr>
          <p:style>
            <a:lnRef idx="2">
              <a:schemeClr val="dk1"/>
            </a:lnRef>
            <a:fillRef idx="0">
              <a:schemeClr val="dk1"/>
            </a:fillRef>
            <a:effectRef idx="1">
              <a:schemeClr val="dk1"/>
            </a:effectRef>
            <a:fontRef idx="minor">
              <a:schemeClr val="tx1"/>
            </a:fontRef>
          </p:style>
        </p:cxnSp>
        <p:cxnSp>
          <p:nvCxnSpPr>
            <p:cNvPr id="90" name="直接连接符 89"/>
            <p:cNvCxnSpPr/>
            <p:nvPr/>
          </p:nvCxnSpPr>
          <p:spPr>
            <a:xfrm>
              <a:off x="4543179" y="3963692"/>
              <a:ext cx="1901023" cy="0"/>
            </a:xfrm>
            <a:prstGeom prst="line">
              <a:avLst/>
            </a:prstGeom>
          </p:spPr>
          <p:style>
            <a:lnRef idx="2">
              <a:schemeClr val="dk1"/>
            </a:lnRef>
            <a:fillRef idx="0">
              <a:schemeClr val="dk1"/>
            </a:fillRef>
            <a:effectRef idx="1">
              <a:schemeClr val="dk1"/>
            </a:effectRef>
            <a:fontRef idx="minor">
              <a:schemeClr val="tx1"/>
            </a:fontRef>
          </p:style>
        </p:cxn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323528" y="627534"/>
            <a:ext cx="8496944" cy="4176464"/>
          </a:xfrm>
        </p:spPr>
        <p:txBody>
          <a:bodyPr/>
          <a:lstStyle/>
          <a:p>
            <a:pPr marL="0" indent="0">
              <a:buNone/>
            </a:pPr>
            <a:r>
              <a:rPr lang="en-US" altLang="zh-CN" sz="2000" dirty="0">
                <a:latin typeface="隶书" panose="02010509060101010101" pitchFamily="49" charset="-122"/>
                <a:ea typeface="楷体" panose="02010609060101010101" pitchFamily="49" charset="-122"/>
              </a:rPr>
              <a:t>2</a:t>
            </a:r>
            <a:r>
              <a:rPr lang="zh-CN" altLang="en-US" sz="2000" dirty="0">
                <a:latin typeface="隶书" panose="02010509060101010101" pitchFamily="49" charset="-122"/>
                <a:ea typeface="楷体" panose="02010609060101010101" pitchFamily="49" charset="-122"/>
              </a:rPr>
              <a:t>、选择性</a:t>
            </a:r>
            <a:endParaRPr lang="en-US" altLang="zh-CN" sz="2000" dirty="0">
              <a:latin typeface="隶书" panose="02010509060101010101" pitchFamily="49" charset="-122"/>
              <a:ea typeface="楷体" panose="02010609060101010101" pitchFamily="49" charset="-122"/>
            </a:endParaRPr>
          </a:p>
          <a:p>
            <a:pPr marL="0" indent="0">
              <a:buNone/>
            </a:pPr>
            <a:endParaRPr lang="zh-CN" altLang="en-US" sz="2000" dirty="0"/>
          </a:p>
        </p:txBody>
      </p:sp>
      <p:sp>
        <p:nvSpPr>
          <p:cNvPr id="8" name="椭圆 7"/>
          <p:cNvSpPr/>
          <p:nvPr/>
        </p:nvSpPr>
        <p:spPr>
          <a:xfrm>
            <a:off x="641544" y="2795301"/>
            <a:ext cx="713759" cy="64575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9" name="直接连接符 8"/>
          <p:cNvCxnSpPr>
            <a:stCxn id="8" idx="6"/>
          </p:cNvCxnSpPr>
          <p:nvPr/>
        </p:nvCxnSpPr>
        <p:spPr>
          <a:xfrm>
            <a:off x="1355303" y="3118177"/>
            <a:ext cx="25889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1614202" y="2924736"/>
            <a:ext cx="260329" cy="19344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938898" y="3118177"/>
            <a:ext cx="32469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 name="组合 28"/>
          <p:cNvGrpSpPr/>
          <p:nvPr/>
        </p:nvGrpSpPr>
        <p:grpSpPr bwMode="auto">
          <a:xfrm rot="2700000">
            <a:off x="1843516" y="3022426"/>
            <a:ext cx="160726" cy="161632"/>
            <a:chOff x="3275856" y="3429000"/>
            <a:chExt cx="180000" cy="180000"/>
          </a:xfrm>
        </p:grpSpPr>
        <p:cxnSp>
          <p:nvCxnSpPr>
            <p:cNvPr id="14" name="直接连接符 13"/>
            <p:cNvCxnSpPr/>
            <p:nvPr/>
          </p:nvCxnSpPr>
          <p:spPr>
            <a:xfrm>
              <a:off x="3366419" y="3429562"/>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276419" y="3518438"/>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6" name="直接连接符 15"/>
          <p:cNvCxnSpPr/>
          <p:nvPr/>
        </p:nvCxnSpPr>
        <p:spPr>
          <a:xfrm>
            <a:off x="2263595" y="2214978"/>
            <a:ext cx="0" cy="17423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2263595" y="2472425"/>
            <a:ext cx="3246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5400000" flipV="1">
            <a:off x="2556121" y="2504594"/>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9" name="组合 46"/>
          <p:cNvGrpSpPr/>
          <p:nvPr/>
        </p:nvGrpSpPr>
        <p:grpSpPr bwMode="auto">
          <a:xfrm rot="2700000">
            <a:off x="2816178" y="2376670"/>
            <a:ext cx="162149" cy="163063"/>
            <a:chOff x="3275856" y="3429000"/>
            <a:chExt cx="180000" cy="180000"/>
          </a:xfrm>
        </p:grpSpPr>
        <p:cxnSp>
          <p:nvCxnSpPr>
            <p:cNvPr id="20" name="直接连接符 19"/>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2" name="直接连接符 21"/>
          <p:cNvCxnSpPr/>
          <p:nvPr/>
        </p:nvCxnSpPr>
        <p:spPr>
          <a:xfrm>
            <a:off x="2912987" y="2472425"/>
            <a:ext cx="116719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5400000" flipV="1">
            <a:off x="4048008" y="2504594"/>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4" name="组合 53"/>
          <p:cNvGrpSpPr/>
          <p:nvPr/>
        </p:nvGrpSpPr>
        <p:grpSpPr bwMode="auto">
          <a:xfrm rot="2700000">
            <a:off x="4243697" y="2376670"/>
            <a:ext cx="162149" cy="163063"/>
            <a:chOff x="3275856" y="3429000"/>
            <a:chExt cx="180000" cy="180000"/>
          </a:xfrm>
        </p:grpSpPr>
        <p:cxnSp>
          <p:nvCxnSpPr>
            <p:cNvPr id="25" name="直接连接符 24"/>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7" name="直接连接符 26"/>
          <p:cNvCxnSpPr/>
          <p:nvPr/>
        </p:nvCxnSpPr>
        <p:spPr>
          <a:xfrm>
            <a:off x="4340506" y="2472425"/>
            <a:ext cx="7137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5400000" flipV="1">
            <a:off x="5022807" y="3795387"/>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9" name="组合 60"/>
          <p:cNvGrpSpPr/>
          <p:nvPr/>
        </p:nvGrpSpPr>
        <p:grpSpPr bwMode="auto">
          <a:xfrm rot="2700000">
            <a:off x="5355975" y="2377385"/>
            <a:ext cx="162149" cy="161633"/>
            <a:chOff x="3275856" y="3429000"/>
            <a:chExt cx="180000" cy="180000"/>
          </a:xfrm>
        </p:grpSpPr>
        <p:cxnSp>
          <p:nvCxnSpPr>
            <p:cNvPr id="30" name="直接连接符 29"/>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3276414" y="3518437"/>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2" name="直接连接符 31"/>
          <p:cNvCxnSpPr/>
          <p:nvPr/>
        </p:nvCxnSpPr>
        <p:spPr>
          <a:xfrm>
            <a:off x="5313165" y="2472425"/>
            <a:ext cx="103845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6165829" y="2278984"/>
            <a:ext cx="0" cy="3868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263595" y="3763929"/>
            <a:ext cx="32469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5400000" flipV="1">
            <a:off x="2556832" y="3795387"/>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6" name="组合 68"/>
          <p:cNvGrpSpPr/>
          <p:nvPr/>
        </p:nvGrpSpPr>
        <p:grpSpPr bwMode="auto">
          <a:xfrm rot="2700000">
            <a:off x="2816178" y="3666751"/>
            <a:ext cx="162149" cy="163063"/>
            <a:chOff x="3275856" y="3429000"/>
            <a:chExt cx="180000" cy="180000"/>
          </a:xfrm>
        </p:grpSpPr>
        <p:cxnSp>
          <p:nvCxnSpPr>
            <p:cNvPr id="37" name="直接连接符 36"/>
            <p:cNvCxnSpPr/>
            <p:nvPr/>
          </p:nvCxnSpPr>
          <p:spPr>
            <a:xfrm>
              <a:off x="3365856" y="3429000"/>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9" name="直接连接符 38"/>
          <p:cNvCxnSpPr/>
          <p:nvPr/>
        </p:nvCxnSpPr>
        <p:spPr>
          <a:xfrm>
            <a:off x="2912987" y="3763929"/>
            <a:ext cx="116719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flipV="1">
            <a:off x="4048719" y="3795387"/>
            <a:ext cx="257448"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1" name="组合 73"/>
          <p:cNvGrpSpPr/>
          <p:nvPr/>
        </p:nvGrpSpPr>
        <p:grpSpPr bwMode="auto">
          <a:xfrm rot="2700000">
            <a:off x="4243697" y="3666751"/>
            <a:ext cx="162149" cy="163063"/>
            <a:chOff x="3275856" y="3429000"/>
            <a:chExt cx="180000" cy="180000"/>
          </a:xfrm>
        </p:grpSpPr>
        <p:cxnSp>
          <p:nvCxnSpPr>
            <p:cNvPr id="42" name="直接连接符 41"/>
            <p:cNvCxnSpPr/>
            <p:nvPr/>
          </p:nvCxnSpPr>
          <p:spPr>
            <a:xfrm>
              <a:off x="3365856" y="3429000"/>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3275856" y="3519001"/>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4" name="直接连接符 43"/>
          <p:cNvCxnSpPr/>
          <p:nvPr/>
        </p:nvCxnSpPr>
        <p:spPr>
          <a:xfrm>
            <a:off x="4340506" y="3763929"/>
            <a:ext cx="71375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4729570" y="2214978"/>
            <a:ext cx="0" cy="174239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flipV="1">
            <a:off x="6319451" y="2504594"/>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7" name="组合 84"/>
          <p:cNvGrpSpPr/>
          <p:nvPr/>
        </p:nvGrpSpPr>
        <p:grpSpPr bwMode="auto">
          <a:xfrm rot="2700000">
            <a:off x="6579507" y="2376670"/>
            <a:ext cx="162149" cy="163063"/>
            <a:chOff x="3275856" y="3429000"/>
            <a:chExt cx="180000" cy="180000"/>
          </a:xfrm>
        </p:grpSpPr>
        <p:cxnSp>
          <p:nvCxnSpPr>
            <p:cNvPr id="48" name="直接连接符 47"/>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275856" y="3519000"/>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0" name="直接连接符 49"/>
          <p:cNvCxnSpPr/>
          <p:nvPr/>
        </p:nvCxnSpPr>
        <p:spPr>
          <a:xfrm>
            <a:off x="6674886" y="2472425"/>
            <a:ext cx="11686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7843506" y="2278984"/>
            <a:ext cx="0" cy="3868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2" name="组合 90"/>
          <p:cNvGrpSpPr/>
          <p:nvPr/>
        </p:nvGrpSpPr>
        <p:grpSpPr bwMode="auto">
          <a:xfrm rot="2700000">
            <a:off x="5247109" y="3697337"/>
            <a:ext cx="162149" cy="161632"/>
            <a:chOff x="3275856" y="3429000"/>
            <a:chExt cx="180000" cy="180000"/>
          </a:xfrm>
        </p:grpSpPr>
        <p:cxnSp>
          <p:nvCxnSpPr>
            <p:cNvPr id="53" name="直接连接符 52"/>
            <p:cNvCxnSpPr/>
            <p:nvPr/>
          </p:nvCxnSpPr>
          <p:spPr>
            <a:xfrm>
              <a:off x="3365856" y="3428999"/>
              <a:ext cx="0" cy="180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3276414" y="3518438"/>
              <a:ext cx="180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5" name="直接连接符 54"/>
          <p:cNvCxnSpPr/>
          <p:nvPr/>
        </p:nvCxnSpPr>
        <p:spPr>
          <a:xfrm>
            <a:off x="5377531" y="3763929"/>
            <a:ext cx="389063"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椭圆 55"/>
          <p:cNvSpPr/>
          <p:nvPr/>
        </p:nvSpPr>
        <p:spPr>
          <a:xfrm>
            <a:off x="5766595" y="3375625"/>
            <a:ext cx="779557" cy="70975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7" name="椭圆 56"/>
          <p:cNvSpPr/>
          <p:nvPr/>
        </p:nvSpPr>
        <p:spPr>
          <a:xfrm>
            <a:off x="6285823" y="3375625"/>
            <a:ext cx="779557" cy="70975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58" name="直接箭头连接符 57"/>
          <p:cNvCxnSpPr/>
          <p:nvPr/>
        </p:nvCxnSpPr>
        <p:spPr>
          <a:xfrm>
            <a:off x="7065379" y="3698500"/>
            <a:ext cx="972658"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TextBox 106"/>
          <p:cNvSpPr txBox="1">
            <a:spLocks noChangeArrowheads="1"/>
          </p:cNvSpPr>
          <p:nvPr/>
        </p:nvSpPr>
        <p:spPr bwMode="auto">
          <a:xfrm>
            <a:off x="771708" y="2870686"/>
            <a:ext cx="453431" cy="634373"/>
          </a:xfrm>
          <a:prstGeom prst="rect">
            <a:avLst/>
          </a:prstGeom>
          <a:noFill/>
          <a:ln w="9525">
            <a:noFill/>
            <a:miter lim="800000"/>
          </a:ln>
        </p:spPr>
        <p:txBody>
          <a:bodyPr>
            <a:spAutoFit/>
          </a:bodyPr>
          <a:lstStyle/>
          <a:p>
            <a:r>
              <a:rPr lang="en-US" altLang="zh-CN" sz="4000">
                <a:latin typeface="Calibri" panose="020F0502020204030204" charset="0"/>
              </a:rPr>
              <a:t>~</a:t>
            </a:r>
            <a:endParaRPr lang="zh-CN" altLang="en-US" sz="4000">
              <a:latin typeface="Calibri" panose="020F0502020204030204" charset="0"/>
            </a:endParaRPr>
          </a:p>
        </p:txBody>
      </p:sp>
      <p:sp>
        <p:nvSpPr>
          <p:cNvPr id="60" name="TextBox 107"/>
          <p:cNvSpPr txBox="1">
            <a:spLocks noChangeArrowheads="1"/>
          </p:cNvSpPr>
          <p:nvPr/>
        </p:nvSpPr>
        <p:spPr bwMode="auto">
          <a:xfrm>
            <a:off x="2393759" y="2013003"/>
            <a:ext cx="324697" cy="331410"/>
          </a:xfrm>
          <a:prstGeom prst="rect">
            <a:avLst/>
          </a:prstGeom>
          <a:noFill/>
          <a:ln w="9525">
            <a:noFill/>
            <a:miter lim="800000"/>
          </a:ln>
        </p:spPr>
        <p:txBody>
          <a:bodyPr>
            <a:spAutoFit/>
          </a:bodyPr>
          <a:lstStyle/>
          <a:p>
            <a:r>
              <a:rPr lang="en-US" altLang="zh-CN" dirty="0">
                <a:latin typeface="Calibri" panose="020F0502020204030204" charset="0"/>
              </a:rPr>
              <a:t>1</a:t>
            </a:r>
            <a:endParaRPr lang="zh-CN" altLang="en-US" dirty="0">
              <a:latin typeface="Calibri" panose="020F0502020204030204" charset="0"/>
            </a:endParaRPr>
          </a:p>
        </p:txBody>
      </p:sp>
      <p:sp>
        <p:nvSpPr>
          <p:cNvPr id="61" name="TextBox 108"/>
          <p:cNvSpPr txBox="1">
            <a:spLocks noChangeArrowheads="1"/>
          </p:cNvSpPr>
          <p:nvPr/>
        </p:nvSpPr>
        <p:spPr bwMode="auto">
          <a:xfrm>
            <a:off x="4210341" y="2013003"/>
            <a:ext cx="324697" cy="331410"/>
          </a:xfrm>
          <a:prstGeom prst="rect">
            <a:avLst/>
          </a:prstGeom>
          <a:noFill/>
          <a:ln w="9525">
            <a:noFill/>
            <a:miter lim="800000"/>
          </a:ln>
        </p:spPr>
        <p:txBody>
          <a:bodyPr>
            <a:spAutoFit/>
          </a:bodyPr>
          <a:lstStyle/>
          <a:p>
            <a:r>
              <a:rPr lang="en-US" altLang="zh-CN" dirty="0">
                <a:latin typeface="Calibri" panose="020F0502020204030204" charset="0"/>
              </a:rPr>
              <a:t>2</a:t>
            </a:r>
            <a:endParaRPr lang="zh-CN" altLang="en-US" dirty="0">
              <a:latin typeface="Calibri" panose="020F0502020204030204" charset="0"/>
            </a:endParaRPr>
          </a:p>
        </p:txBody>
      </p:sp>
      <p:sp>
        <p:nvSpPr>
          <p:cNvPr id="62" name="TextBox 109"/>
          <p:cNvSpPr txBox="1">
            <a:spLocks noChangeArrowheads="1"/>
          </p:cNvSpPr>
          <p:nvPr/>
        </p:nvSpPr>
        <p:spPr bwMode="auto">
          <a:xfrm>
            <a:off x="2393759" y="3311618"/>
            <a:ext cx="324697" cy="331411"/>
          </a:xfrm>
          <a:prstGeom prst="rect">
            <a:avLst/>
          </a:prstGeom>
          <a:noFill/>
          <a:ln w="9525">
            <a:noFill/>
            <a:miter lim="800000"/>
          </a:ln>
        </p:spPr>
        <p:txBody>
          <a:bodyPr>
            <a:spAutoFit/>
          </a:bodyPr>
          <a:lstStyle/>
          <a:p>
            <a:r>
              <a:rPr lang="en-US" altLang="zh-CN" dirty="0">
                <a:latin typeface="Calibri" panose="020F0502020204030204" charset="0"/>
              </a:rPr>
              <a:t>3</a:t>
            </a:r>
            <a:endParaRPr lang="zh-CN" altLang="en-US" dirty="0">
              <a:latin typeface="Calibri" panose="020F0502020204030204" charset="0"/>
            </a:endParaRPr>
          </a:p>
        </p:txBody>
      </p:sp>
      <p:sp>
        <p:nvSpPr>
          <p:cNvPr id="63" name="TextBox 110"/>
          <p:cNvSpPr txBox="1">
            <a:spLocks noChangeArrowheads="1"/>
          </p:cNvSpPr>
          <p:nvPr/>
        </p:nvSpPr>
        <p:spPr bwMode="auto">
          <a:xfrm>
            <a:off x="4274709" y="3311618"/>
            <a:ext cx="324696" cy="331411"/>
          </a:xfrm>
          <a:prstGeom prst="rect">
            <a:avLst/>
          </a:prstGeom>
          <a:noFill/>
          <a:ln w="9525">
            <a:noFill/>
            <a:miter lim="800000"/>
          </a:ln>
        </p:spPr>
        <p:txBody>
          <a:bodyPr>
            <a:spAutoFit/>
          </a:bodyPr>
          <a:lstStyle/>
          <a:p>
            <a:r>
              <a:rPr lang="en-US" altLang="zh-CN" dirty="0">
                <a:latin typeface="Calibri" panose="020F0502020204030204" charset="0"/>
              </a:rPr>
              <a:t>4</a:t>
            </a:r>
            <a:endParaRPr lang="zh-CN" altLang="en-US" dirty="0">
              <a:latin typeface="Calibri" panose="020F0502020204030204" charset="0"/>
            </a:endParaRPr>
          </a:p>
        </p:txBody>
      </p:sp>
      <p:sp>
        <p:nvSpPr>
          <p:cNvPr id="64" name="TextBox 111"/>
          <p:cNvSpPr txBox="1">
            <a:spLocks noChangeArrowheads="1"/>
          </p:cNvSpPr>
          <p:nvPr/>
        </p:nvSpPr>
        <p:spPr bwMode="auto">
          <a:xfrm>
            <a:off x="4924101" y="2013003"/>
            <a:ext cx="324696" cy="331410"/>
          </a:xfrm>
          <a:prstGeom prst="rect">
            <a:avLst/>
          </a:prstGeom>
          <a:noFill/>
          <a:ln w="9525">
            <a:noFill/>
            <a:miter lim="800000"/>
          </a:ln>
        </p:spPr>
        <p:txBody>
          <a:bodyPr>
            <a:spAutoFit/>
          </a:bodyPr>
          <a:lstStyle/>
          <a:p>
            <a:r>
              <a:rPr lang="en-US" altLang="zh-CN">
                <a:latin typeface="Calibri" panose="020F0502020204030204" charset="0"/>
              </a:rPr>
              <a:t>5</a:t>
            </a:r>
            <a:endParaRPr lang="zh-CN" altLang="en-US">
              <a:latin typeface="Calibri" panose="020F0502020204030204" charset="0"/>
            </a:endParaRPr>
          </a:p>
        </p:txBody>
      </p:sp>
      <p:sp>
        <p:nvSpPr>
          <p:cNvPr id="65" name="TextBox 112"/>
          <p:cNvSpPr txBox="1">
            <a:spLocks noChangeArrowheads="1"/>
          </p:cNvSpPr>
          <p:nvPr/>
        </p:nvSpPr>
        <p:spPr bwMode="auto">
          <a:xfrm>
            <a:off x="6674886" y="1957530"/>
            <a:ext cx="324696" cy="329988"/>
          </a:xfrm>
          <a:prstGeom prst="rect">
            <a:avLst/>
          </a:prstGeom>
          <a:noFill/>
          <a:ln w="9525">
            <a:noFill/>
            <a:miter lim="800000"/>
          </a:ln>
        </p:spPr>
        <p:txBody>
          <a:bodyPr>
            <a:spAutoFit/>
          </a:bodyPr>
          <a:lstStyle/>
          <a:p>
            <a:r>
              <a:rPr lang="en-US" altLang="zh-CN" dirty="0">
                <a:latin typeface="Calibri" panose="020F0502020204030204" charset="0"/>
              </a:rPr>
              <a:t>6</a:t>
            </a:r>
            <a:endParaRPr lang="zh-CN" altLang="en-US" dirty="0">
              <a:latin typeface="Calibri" panose="020F0502020204030204" charset="0"/>
            </a:endParaRPr>
          </a:p>
        </p:txBody>
      </p:sp>
      <p:sp>
        <p:nvSpPr>
          <p:cNvPr id="66" name="TextBox 113"/>
          <p:cNvSpPr txBox="1">
            <a:spLocks noChangeArrowheads="1"/>
          </p:cNvSpPr>
          <p:nvPr/>
        </p:nvSpPr>
        <p:spPr bwMode="auto">
          <a:xfrm>
            <a:off x="4858304" y="3247612"/>
            <a:ext cx="324696" cy="329988"/>
          </a:xfrm>
          <a:prstGeom prst="rect">
            <a:avLst/>
          </a:prstGeom>
          <a:noFill/>
          <a:ln w="9525">
            <a:noFill/>
            <a:miter lim="800000"/>
          </a:ln>
        </p:spPr>
        <p:txBody>
          <a:bodyPr>
            <a:spAutoFit/>
          </a:bodyPr>
          <a:lstStyle/>
          <a:p>
            <a:r>
              <a:rPr lang="en-US" altLang="zh-CN" dirty="0">
                <a:latin typeface="Calibri" panose="020F0502020204030204" charset="0"/>
              </a:rPr>
              <a:t>7</a:t>
            </a:r>
            <a:endParaRPr lang="zh-CN" altLang="en-US" dirty="0">
              <a:latin typeface="Calibri" panose="020F0502020204030204" charset="0"/>
            </a:endParaRPr>
          </a:p>
        </p:txBody>
      </p:sp>
      <p:cxnSp>
        <p:nvCxnSpPr>
          <p:cNvPr id="67" name="直接连接符 66"/>
          <p:cNvCxnSpPr/>
          <p:nvPr/>
        </p:nvCxnSpPr>
        <p:spPr>
          <a:xfrm rot="5400000" flipV="1">
            <a:off x="5022096" y="2504594"/>
            <a:ext cx="258870" cy="1945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肘形连接符 67"/>
          <p:cNvCxnSpPr/>
          <p:nvPr/>
        </p:nvCxnSpPr>
        <p:spPr>
          <a:xfrm rot="16800000" flipH="1">
            <a:off x="6759936" y="1903582"/>
            <a:ext cx="860529" cy="217418"/>
          </a:xfrm>
          <a:prstGeom prst="bentConnector3">
            <a:avLst>
              <a:gd name="adj1" fmla="val 50000"/>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9" name="TextBox 147"/>
          <p:cNvSpPr txBox="1">
            <a:spLocks noChangeArrowheads="1"/>
          </p:cNvSpPr>
          <p:nvPr/>
        </p:nvSpPr>
        <p:spPr bwMode="auto">
          <a:xfrm>
            <a:off x="2069063" y="1762667"/>
            <a:ext cx="389063" cy="469379"/>
          </a:xfrm>
          <a:prstGeom prst="rect">
            <a:avLst/>
          </a:prstGeom>
          <a:noFill/>
          <a:ln w="9525">
            <a:noFill/>
            <a:miter lim="800000"/>
          </a:ln>
        </p:spPr>
        <p:txBody>
          <a:bodyPr>
            <a:spAutoFit/>
          </a:bodyPr>
          <a:lstStyle/>
          <a:p>
            <a:r>
              <a:rPr lang="en-US" altLang="zh-CN" sz="2800" b="1">
                <a:latin typeface="Calibri" panose="020F0502020204030204" charset="0"/>
              </a:rPr>
              <a:t>A</a:t>
            </a:r>
            <a:endParaRPr lang="zh-CN" altLang="en-US" sz="2800" b="1">
              <a:latin typeface="Calibri" panose="020F0502020204030204" charset="0"/>
            </a:endParaRPr>
          </a:p>
        </p:txBody>
      </p:sp>
      <p:sp>
        <p:nvSpPr>
          <p:cNvPr id="70" name="TextBox 148"/>
          <p:cNvSpPr txBox="1">
            <a:spLocks noChangeArrowheads="1"/>
          </p:cNvSpPr>
          <p:nvPr/>
        </p:nvSpPr>
        <p:spPr bwMode="auto">
          <a:xfrm>
            <a:off x="4535038" y="1828096"/>
            <a:ext cx="389063" cy="467956"/>
          </a:xfrm>
          <a:prstGeom prst="rect">
            <a:avLst/>
          </a:prstGeom>
          <a:noFill/>
          <a:ln w="9525">
            <a:noFill/>
            <a:miter lim="800000"/>
          </a:ln>
        </p:spPr>
        <p:txBody>
          <a:bodyPr>
            <a:spAutoFit/>
          </a:bodyPr>
          <a:lstStyle/>
          <a:p>
            <a:r>
              <a:rPr lang="en-US" altLang="zh-CN" sz="2800" b="1">
                <a:latin typeface="Calibri" panose="020F0502020204030204" charset="0"/>
              </a:rPr>
              <a:t>B</a:t>
            </a:r>
            <a:endParaRPr lang="zh-CN" altLang="en-US" sz="2800" b="1">
              <a:latin typeface="Calibri" panose="020F0502020204030204" charset="0"/>
            </a:endParaRPr>
          </a:p>
        </p:txBody>
      </p:sp>
      <p:sp>
        <p:nvSpPr>
          <p:cNvPr id="71" name="TextBox 149"/>
          <p:cNvSpPr txBox="1">
            <a:spLocks noChangeArrowheads="1"/>
          </p:cNvSpPr>
          <p:nvPr/>
        </p:nvSpPr>
        <p:spPr bwMode="auto">
          <a:xfrm>
            <a:off x="7648974" y="1892101"/>
            <a:ext cx="389063" cy="469379"/>
          </a:xfrm>
          <a:prstGeom prst="rect">
            <a:avLst/>
          </a:prstGeom>
          <a:noFill/>
          <a:ln w="9525">
            <a:noFill/>
            <a:miter lim="800000"/>
          </a:ln>
        </p:spPr>
        <p:txBody>
          <a:bodyPr>
            <a:spAutoFit/>
          </a:bodyPr>
          <a:lstStyle/>
          <a:p>
            <a:r>
              <a:rPr lang="en-US" altLang="zh-CN" sz="2800" b="1">
                <a:latin typeface="Calibri" panose="020F0502020204030204" charset="0"/>
              </a:rPr>
              <a:t>C</a:t>
            </a:r>
            <a:endParaRPr lang="zh-CN" altLang="en-US" sz="2800" b="1">
              <a:latin typeface="Calibri" panose="020F0502020204030204" charset="0"/>
            </a:endParaRPr>
          </a:p>
        </p:txBody>
      </p:sp>
      <p:graphicFrame>
        <p:nvGraphicFramePr>
          <p:cNvPr id="72" name="对象 68">
            <a:hlinkClick r:id="" action="ppaction://ole?verb=1"/>
          </p:cNvPr>
          <p:cNvGraphicFramePr>
            <a:graphicFrameLocks noChangeAspect="1"/>
          </p:cNvGraphicFramePr>
          <p:nvPr/>
        </p:nvGraphicFramePr>
        <p:xfrm>
          <a:off x="6965532" y="1139424"/>
          <a:ext cx="352425" cy="433387"/>
        </p:xfrm>
        <a:graphic>
          <a:graphicData uri="http://schemas.openxmlformats.org/presentationml/2006/ole">
            <mc:AlternateContent xmlns:mc="http://schemas.openxmlformats.org/markup-compatibility/2006">
              <mc:Choice xmlns:v="urn:schemas-microsoft-com:vml" Requires="v">
                <p:oleObj spid="_x0000_s5128" name="" r:id="rId2" imgW="190500" imgH="177800" progId="Equation.3">
                  <p:embed/>
                </p:oleObj>
              </mc:Choice>
              <mc:Fallback>
                <p:oleObj name="" r:id="rId2" imgW="190500" imgH="177800" progId="Equation.3">
                  <p:embed/>
                  <p:pic>
                    <p:nvPicPr>
                      <p:cNvPr id="0" name="图片 51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5532" y="1139424"/>
                        <a:ext cx="352425" cy="433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323528" y="627534"/>
            <a:ext cx="8496944" cy="4176464"/>
          </a:xfrm>
        </p:spPr>
        <p:txBody>
          <a:bodyPr/>
          <a:lstStyle/>
          <a:p>
            <a:pPr marL="0" indent="0">
              <a:lnSpc>
                <a:spcPct val="150000"/>
              </a:lnSpc>
              <a:buNone/>
            </a:pPr>
            <a:endParaRPr lang="en-US" altLang="zh-CN" sz="2000" dirty="0">
              <a:solidFill>
                <a:srgbClr val="3366FF"/>
              </a:solidFill>
              <a:latin typeface="隶书" panose="02010509060101010101" pitchFamily="49" charset="-122"/>
              <a:ea typeface="楷体" panose="02010609060101010101" pitchFamily="49" charset="-122"/>
            </a:endParaRPr>
          </a:p>
          <a:p>
            <a:pPr marL="0" indent="0">
              <a:lnSpc>
                <a:spcPct val="150000"/>
              </a:lnSpc>
              <a:buNone/>
            </a:pPr>
            <a:r>
              <a:rPr lang="zh-CN" altLang="en-US" sz="2000" dirty="0">
                <a:solidFill>
                  <a:srgbClr val="3366FF"/>
                </a:solidFill>
                <a:latin typeface="隶书" panose="02010509060101010101" pitchFamily="49" charset="-122"/>
                <a:ea typeface="楷体" panose="02010609060101010101" pitchFamily="49" charset="-122"/>
              </a:rPr>
              <a:t>远后备保护：</a:t>
            </a:r>
            <a:endParaRPr lang="zh-CN" altLang="en-US" sz="2000" dirty="0">
              <a:solidFill>
                <a:srgbClr val="3366FF"/>
              </a:solidFill>
              <a:latin typeface="隶书" panose="02010509060101010101" pitchFamily="49" charset="-122"/>
              <a:ea typeface="楷体" panose="02010609060101010101" pitchFamily="49" charset="-122"/>
            </a:endParaRPr>
          </a:p>
          <a:p>
            <a:pPr marL="0" indent="0">
              <a:lnSpc>
                <a:spcPct val="150000"/>
              </a:lnSpc>
              <a:buNone/>
            </a:pPr>
            <a:r>
              <a:rPr lang="zh-CN" altLang="en-US" sz="2000" dirty="0">
                <a:latin typeface="隶书" panose="02010509060101010101" pitchFamily="49" charset="-122"/>
                <a:ea typeface="楷体" panose="02010609060101010101" pitchFamily="49" charset="-122"/>
              </a:rPr>
              <a:t>通过与之相邻的上一级（靠近电源侧）保护元件来实现。</a:t>
            </a:r>
            <a:endParaRPr lang="zh-CN" altLang="en-US" sz="2000" dirty="0">
              <a:latin typeface="隶书" panose="02010509060101010101" pitchFamily="49" charset="-122"/>
              <a:ea typeface="楷体" panose="02010609060101010101" pitchFamily="49" charset="-122"/>
            </a:endParaRPr>
          </a:p>
          <a:p>
            <a:pPr marL="0" indent="0">
              <a:lnSpc>
                <a:spcPct val="150000"/>
              </a:lnSpc>
              <a:buNone/>
            </a:pPr>
            <a:endParaRPr lang="en-US" altLang="zh-CN" sz="2000" dirty="0">
              <a:solidFill>
                <a:srgbClr val="3366FF"/>
              </a:solidFill>
              <a:latin typeface="隶书" panose="02010509060101010101" pitchFamily="49" charset="-122"/>
              <a:ea typeface="楷体" panose="02010609060101010101" pitchFamily="49" charset="-122"/>
            </a:endParaRPr>
          </a:p>
          <a:p>
            <a:pPr marL="0" indent="0">
              <a:lnSpc>
                <a:spcPct val="150000"/>
              </a:lnSpc>
              <a:buNone/>
            </a:pPr>
            <a:r>
              <a:rPr lang="zh-CN" altLang="en-US" sz="2000" dirty="0">
                <a:solidFill>
                  <a:srgbClr val="3366FF"/>
                </a:solidFill>
                <a:latin typeface="隶书" panose="02010509060101010101" pitchFamily="49" charset="-122"/>
                <a:ea typeface="楷体" panose="02010609060101010101" pitchFamily="49" charset="-122"/>
              </a:rPr>
              <a:t>举例：</a:t>
            </a:r>
            <a:r>
              <a:rPr lang="en-US" altLang="zh-CN" sz="2000" dirty="0">
                <a:latin typeface="隶书" panose="02010509060101010101" pitchFamily="49" charset="-122"/>
                <a:ea typeface="楷体" panose="02010609060101010101" pitchFamily="49" charset="-122"/>
              </a:rPr>
              <a:t>d3</a:t>
            </a:r>
            <a:r>
              <a:rPr lang="zh-CN" altLang="en-US" sz="2000" dirty="0">
                <a:latin typeface="隶书" panose="02010509060101010101" pitchFamily="49" charset="-122"/>
                <a:ea typeface="楷体" panose="02010609060101010101" pitchFamily="49" charset="-122"/>
              </a:rPr>
              <a:t>点故障，保护</a:t>
            </a:r>
            <a:r>
              <a:rPr lang="en-US" altLang="zh-CN" sz="2000" dirty="0">
                <a:latin typeface="隶书" panose="02010509060101010101" pitchFamily="49" charset="-122"/>
                <a:ea typeface="楷体" panose="02010609060101010101" pitchFamily="49" charset="-122"/>
              </a:rPr>
              <a:t>6</a:t>
            </a:r>
            <a:r>
              <a:rPr lang="zh-CN" altLang="en-US" sz="2000" dirty="0">
                <a:latin typeface="隶书" panose="02010509060101010101" pitchFamily="49" charset="-122"/>
                <a:ea typeface="楷体" panose="02010609060101010101" pitchFamily="49" charset="-122"/>
              </a:rPr>
              <a:t>拒动后，由保护</a:t>
            </a:r>
            <a:r>
              <a:rPr lang="en-US" altLang="zh-CN" sz="2000" dirty="0">
                <a:latin typeface="隶书" panose="02010509060101010101" pitchFamily="49" charset="-122"/>
                <a:ea typeface="楷体" panose="02010609060101010101" pitchFamily="49" charset="-122"/>
              </a:rPr>
              <a:t>5</a:t>
            </a:r>
            <a:r>
              <a:rPr lang="zh-CN" altLang="en-US" sz="2000" dirty="0">
                <a:latin typeface="隶书" panose="02010509060101010101" pitchFamily="49" charset="-122"/>
                <a:ea typeface="楷体" panose="02010609060101010101" pitchFamily="49" charset="-122"/>
              </a:rPr>
              <a:t>动作将故障切除，那么，保护</a:t>
            </a:r>
            <a:r>
              <a:rPr lang="en-US" altLang="zh-CN" sz="2000" dirty="0">
                <a:latin typeface="隶书" panose="02010509060101010101" pitchFamily="49" charset="-122"/>
                <a:ea typeface="楷体" panose="02010609060101010101" pitchFamily="49" charset="-122"/>
              </a:rPr>
              <a:t>5</a:t>
            </a:r>
            <a:r>
              <a:rPr lang="zh-CN" altLang="en-US" sz="2000" dirty="0">
                <a:latin typeface="隶书" panose="02010509060101010101" pitchFamily="49" charset="-122"/>
                <a:ea typeface="楷体" panose="02010609060101010101" pitchFamily="49" charset="-122"/>
              </a:rPr>
              <a:t>对保护</a:t>
            </a:r>
            <a:r>
              <a:rPr lang="en-US" altLang="zh-CN" sz="2000" dirty="0">
                <a:latin typeface="隶书" panose="02010509060101010101" pitchFamily="49" charset="-122"/>
                <a:ea typeface="楷体" panose="02010609060101010101" pitchFamily="49" charset="-122"/>
              </a:rPr>
              <a:t>6</a:t>
            </a:r>
            <a:r>
              <a:rPr lang="zh-CN" altLang="en-US" sz="2000" dirty="0">
                <a:latin typeface="隶书" panose="02010509060101010101" pitchFamily="49" charset="-122"/>
                <a:ea typeface="楷体" panose="02010609060101010101" pitchFamily="49" charset="-122"/>
              </a:rPr>
              <a:t>（或断路器）起到了远后备的作用（异地）。</a:t>
            </a:r>
            <a:endParaRPr lang="zh-CN" altLang="en-US" sz="2000" dirty="0">
              <a:latin typeface="隶书" panose="02010509060101010101" pitchFamily="49" charset="-122"/>
              <a:ea typeface="楷体" panose="02010609060101010101" pitchFamily="49" charset="-122"/>
            </a:endParaRPr>
          </a:p>
          <a:p>
            <a:pPr marL="0" indent="0">
              <a:buNone/>
            </a:pPr>
            <a:endParaRPr lang="zh-CN" altLang="en-US" sz="20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323528" y="627534"/>
            <a:ext cx="8496944" cy="4176464"/>
          </a:xfrm>
        </p:spPr>
        <p:txBody>
          <a:bodyPr/>
          <a:lstStyle/>
          <a:p>
            <a:pPr marL="0" indent="0">
              <a:buNone/>
            </a:pPr>
            <a:r>
              <a:rPr lang="en-US" altLang="zh-CN" sz="2000" dirty="0">
                <a:latin typeface="隶书" panose="02010509060101010101" pitchFamily="49" charset="-122"/>
                <a:ea typeface="楷体" panose="02010609060101010101" pitchFamily="49" charset="-122"/>
              </a:rPr>
              <a:t>3</a:t>
            </a:r>
            <a:r>
              <a:rPr lang="zh-CN" altLang="en-US" sz="2000" dirty="0">
                <a:latin typeface="隶书" panose="02010509060101010101" pitchFamily="49" charset="-122"/>
                <a:ea typeface="楷体" panose="02010609060101010101" pitchFamily="49" charset="-122"/>
              </a:rPr>
              <a:t>、速动性</a:t>
            </a:r>
            <a:endParaRPr lang="zh-CN" altLang="en-US" sz="2000" dirty="0">
              <a:latin typeface="隶书" panose="02010509060101010101" pitchFamily="49" charset="-122"/>
              <a:ea typeface="楷体" panose="02010609060101010101" pitchFamily="49" charset="-122"/>
            </a:endParaRPr>
          </a:p>
          <a:p>
            <a:pPr marL="0" indent="0">
              <a:lnSpc>
                <a:spcPct val="150000"/>
              </a:lnSpc>
              <a:buNone/>
            </a:pPr>
            <a:r>
              <a:rPr lang="zh-CN" altLang="en-US" sz="2000" noProof="1">
                <a:latin typeface="隶书" panose="02010509060101010101" pitchFamily="49" charset="-122"/>
                <a:ea typeface="楷体" panose="02010609060101010101" pitchFamily="49" charset="-122"/>
              </a:rPr>
              <a:t>要求继电保护装置以尽可能短的时限将故障切除，减少用电设备的损坏程度，系统稳定性易恢复。</a:t>
            </a:r>
            <a:endParaRPr lang="en-US" altLang="zh-CN" sz="2000" noProof="1">
              <a:latin typeface="隶书" panose="02010509060101010101" pitchFamily="49" charset="-122"/>
              <a:ea typeface="楷体" panose="02010609060101010101" pitchFamily="49" charset="-122"/>
            </a:endParaRPr>
          </a:p>
          <a:p>
            <a:pPr marL="0" indent="0">
              <a:lnSpc>
                <a:spcPct val="150000"/>
              </a:lnSpc>
              <a:buNone/>
            </a:pPr>
            <a:r>
              <a:rPr lang="zh-CN" altLang="en-US" sz="2000" noProof="1">
                <a:solidFill>
                  <a:srgbClr val="3366FF"/>
                </a:solidFill>
                <a:latin typeface="隶书" panose="02010509060101010101" pitchFamily="49" charset="-122"/>
                <a:ea typeface="楷体" panose="02010609060101010101" pitchFamily="49" charset="-122"/>
              </a:rPr>
              <a:t>必须快速切除的故障情况：</a:t>
            </a:r>
            <a:endParaRPr lang="en-US" altLang="zh-CN" sz="2000" noProof="1">
              <a:solidFill>
                <a:srgbClr val="3366FF"/>
              </a:solidFill>
              <a:latin typeface="隶书" panose="02010509060101010101" pitchFamily="49" charset="-122"/>
              <a:ea typeface="楷体" panose="02010609060101010101" pitchFamily="49" charset="-122"/>
            </a:endParaRPr>
          </a:p>
          <a:p>
            <a:pPr marL="0" indent="0">
              <a:lnSpc>
                <a:spcPct val="150000"/>
              </a:lnSpc>
              <a:buNone/>
            </a:pPr>
            <a:r>
              <a:rPr lang="en-US" altLang="zh-CN" sz="2000" noProof="1">
                <a:latin typeface="隶书" panose="02010509060101010101" pitchFamily="49" charset="-122"/>
                <a:ea typeface="楷体" panose="02010609060101010101" pitchFamily="49" charset="-122"/>
              </a:rPr>
              <a:t>   1</a:t>
            </a:r>
            <a:r>
              <a:rPr lang="zh-CN" altLang="en-US" sz="2000" noProof="1">
                <a:latin typeface="隶书" panose="02010509060101010101" pitchFamily="49" charset="-122"/>
                <a:ea typeface="楷体" panose="02010609060101010101" pitchFamily="49" charset="-122"/>
              </a:rPr>
              <a:t>）发电厂或变电站母线故障；</a:t>
            </a:r>
            <a:endParaRPr lang="en-US" altLang="zh-CN" sz="2000" noProof="1">
              <a:latin typeface="隶书" panose="02010509060101010101" pitchFamily="49" charset="-122"/>
              <a:ea typeface="楷体" panose="02010609060101010101" pitchFamily="49" charset="-122"/>
            </a:endParaRPr>
          </a:p>
          <a:p>
            <a:pPr marL="0" indent="0">
              <a:lnSpc>
                <a:spcPct val="150000"/>
              </a:lnSpc>
              <a:buNone/>
            </a:pPr>
            <a:r>
              <a:rPr lang="en-US" altLang="zh-CN" sz="2000" noProof="1">
                <a:latin typeface="隶书" panose="02010509060101010101" pitchFamily="49" charset="-122"/>
                <a:ea typeface="楷体" panose="02010609060101010101" pitchFamily="49" charset="-122"/>
              </a:rPr>
              <a:t>   2</a:t>
            </a:r>
            <a:r>
              <a:rPr lang="zh-CN" altLang="en-US" sz="2000" noProof="1">
                <a:latin typeface="隶书" panose="02010509060101010101" pitchFamily="49" charset="-122"/>
                <a:ea typeface="楷体" panose="02010609060101010101" pitchFamily="49" charset="-122"/>
              </a:rPr>
              <a:t>）大容量发电机、变压器和电动机内部故障；</a:t>
            </a:r>
            <a:endParaRPr lang="en-US" altLang="zh-CN" sz="2000" noProof="1">
              <a:latin typeface="隶书" panose="02010509060101010101" pitchFamily="49" charset="-122"/>
              <a:ea typeface="楷体" panose="02010609060101010101" pitchFamily="49" charset="-122"/>
            </a:endParaRPr>
          </a:p>
          <a:p>
            <a:pPr marL="0" indent="0">
              <a:lnSpc>
                <a:spcPct val="150000"/>
              </a:lnSpc>
              <a:buNone/>
            </a:pPr>
            <a:r>
              <a:rPr lang="en-US" altLang="zh-CN" sz="2000" noProof="1">
                <a:latin typeface="隶书" panose="02010509060101010101" pitchFamily="49" charset="-122"/>
                <a:ea typeface="楷体" panose="02010609060101010101" pitchFamily="49" charset="-122"/>
              </a:rPr>
              <a:t>   3</a:t>
            </a:r>
            <a:r>
              <a:rPr lang="zh-CN" altLang="en-US" sz="2000" noProof="1">
                <a:latin typeface="隶书" panose="02010509060101010101" pitchFamily="49" charset="-122"/>
                <a:ea typeface="楷体" panose="02010609060101010101" pitchFamily="49" charset="-122"/>
              </a:rPr>
              <a:t>）电网并列运行的重要联络线发生的故障等。</a:t>
            </a:r>
            <a:endParaRPr lang="en-US" altLang="zh-CN" sz="2000" noProof="1">
              <a:latin typeface="隶书" panose="02010509060101010101" pitchFamily="49" charset="-122"/>
              <a:ea typeface="楷体" panose="02010609060101010101" pitchFamily="49" charset="-122"/>
            </a:endParaRPr>
          </a:p>
          <a:p>
            <a:pPr marL="0" indent="0">
              <a:lnSpc>
                <a:spcPct val="150000"/>
              </a:lnSpc>
              <a:buNone/>
            </a:pPr>
            <a:r>
              <a:rPr lang="zh-CN" altLang="en-US" sz="2000" noProof="1">
                <a:solidFill>
                  <a:srgbClr val="3366FF"/>
                </a:solidFill>
                <a:latin typeface="隶书" panose="02010509060101010101" pitchFamily="49" charset="-122"/>
                <a:ea typeface="楷体" panose="02010609060101010101" pitchFamily="49" charset="-122"/>
              </a:rPr>
              <a:t>快速切除故障，有利于提高系统并列运行的稳定性</a:t>
            </a:r>
            <a:endParaRPr lang="zh-CN" altLang="zh-CN" sz="2000" dirty="0">
              <a:solidFill>
                <a:srgbClr val="3366FF"/>
              </a:solidFill>
              <a:latin typeface="隶书" panose="02010509060101010101" pitchFamily="49" charset="-122"/>
              <a:ea typeface="楷体" panose="02010609060101010101" pitchFamily="49" charset="-122"/>
            </a:endParaRPr>
          </a:p>
          <a:p>
            <a:pPr marL="0" indent="0">
              <a:buNone/>
            </a:pPr>
            <a:endParaRPr lang="zh-CN" altLang="en-US" sz="20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288032" y="560954"/>
            <a:ext cx="8496944" cy="4176464"/>
          </a:xfrm>
        </p:spPr>
        <p:txBody>
          <a:bodyPr/>
          <a:lstStyle/>
          <a:p>
            <a:pPr marL="0" indent="0">
              <a:buNone/>
            </a:pPr>
            <a:r>
              <a:rPr lang="en-US" altLang="zh-CN" sz="2000" dirty="0">
                <a:latin typeface="隶书" panose="02010509060101010101" pitchFamily="49" charset="-122"/>
                <a:ea typeface="楷体" panose="02010609060101010101" pitchFamily="49" charset="-122"/>
              </a:rPr>
              <a:t>3</a:t>
            </a:r>
            <a:r>
              <a:rPr lang="zh-CN" altLang="en-US" sz="2000" dirty="0">
                <a:latin typeface="隶书" panose="02010509060101010101" pitchFamily="49" charset="-122"/>
                <a:ea typeface="楷体" panose="02010609060101010101" pitchFamily="49" charset="-122"/>
              </a:rPr>
              <a:t>、速动性</a:t>
            </a:r>
            <a:endParaRPr lang="zh-CN" altLang="en-US" sz="2000" dirty="0">
              <a:latin typeface="隶书" panose="02010509060101010101" pitchFamily="49" charset="-122"/>
              <a:ea typeface="楷体" panose="02010609060101010101" pitchFamily="49" charset="-122"/>
            </a:endParaRPr>
          </a:p>
          <a:p>
            <a:pPr marL="0" indent="0">
              <a:buNone/>
            </a:pPr>
            <a:endParaRPr lang="zh-CN" altLang="en-US" sz="2000" dirty="0"/>
          </a:p>
        </p:txBody>
      </p:sp>
      <p:sp>
        <p:nvSpPr>
          <p:cNvPr id="8" name="圆角矩形 7"/>
          <p:cNvSpPr/>
          <p:nvPr/>
        </p:nvSpPr>
        <p:spPr>
          <a:xfrm>
            <a:off x="269776" y="3477025"/>
            <a:ext cx="8568952" cy="857256"/>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pic>
        <p:nvPicPr>
          <p:cNvPr id="9" name="图片 8" descr="timg.jpg"/>
          <p:cNvPicPr>
            <a:picLocks noChangeAspect="1"/>
          </p:cNvPicPr>
          <p:nvPr/>
        </p:nvPicPr>
        <p:blipFill>
          <a:blip r:embed="rId2" cstate="print"/>
          <a:stretch>
            <a:fillRect/>
          </a:stretch>
        </p:blipFill>
        <p:spPr>
          <a:xfrm>
            <a:off x="6588224" y="942200"/>
            <a:ext cx="2196752" cy="1935415"/>
          </a:xfrm>
          <a:prstGeom prst="rect">
            <a:avLst/>
          </a:prstGeom>
        </p:spPr>
      </p:pic>
      <p:sp>
        <p:nvSpPr>
          <p:cNvPr id="11" name="Text Box 44"/>
          <p:cNvSpPr txBox="1">
            <a:spLocks noChangeArrowheads="1"/>
          </p:cNvSpPr>
          <p:nvPr/>
        </p:nvSpPr>
        <p:spPr bwMode="auto">
          <a:xfrm>
            <a:off x="5776216" y="1558281"/>
            <a:ext cx="720079" cy="873124"/>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r>
              <a:rPr lang="en-US" altLang="zh-CN" sz="4400" b="1" dirty="0">
                <a:solidFill>
                  <a:schemeClr val="tx1"/>
                </a:solidFill>
                <a:latin typeface="隶书" panose="02010509060101010101" pitchFamily="49" charset="-122"/>
                <a:ea typeface="楷体" panose="02010609060101010101" pitchFamily="49" charset="-122"/>
              </a:rPr>
              <a:t>+</a:t>
            </a:r>
            <a:endParaRPr lang="zh-CN" altLang="en-US" sz="4400" b="1" dirty="0">
              <a:solidFill>
                <a:schemeClr val="tx1"/>
              </a:solidFill>
              <a:latin typeface="隶书" panose="02010509060101010101" pitchFamily="49" charset="-122"/>
              <a:ea typeface="楷体" panose="02010609060101010101" pitchFamily="49" charset="-122"/>
            </a:endParaRPr>
          </a:p>
        </p:txBody>
      </p:sp>
      <p:pic>
        <p:nvPicPr>
          <p:cNvPr id="12" name="图片 11" descr="timg (1).jpg"/>
          <p:cNvPicPr>
            <a:picLocks noChangeAspect="1"/>
          </p:cNvPicPr>
          <p:nvPr/>
        </p:nvPicPr>
        <p:blipFill>
          <a:blip r:embed="rId3" cstate="print"/>
          <a:stretch>
            <a:fillRect/>
          </a:stretch>
        </p:blipFill>
        <p:spPr>
          <a:xfrm>
            <a:off x="3158579" y="903204"/>
            <a:ext cx="2232248" cy="1953244"/>
          </a:xfrm>
          <a:prstGeom prst="rect">
            <a:avLst/>
          </a:prstGeom>
        </p:spPr>
      </p:pic>
      <p:sp>
        <p:nvSpPr>
          <p:cNvPr id="13" name="矩形 12"/>
          <p:cNvSpPr/>
          <p:nvPr/>
        </p:nvSpPr>
        <p:spPr>
          <a:xfrm>
            <a:off x="116363" y="1802483"/>
            <a:ext cx="1921678" cy="384721"/>
          </a:xfrm>
          <a:prstGeom prst="rect">
            <a:avLst/>
          </a:prstGeom>
        </p:spPr>
        <p:txBody>
          <a:bodyPr wrap="square">
            <a:spAutoFit/>
          </a:bodyPr>
          <a:lstStyle/>
          <a:p>
            <a:r>
              <a:rPr lang="zh-CN" altLang="en-US" sz="1900" dirty="0">
                <a:latin typeface="隶书" panose="02010509060101010101" pitchFamily="49" charset="-122"/>
                <a:ea typeface="楷体" panose="02010609060101010101" pitchFamily="49" charset="-122"/>
              </a:rPr>
              <a:t>故障切除时间</a:t>
            </a:r>
            <a:endParaRPr lang="zh-CN" altLang="en-US" sz="1900" dirty="0">
              <a:latin typeface="隶书" panose="02010509060101010101" pitchFamily="49" charset="-122"/>
              <a:ea typeface="楷体" panose="02010609060101010101" pitchFamily="49" charset="-122"/>
            </a:endParaRPr>
          </a:p>
        </p:txBody>
      </p:sp>
      <p:sp>
        <p:nvSpPr>
          <p:cNvPr id="14" name="Text Box 44"/>
          <p:cNvSpPr txBox="1">
            <a:spLocks noChangeArrowheads="1"/>
          </p:cNvSpPr>
          <p:nvPr/>
        </p:nvSpPr>
        <p:spPr bwMode="auto">
          <a:xfrm>
            <a:off x="1964252" y="1491630"/>
            <a:ext cx="663532" cy="100642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r>
              <a:rPr lang="en-US" altLang="zh-CN" sz="4400" b="1" dirty="0">
                <a:solidFill>
                  <a:schemeClr val="tx1"/>
                </a:solidFill>
                <a:latin typeface="隶书" panose="02010509060101010101" pitchFamily="49" charset="-122"/>
                <a:ea typeface="楷体" panose="02010609060101010101" pitchFamily="49" charset="-122"/>
              </a:rPr>
              <a:t>=</a:t>
            </a:r>
            <a:endParaRPr lang="zh-CN" altLang="en-US" sz="4400" b="1" dirty="0">
              <a:solidFill>
                <a:schemeClr val="tx1"/>
              </a:solidFill>
              <a:latin typeface="隶书" panose="02010509060101010101" pitchFamily="49" charset="-122"/>
              <a:ea typeface="楷体" panose="02010609060101010101" pitchFamily="49" charset="-122"/>
            </a:endParaRPr>
          </a:p>
        </p:txBody>
      </p:sp>
      <p:sp>
        <p:nvSpPr>
          <p:cNvPr id="15" name="矩形 14"/>
          <p:cNvSpPr/>
          <p:nvPr/>
        </p:nvSpPr>
        <p:spPr>
          <a:xfrm>
            <a:off x="3262177" y="3003799"/>
            <a:ext cx="1885887" cy="400110"/>
          </a:xfrm>
          <a:prstGeom prst="rect">
            <a:avLst/>
          </a:prstGeom>
        </p:spPr>
        <p:txBody>
          <a:bodyPr wrap="square">
            <a:spAutoFit/>
          </a:bodyPr>
          <a:lstStyle/>
          <a:p>
            <a:r>
              <a:rPr lang="en-US" altLang="zh-CN" sz="2000" dirty="0">
                <a:latin typeface="楷体" panose="02010609060101010101" pitchFamily="49" charset="-122"/>
                <a:ea typeface="楷体" panose="02010609060101010101" pitchFamily="49" charset="-122"/>
              </a:rPr>
              <a:t>0.02</a:t>
            </a:r>
            <a:r>
              <a:rPr lang="en-US" altLang="zh-CN" sz="2000" dirty="0">
                <a:latin typeface="华文仿宋" panose="02010600040101010101" pitchFamily="2" charset="-122"/>
                <a:ea typeface="华文仿宋" panose="02010600040101010101" pitchFamily="2" charset="-122"/>
              </a:rPr>
              <a:t>~</a:t>
            </a:r>
            <a:r>
              <a:rPr lang="en-US" altLang="zh-CN" sz="2000" dirty="0">
                <a:latin typeface="楷体" panose="02010609060101010101" pitchFamily="49" charset="-122"/>
                <a:ea typeface="楷体" panose="02010609060101010101" pitchFamily="49" charset="-122"/>
              </a:rPr>
              <a:t>0.12s </a:t>
            </a:r>
            <a:endParaRPr lang="zh-CN" altLang="en-US" sz="2000" dirty="0">
              <a:latin typeface="楷体" panose="02010609060101010101" pitchFamily="49" charset="-122"/>
              <a:ea typeface="楷体" panose="02010609060101010101" pitchFamily="49" charset="-122"/>
            </a:endParaRPr>
          </a:p>
        </p:txBody>
      </p:sp>
      <p:sp>
        <p:nvSpPr>
          <p:cNvPr id="16" name="矩形 15"/>
          <p:cNvSpPr/>
          <p:nvPr/>
        </p:nvSpPr>
        <p:spPr>
          <a:xfrm>
            <a:off x="6726661" y="2973021"/>
            <a:ext cx="1510350" cy="400110"/>
          </a:xfrm>
          <a:prstGeom prst="rect">
            <a:avLst/>
          </a:prstGeom>
        </p:spPr>
        <p:txBody>
          <a:bodyPr wrap="none">
            <a:spAutoFit/>
          </a:bodyPr>
          <a:lstStyle/>
          <a:p>
            <a:r>
              <a:rPr lang="en-US" altLang="zh-CN" sz="2000" dirty="0">
                <a:latin typeface="楷体" panose="02010609060101010101" pitchFamily="49" charset="-122"/>
                <a:ea typeface="楷体" panose="02010609060101010101" pitchFamily="49" charset="-122"/>
              </a:rPr>
              <a:t>0.06</a:t>
            </a:r>
            <a:r>
              <a:rPr lang="en-US" altLang="zh-CN" sz="2000" dirty="0">
                <a:latin typeface="华文仿宋" panose="02010600040101010101" pitchFamily="2" charset="-122"/>
                <a:ea typeface="华文仿宋" panose="02010600040101010101" pitchFamily="2" charset="-122"/>
              </a:rPr>
              <a:t>~</a:t>
            </a:r>
            <a:r>
              <a:rPr lang="en-US" altLang="zh-CN" sz="2000" dirty="0">
                <a:latin typeface="楷体" panose="02010609060101010101" pitchFamily="49" charset="-122"/>
                <a:ea typeface="楷体" panose="02010609060101010101" pitchFamily="49" charset="-122"/>
              </a:rPr>
              <a:t>0.15s</a:t>
            </a:r>
            <a:endParaRPr lang="zh-CN" altLang="en-US" sz="2000" dirty="0">
              <a:latin typeface="楷体" panose="02010609060101010101" pitchFamily="49" charset="-122"/>
              <a:ea typeface="楷体" panose="02010609060101010101" pitchFamily="49" charset="-122"/>
            </a:endParaRPr>
          </a:p>
        </p:txBody>
      </p:sp>
      <p:sp>
        <p:nvSpPr>
          <p:cNvPr id="17" name="矩形 16"/>
          <p:cNvSpPr/>
          <p:nvPr/>
        </p:nvSpPr>
        <p:spPr>
          <a:xfrm>
            <a:off x="294981" y="3674820"/>
            <a:ext cx="2475819" cy="461665"/>
          </a:xfrm>
          <a:prstGeom prst="rect">
            <a:avLst/>
          </a:prstGeom>
        </p:spPr>
        <p:txBody>
          <a:bodyPr wrap="square">
            <a:spAutoFit/>
          </a:bodyPr>
          <a:lstStyle/>
          <a:p>
            <a:r>
              <a:rPr lang="zh-CN" altLang="en-US" sz="2400" dirty="0">
                <a:latin typeface="楷体" panose="02010609060101010101" pitchFamily="49" charset="-122"/>
                <a:ea typeface="楷体" panose="02010609060101010101" pitchFamily="49" charset="-122"/>
              </a:rPr>
              <a:t> </a:t>
            </a:r>
            <a:r>
              <a:rPr lang="zh-CN" altLang="en-US" sz="2000" dirty="0">
                <a:latin typeface="楷体" panose="02010609060101010101" pitchFamily="49" charset="-122"/>
                <a:ea typeface="楷体" panose="02010609060101010101" pitchFamily="49" charset="-122"/>
              </a:rPr>
              <a:t>对于高电压等级</a:t>
            </a:r>
            <a:endParaRPr lang="zh-CN" altLang="en-US" sz="2000" dirty="0">
              <a:latin typeface="楷体" panose="02010609060101010101" pitchFamily="49" charset="-122"/>
              <a:ea typeface="楷体" panose="02010609060101010101" pitchFamily="49" charset="-122"/>
            </a:endParaRPr>
          </a:p>
        </p:txBody>
      </p:sp>
      <p:sp>
        <p:nvSpPr>
          <p:cNvPr id="18" name="矩形 17"/>
          <p:cNvSpPr/>
          <p:nvPr/>
        </p:nvSpPr>
        <p:spPr>
          <a:xfrm>
            <a:off x="3062807" y="3658731"/>
            <a:ext cx="2143140" cy="434799"/>
          </a:xfrm>
          <a:prstGeom prst="rect">
            <a:avLst/>
          </a:prstGeom>
        </p:spPr>
        <p:txBody>
          <a:bodyPr wrap="square">
            <a:spAutoFit/>
          </a:bodyPr>
          <a:lstStyle/>
          <a:p>
            <a:pPr>
              <a:lnSpc>
                <a:spcPct val="120000"/>
              </a:lnSpc>
            </a:pPr>
            <a:r>
              <a:rPr lang="en-US" altLang="zh-CN" sz="2000" dirty="0">
                <a:latin typeface="楷体" panose="02010609060101010101" pitchFamily="49" charset="-122"/>
                <a:ea typeface="楷体" panose="02010609060101010101" pitchFamily="49" charset="-122"/>
              </a:rPr>
              <a:t>0.01</a:t>
            </a:r>
            <a:r>
              <a:rPr lang="en-US" altLang="zh-CN" sz="2000" dirty="0">
                <a:latin typeface="华文仿宋" panose="02010600040101010101" pitchFamily="2" charset="-122"/>
                <a:ea typeface="华文仿宋" panose="02010600040101010101" pitchFamily="2" charset="-122"/>
              </a:rPr>
              <a:t>~</a:t>
            </a:r>
            <a:r>
              <a:rPr lang="en-US" altLang="zh-CN" sz="2000" dirty="0">
                <a:latin typeface="楷体" panose="02010609060101010101" pitchFamily="49" charset="-122"/>
                <a:ea typeface="楷体" panose="02010609060101010101" pitchFamily="49" charset="-122"/>
              </a:rPr>
              <a:t>0.04s</a:t>
            </a:r>
            <a:endParaRPr lang="zh-CN" altLang="en-US" sz="2000" dirty="0">
              <a:latin typeface="楷体" panose="02010609060101010101" pitchFamily="49" charset="-122"/>
              <a:ea typeface="楷体" panose="02010609060101010101" pitchFamily="49" charset="-122"/>
            </a:endParaRPr>
          </a:p>
        </p:txBody>
      </p:sp>
      <p:sp>
        <p:nvSpPr>
          <p:cNvPr id="19" name="矩形 18"/>
          <p:cNvSpPr/>
          <p:nvPr/>
        </p:nvSpPr>
        <p:spPr>
          <a:xfrm>
            <a:off x="501963" y="4379559"/>
            <a:ext cx="8241020" cy="430887"/>
          </a:xfrm>
          <a:prstGeom prst="rect">
            <a:avLst/>
          </a:prstGeom>
        </p:spPr>
        <p:txBody>
          <a:bodyPr wrap="square">
            <a:spAutoFit/>
          </a:bodyPr>
          <a:lstStyle/>
          <a:p>
            <a:r>
              <a:rPr lang="en-US" altLang="zh-CN" sz="2200" dirty="0">
                <a:latin typeface="楷体" panose="02010609060101010101" pitchFamily="49" charset="-122"/>
                <a:ea typeface="楷体" panose="02010609060101010101" pitchFamily="49" charset="-122"/>
              </a:rPr>
              <a:t>220kV</a:t>
            </a:r>
            <a:r>
              <a:rPr lang="zh-CN" altLang="en-US" sz="2200" dirty="0">
                <a:latin typeface="楷体" panose="02010609060101010101" pitchFamily="49" charset="-122"/>
                <a:ea typeface="楷体" panose="02010609060101010101" pitchFamily="49" charset="-122"/>
              </a:rPr>
              <a:t>及以上系统，要求的标准：故障切除时间≤</a:t>
            </a:r>
            <a:r>
              <a:rPr lang="en-US" altLang="zh-CN" sz="2200" dirty="0">
                <a:latin typeface="楷体" panose="02010609060101010101" pitchFamily="49" charset="-122"/>
                <a:ea typeface="楷体" panose="02010609060101010101" pitchFamily="49" charset="-122"/>
              </a:rPr>
              <a:t>30</a:t>
            </a:r>
            <a:r>
              <a:rPr lang="zh-CN" altLang="en-US" sz="2200" dirty="0">
                <a:latin typeface="楷体" panose="02010609060101010101" pitchFamily="49" charset="-122"/>
                <a:ea typeface="楷体" panose="02010609060101010101" pitchFamily="49" charset="-122"/>
              </a:rPr>
              <a:t>毫秒</a:t>
            </a:r>
            <a:endParaRPr lang="zh-CN" altLang="en-US" sz="2200" dirty="0">
              <a:latin typeface="楷体" panose="02010609060101010101" pitchFamily="49" charset="-122"/>
              <a:ea typeface="楷体" panose="02010609060101010101" pitchFamily="49" charset="-122"/>
            </a:endParaRPr>
          </a:p>
        </p:txBody>
      </p:sp>
      <p:sp>
        <p:nvSpPr>
          <p:cNvPr id="20" name="矩形 19"/>
          <p:cNvSpPr/>
          <p:nvPr/>
        </p:nvSpPr>
        <p:spPr>
          <a:xfrm>
            <a:off x="6641836" y="3676587"/>
            <a:ext cx="2143140" cy="434799"/>
          </a:xfrm>
          <a:prstGeom prst="rect">
            <a:avLst/>
          </a:prstGeom>
        </p:spPr>
        <p:txBody>
          <a:bodyPr wrap="square">
            <a:spAutoFit/>
          </a:bodyPr>
          <a:lstStyle/>
          <a:p>
            <a:pPr>
              <a:lnSpc>
                <a:spcPct val="120000"/>
              </a:lnSpc>
            </a:pPr>
            <a:r>
              <a:rPr lang="en-US" altLang="zh-CN" sz="2000" dirty="0">
                <a:latin typeface="楷体" panose="02010609060101010101" pitchFamily="49" charset="-122"/>
                <a:ea typeface="楷体" panose="02010609060101010101" pitchFamily="49" charset="-122"/>
              </a:rPr>
              <a:t>0.02</a:t>
            </a:r>
            <a:r>
              <a:rPr lang="en-US" altLang="zh-CN" sz="2000" dirty="0">
                <a:latin typeface="华文仿宋" panose="02010600040101010101" pitchFamily="2" charset="-122"/>
                <a:ea typeface="华文仿宋" panose="02010600040101010101" pitchFamily="2" charset="-122"/>
              </a:rPr>
              <a:t>~</a:t>
            </a:r>
            <a:r>
              <a:rPr lang="en-US" altLang="zh-CN" sz="2000" dirty="0">
                <a:latin typeface="楷体" panose="02010609060101010101" pitchFamily="49" charset="-122"/>
                <a:ea typeface="楷体" panose="02010609060101010101" pitchFamily="49" charset="-122"/>
              </a:rPr>
              <a:t>0.06s</a:t>
            </a:r>
            <a:endParaRPr lang="zh-CN" altLang="en-US" sz="2000" dirty="0">
              <a:latin typeface="楷体" panose="02010609060101010101" pitchFamily="49" charset="-122"/>
              <a:ea typeface="楷体" panose="02010609060101010101" pitchFamily="49" charset="-122"/>
            </a:endParaRPr>
          </a:p>
        </p:txBody>
      </p:sp>
      <p:sp>
        <p:nvSpPr>
          <p:cNvPr id="21" name="Text Box 44"/>
          <p:cNvSpPr txBox="1">
            <a:spLocks noChangeArrowheads="1"/>
          </p:cNvSpPr>
          <p:nvPr/>
        </p:nvSpPr>
        <p:spPr bwMode="auto">
          <a:xfrm>
            <a:off x="5508104" y="3373130"/>
            <a:ext cx="506431" cy="100642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r>
              <a:rPr lang="en-US" altLang="zh-CN" sz="4400" b="1" dirty="0">
                <a:solidFill>
                  <a:schemeClr val="tx1"/>
                </a:solidFill>
                <a:latin typeface="隶书" panose="02010509060101010101" pitchFamily="49" charset="-122"/>
                <a:ea typeface="楷体" panose="02010609060101010101" pitchFamily="49" charset="-122"/>
              </a:rPr>
              <a:t>+</a:t>
            </a:r>
            <a:endParaRPr lang="zh-CN" altLang="en-US" sz="4400" b="1" dirty="0">
              <a:solidFill>
                <a:schemeClr val="tx1"/>
              </a:solidFill>
              <a:latin typeface="隶书" panose="02010509060101010101" pitchFamily="49" charset="-122"/>
              <a:ea typeface="楷体" panose="02010609060101010101" pitchFamily="49"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323528" y="627534"/>
            <a:ext cx="8496944" cy="4176464"/>
          </a:xfrm>
        </p:spPr>
        <p:txBody>
          <a:bodyPr/>
          <a:lstStyle/>
          <a:p>
            <a:pPr marL="0" indent="0">
              <a:buNone/>
            </a:pPr>
            <a:r>
              <a:rPr lang="en-US" altLang="zh-CN" sz="2000" dirty="0">
                <a:latin typeface="楷体" panose="02010609060101010101" pitchFamily="49" charset="-122"/>
                <a:ea typeface="楷体" panose="02010609060101010101" pitchFamily="49" charset="-122"/>
              </a:rPr>
              <a:t>4</a:t>
            </a:r>
            <a:r>
              <a:rPr lang="zh-CN" altLang="en-US" sz="2000" dirty="0">
                <a:latin typeface="楷体" panose="02010609060101010101" pitchFamily="49" charset="-122"/>
                <a:ea typeface="楷体" panose="02010609060101010101" pitchFamily="49" charset="-122"/>
              </a:rPr>
              <a:t>、灵敏性</a:t>
            </a:r>
            <a:endParaRPr lang="zh-CN" altLang="en-US" sz="2000" dirty="0">
              <a:latin typeface="楷体" panose="02010609060101010101" pitchFamily="49" charset="-122"/>
              <a:ea typeface="楷体" panose="02010609060101010101" pitchFamily="49" charset="-122"/>
            </a:endParaRPr>
          </a:p>
          <a:p>
            <a:pPr marL="0" indent="0">
              <a:buNone/>
            </a:pPr>
            <a:r>
              <a:rPr lang="zh-CN" altLang="en-US" sz="2000" dirty="0">
                <a:latin typeface="楷体" panose="02010609060101010101" pitchFamily="49" charset="-122"/>
                <a:ea typeface="楷体" panose="02010609060101010101" pitchFamily="49" charset="-122"/>
              </a:rPr>
              <a:t>指对于其保护范围内发生故障或不正常运行状态的反应能力。是保护装置容干扰、误差、抗过渡电阻得能力。</a:t>
            </a:r>
            <a:endParaRPr lang="zh-CN" altLang="zh-CN" sz="2000" dirty="0">
              <a:latin typeface="楷体" panose="02010609060101010101" pitchFamily="49" charset="-122"/>
              <a:ea typeface="楷体" panose="02010609060101010101" pitchFamily="49" charset="-122"/>
            </a:endParaRPr>
          </a:p>
          <a:p>
            <a:pPr marL="0" indent="0">
              <a:buNone/>
            </a:pPr>
            <a:endParaRPr lang="zh-CN" altLang="en-US" sz="2000" dirty="0"/>
          </a:p>
        </p:txBody>
      </p:sp>
      <p:cxnSp>
        <p:nvCxnSpPr>
          <p:cNvPr id="8" name="直接连接符 7"/>
          <p:cNvCxnSpPr/>
          <p:nvPr/>
        </p:nvCxnSpPr>
        <p:spPr bwMode="auto">
          <a:xfrm flipH="1">
            <a:off x="1376078" y="2736778"/>
            <a:ext cx="7808" cy="81115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bwMode="auto">
          <a:xfrm>
            <a:off x="1383886" y="3065331"/>
            <a:ext cx="93502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bwMode="auto">
          <a:xfrm>
            <a:off x="2318271" y="2393865"/>
            <a:ext cx="4487704" cy="1342931"/>
          </a:xfrm>
          <a:prstGeom prst="ellipse">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endParaRPr lang="zh-CN" altLang="en-US" sz="2400" noProof="1">
              <a:latin typeface="楷体" panose="02010609060101010101" pitchFamily="49" charset="-122"/>
              <a:ea typeface="楷体" panose="02010609060101010101" pitchFamily="49" charset="-122"/>
            </a:endParaRPr>
          </a:p>
        </p:txBody>
      </p:sp>
      <p:sp>
        <p:nvSpPr>
          <p:cNvPr id="12" name="椭圆 11"/>
          <p:cNvSpPr/>
          <p:nvPr/>
        </p:nvSpPr>
        <p:spPr bwMode="auto">
          <a:xfrm>
            <a:off x="2318906" y="2568368"/>
            <a:ext cx="3186192" cy="1070080"/>
          </a:xfrm>
          <a:prstGeom prst="ellipse">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fontAlgn="auto"/>
            <a:endParaRPr lang="zh-CN" altLang="en-US" sz="2400" noProof="1">
              <a:latin typeface="楷体" panose="02010609060101010101" pitchFamily="49" charset="-122"/>
              <a:ea typeface="楷体" panose="02010609060101010101" pitchFamily="49" charset="-122"/>
            </a:endParaRPr>
          </a:p>
        </p:txBody>
      </p:sp>
      <p:cxnSp>
        <p:nvCxnSpPr>
          <p:cNvPr id="13" name="直接连接符 12"/>
          <p:cNvCxnSpPr/>
          <p:nvPr/>
        </p:nvCxnSpPr>
        <p:spPr bwMode="auto">
          <a:xfrm>
            <a:off x="2318906" y="3068812"/>
            <a:ext cx="5327562" cy="3046"/>
          </a:xfrm>
          <a:prstGeom prst="line">
            <a:avLst/>
          </a:prstGeom>
          <a:ln w="28575"/>
        </p:spPr>
        <p:style>
          <a:lnRef idx="3">
            <a:schemeClr val="dk1"/>
          </a:lnRef>
          <a:fillRef idx="0">
            <a:schemeClr val="dk1"/>
          </a:fillRef>
          <a:effectRef idx="2">
            <a:schemeClr val="dk1"/>
          </a:effectRef>
          <a:fontRef idx="minor">
            <a:schemeClr val="tx1"/>
          </a:fontRef>
        </p:style>
      </p:cxnSp>
      <p:cxnSp>
        <p:nvCxnSpPr>
          <p:cNvPr id="14" name="直接连接符 13"/>
          <p:cNvCxnSpPr/>
          <p:nvPr/>
        </p:nvCxnSpPr>
        <p:spPr bwMode="auto">
          <a:xfrm>
            <a:off x="6057520" y="2776379"/>
            <a:ext cx="4880" cy="58878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5" name="组合 11"/>
          <p:cNvGrpSpPr/>
          <p:nvPr/>
        </p:nvGrpSpPr>
        <p:grpSpPr bwMode="auto">
          <a:xfrm>
            <a:off x="1475028" y="1963723"/>
            <a:ext cx="877734" cy="757123"/>
            <a:chOff x="1521" y="2926"/>
            <a:chExt cx="2315" cy="2381"/>
          </a:xfrm>
        </p:grpSpPr>
        <p:sp>
          <p:nvSpPr>
            <p:cNvPr id="16" name="矩形 9"/>
            <p:cNvSpPr/>
            <p:nvPr/>
          </p:nvSpPr>
          <p:spPr>
            <a:xfrm>
              <a:off x="1521" y="2926"/>
              <a:ext cx="2315" cy="2381"/>
            </a:xfrm>
            <a:prstGeom prst="rect">
              <a:avLst/>
            </a:prstGeom>
            <a:ln w="28575">
              <a:solidFill>
                <a:schemeClr val="tx1"/>
              </a:solidFill>
            </a:ln>
          </p:spPr>
          <p:style>
            <a:lnRef idx="2">
              <a:schemeClr val="dk1"/>
            </a:lnRef>
            <a:fillRef idx="1">
              <a:schemeClr val="lt1"/>
            </a:fillRef>
            <a:effectRef idx="0">
              <a:schemeClr val="dk1"/>
            </a:effectRef>
            <a:fontRef idx="minor">
              <a:schemeClr val="dk1"/>
            </a:fontRef>
          </p:style>
          <p:txBody>
            <a:bodyPr anchor="ctr"/>
            <a:lstStyle/>
            <a:p>
              <a:pPr algn="ctr" fontAlgn="auto"/>
              <a:endParaRPr lang="zh-CN" altLang="en-US" sz="2400" noProof="1">
                <a:latin typeface="楷体" panose="02010609060101010101" pitchFamily="49" charset="-122"/>
                <a:ea typeface="楷体" panose="02010609060101010101" pitchFamily="49" charset="-122"/>
              </a:endParaRPr>
            </a:p>
          </p:txBody>
        </p:sp>
        <p:sp>
          <p:nvSpPr>
            <p:cNvPr id="17" name="文本框 10"/>
            <p:cNvSpPr txBox="1">
              <a:spLocks noChangeArrowheads="1"/>
            </p:cNvSpPr>
            <p:nvPr/>
          </p:nvSpPr>
          <p:spPr bwMode="auto">
            <a:xfrm>
              <a:off x="1792" y="3269"/>
              <a:ext cx="1817" cy="1857"/>
            </a:xfrm>
            <a:prstGeom prst="rect">
              <a:avLst/>
            </a:prstGeom>
            <a:noFill/>
            <a:ln w="9525">
              <a:noFill/>
              <a:miter lim="800000"/>
            </a:ln>
          </p:spPr>
          <p:txBody>
            <a:bodyPr>
              <a:spAutoFit/>
            </a:bodyPr>
            <a:lstStyle/>
            <a:p>
              <a:r>
                <a:rPr lang="zh-CN" altLang="en-US" dirty="0">
                  <a:latin typeface="楷体" panose="02010609060101010101" pitchFamily="49" charset="-122"/>
                  <a:ea typeface="楷体" panose="02010609060101010101" pitchFamily="49" charset="-122"/>
                </a:rPr>
                <a:t>保护装置</a:t>
              </a:r>
              <a:endParaRPr lang="zh-CN" altLang="en-US" dirty="0">
                <a:latin typeface="楷体" panose="02010609060101010101" pitchFamily="49" charset="-122"/>
                <a:ea typeface="楷体" panose="02010609060101010101" pitchFamily="49" charset="-122"/>
              </a:endParaRPr>
            </a:p>
          </p:txBody>
        </p:sp>
      </p:grpSp>
      <p:cxnSp>
        <p:nvCxnSpPr>
          <p:cNvPr id="18" name="直接连接符 17"/>
          <p:cNvCxnSpPr>
            <a:stCxn id="12" idx="0"/>
          </p:cNvCxnSpPr>
          <p:nvPr/>
        </p:nvCxnSpPr>
        <p:spPr bwMode="auto">
          <a:xfrm flipV="1">
            <a:off x="3912540" y="2006178"/>
            <a:ext cx="746161" cy="49043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文本框 13"/>
          <p:cNvSpPr txBox="1">
            <a:spLocks noChangeArrowheads="1"/>
          </p:cNvSpPr>
          <p:nvPr/>
        </p:nvSpPr>
        <p:spPr bwMode="auto">
          <a:xfrm>
            <a:off x="4695983" y="1812915"/>
            <a:ext cx="2369269" cy="369458"/>
          </a:xfrm>
          <a:prstGeom prst="rect">
            <a:avLst/>
          </a:prstGeom>
          <a:noFill/>
          <a:ln w="9525">
            <a:noFill/>
            <a:miter lim="800000"/>
          </a:ln>
        </p:spPr>
        <p:txBody>
          <a:bodyPr>
            <a:spAutoFit/>
          </a:bodyPr>
          <a:lstStyle/>
          <a:p>
            <a:r>
              <a:rPr lang="zh-CN" altLang="en-US" dirty="0">
                <a:latin typeface="楷体" panose="02010609060101010101" pitchFamily="49" charset="-122"/>
                <a:ea typeface="楷体" panose="02010609060101010101" pitchFamily="49" charset="-122"/>
              </a:rPr>
              <a:t>设定的保护范围</a:t>
            </a:r>
            <a:endParaRPr lang="zh-CN" altLang="en-US" dirty="0">
              <a:latin typeface="楷体" panose="02010609060101010101" pitchFamily="49" charset="-122"/>
              <a:ea typeface="楷体" panose="02010609060101010101" pitchFamily="49" charset="-122"/>
            </a:endParaRPr>
          </a:p>
        </p:txBody>
      </p:sp>
      <p:cxnSp>
        <p:nvCxnSpPr>
          <p:cNvPr id="20" name="直接连接符 19"/>
          <p:cNvCxnSpPr>
            <a:stCxn id="11" idx="4"/>
          </p:cNvCxnSpPr>
          <p:nvPr/>
        </p:nvCxnSpPr>
        <p:spPr bwMode="auto">
          <a:xfrm>
            <a:off x="4562464" y="3665041"/>
            <a:ext cx="712977" cy="336386"/>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21" name="文本框 15"/>
          <p:cNvSpPr txBox="1">
            <a:spLocks noChangeArrowheads="1"/>
          </p:cNvSpPr>
          <p:nvPr/>
        </p:nvSpPr>
        <p:spPr bwMode="auto">
          <a:xfrm>
            <a:off x="5331855" y="3953946"/>
            <a:ext cx="2212619" cy="369458"/>
          </a:xfrm>
          <a:prstGeom prst="rect">
            <a:avLst/>
          </a:prstGeom>
          <a:noFill/>
          <a:ln w="9525">
            <a:noFill/>
            <a:miter lim="800000"/>
          </a:ln>
        </p:spPr>
        <p:txBody>
          <a:bodyPr>
            <a:spAutoFit/>
          </a:bodyPr>
          <a:lstStyle/>
          <a:p>
            <a:r>
              <a:rPr lang="zh-CN" altLang="en-US" dirty="0">
                <a:latin typeface="楷体" panose="02010609060101010101" pitchFamily="49" charset="-122"/>
                <a:ea typeface="楷体" panose="02010609060101010101" pitchFamily="49" charset="-122"/>
              </a:rPr>
              <a:t>装置的反应范围</a:t>
            </a:r>
            <a:endParaRPr lang="zh-CN" altLang="en-US" dirty="0">
              <a:latin typeface="楷体" panose="02010609060101010101" pitchFamily="49" charset="-122"/>
              <a:ea typeface="楷体" panose="02010609060101010101" pitchFamily="49" charset="-122"/>
            </a:endParaRPr>
          </a:p>
        </p:txBody>
      </p:sp>
      <p:sp>
        <p:nvSpPr>
          <p:cNvPr id="2" name="矩形 1"/>
          <p:cNvSpPr/>
          <p:nvPr/>
        </p:nvSpPr>
        <p:spPr>
          <a:xfrm>
            <a:off x="1747032" y="4504159"/>
            <a:ext cx="4602542" cy="369332"/>
          </a:xfrm>
          <a:prstGeom prst="rect">
            <a:avLst/>
          </a:prstGeom>
        </p:spPr>
        <p:txBody>
          <a:bodyPr wrap="none">
            <a:spAutoFit/>
          </a:bodyPr>
          <a:lstStyle/>
          <a:p>
            <a:r>
              <a:rPr lang="zh-CN" altLang="en-US" b="1" dirty="0">
                <a:solidFill>
                  <a:srgbClr val="3366FF"/>
                </a:solidFill>
                <a:latin typeface="楷体" panose="02010609060101010101" pitchFamily="49" charset="-122"/>
                <a:ea typeface="楷体" panose="02010609060101010101" pitchFamily="49" charset="-122"/>
              </a:rPr>
              <a:t>反应范围≥设定的保护范围</a:t>
            </a:r>
            <a:r>
              <a:rPr lang="en-US" altLang="zh-CN" b="1" dirty="0">
                <a:solidFill>
                  <a:srgbClr val="3366FF"/>
                </a:solidFill>
                <a:latin typeface="楷体" panose="02010609060101010101" pitchFamily="49" charset="-122"/>
                <a:ea typeface="楷体" panose="02010609060101010101" pitchFamily="49" charset="-122"/>
              </a:rPr>
              <a:t>—— </a:t>
            </a:r>
            <a:r>
              <a:rPr lang="zh-CN" altLang="en-US" b="1" dirty="0">
                <a:solidFill>
                  <a:srgbClr val="3366FF"/>
                </a:solidFill>
                <a:latin typeface="楷体" panose="02010609060101010101" pitchFamily="49" charset="-122"/>
                <a:ea typeface="楷体" panose="02010609060101010101" pitchFamily="49" charset="-122"/>
              </a:rPr>
              <a:t>有灵敏性</a:t>
            </a:r>
            <a:r>
              <a:rPr lang="en-US" altLang="zh-CN" b="1" dirty="0">
                <a:solidFill>
                  <a:srgbClr val="3366FF"/>
                </a:solidFill>
                <a:latin typeface="楷体" panose="02010609060101010101" pitchFamily="49" charset="-122"/>
                <a:ea typeface="楷体" panose="02010609060101010101" pitchFamily="49" charset="-122"/>
                <a:sym typeface="Wingdings" panose="05000000000000000000" pitchFamily="2" charset="2"/>
              </a:rPr>
              <a:t> </a:t>
            </a:r>
            <a:endParaRPr lang="zh-CN" altLang="en-US" b="1" dirty="0">
              <a:solidFill>
                <a:srgbClr val="3366FF"/>
              </a:solidFill>
              <a:latin typeface="楷体" panose="02010609060101010101" pitchFamily="49" charset="-122"/>
              <a:ea typeface="楷体" panose="02010609060101010101" pitchFamily="49"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323528" y="627534"/>
            <a:ext cx="8496944" cy="4176464"/>
          </a:xfrm>
        </p:spPr>
        <p:txBody>
          <a:bodyPr/>
          <a:lstStyle/>
          <a:p>
            <a:pPr marL="0" indent="0">
              <a:buNone/>
            </a:pPr>
            <a:r>
              <a:rPr lang="en-US" altLang="zh-CN" sz="2000" dirty="0">
                <a:latin typeface="隶书" panose="02010509060101010101" pitchFamily="49" charset="-122"/>
                <a:ea typeface="楷体" panose="02010609060101010101" pitchFamily="49" charset="-122"/>
              </a:rPr>
              <a:t>4</a:t>
            </a:r>
            <a:r>
              <a:rPr lang="zh-CN" altLang="en-US" sz="2000" dirty="0">
                <a:latin typeface="隶书" panose="02010509060101010101" pitchFamily="49" charset="-122"/>
                <a:ea typeface="楷体" panose="02010609060101010101" pitchFamily="49" charset="-122"/>
              </a:rPr>
              <a:t>、灵敏性</a:t>
            </a:r>
            <a:endParaRPr lang="zh-CN" altLang="en-US" sz="2000" dirty="0">
              <a:latin typeface="隶书" panose="02010509060101010101" pitchFamily="49" charset="-122"/>
              <a:ea typeface="楷体" panose="02010609060101010101" pitchFamily="49" charset="-122"/>
            </a:endParaRPr>
          </a:p>
          <a:p>
            <a:pPr marL="0" indent="0">
              <a:lnSpc>
                <a:spcPct val="150000"/>
              </a:lnSpc>
              <a:buNone/>
            </a:pPr>
            <a:r>
              <a:rPr lang="zh-CN" altLang="en-US" sz="2000" dirty="0">
                <a:latin typeface="隶书" panose="02010509060101010101" pitchFamily="49" charset="-122"/>
                <a:ea typeface="楷体" panose="02010609060101010101" pitchFamily="49" charset="-122"/>
              </a:rPr>
              <a:t>任意运行方式下，被保护设备范围内发生故障，不论故障点的位置、类型、是否有过渡电阻，都能敏锐感觉、正确动作。</a:t>
            </a:r>
            <a:endParaRPr lang="zh-CN" altLang="en-US" sz="2000" dirty="0">
              <a:latin typeface="隶书" panose="02010509060101010101" pitchFamily="49" charset="-122"/>
              <a:ea typeface="楷体" panose="02010609060101010101" pitchFamily="49" charset="-122"/>
            </a:endParaRPr>
          </a:p>
          <a:p>
            <a:pPr marL="0" indent="0">
              <a:lnSpc>
                <a:spcPct val="150000"/>
              </a:lnSpc>
              <a:buNone/>
            </a:pPr>
            <a:r>
              <a:rPr lang="zh-CN" altLang="en-US" sz="2000" dirty="0">
                <a:latin typeface="隶书" panose="02010509060101010101" pitchFamily="49" charset="-122"/>
                <a:ea typeface="楷体" panose="02010609060101010101" pitchFamily="49" charset="-122"/>
              </a:rPr>
              <a:t>灵敏性通常用灵敏系数或灵敏度来衡量。</a:t>
            </a:r>
            <a:endParaRPr lang="en-US" altLang="zh-CN" sz="2000" dirty="0">
              <a:latin typeface="隶书" panose="02010509060101010101" pitchFamily="49" charset="-122"/>
              <a:ea typeface="楷体" panose="02010609060101010101" pitchFamily="49" charset="-122"/>
            </a:endParaRPr>
          </a:p>
          <a:p>
            <a:pPr marL="0" indent="0">
              <a:buNone/>
            </a:pPr>
            <a:endParaRPr lang="zh-CN" altLang="en-US" sz="2000" dirty="0"/>
          </a:p>
        </p:txBody>
      </p:sp>
      <p:grpSp>
        <p:nvGrpSpPr>
          <p:cNvPr id="8" name="组合 7"/>
          <p:cNvGrpSpPr/>
          <p:nvPr/>
        </p:nvGrpSpPr>
        <p:grpSpPr>
          <a:xfrm>
            <a:off x="1187624" y="2718544"/>
            <a:ext cx="5429288" cy="1109150"/>
            <a:chOff x="808794" y="4766895"/>
            <a:chExt cx="5429288" cy="1109150"/>
          </a:xfrm>
        </p:grpSpPr>
        <p:grpSp>
          <p:nvGrpSpPr>
            <p:cNvPr id="9" name="组合 11"/>
            <p:cNvGrpSpPr/>
            <p:nvPr/>
          </p:nvGrpSpPr>
          <p:grpSpPr>
            <a:xfrm>
              <a:off x="808794" y="4766895"/>
              <a:ext cx="4500594" cy="1109150"/>
              <a:chOff x="808794" y="4766895"/>
              <a:chExt cx="4500594" cy="1109150"/>
            </a:xfrm>
          </p:grpSpPr>
          <p:sp>
            <p:nvSpPr>
              <p:cNvPr id="12" name="Text Box 44"/>
              <p:cNvSpPr txBox="1">
                <a:spLocks noChangeArrowheads="1"/>
              </p:cNvSpPr>
              <p:nvPr/>
            </p:nvSpPr>
            <p:spPr bwMode="auto">
              <a:xfrm>
                <a:off x="808794" y="5050064"/>
                <a:ext cx="2071702" cy="59093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r>
                  <a:rPr lang="zh-CN" altLang="en-US" sz="2400" dirty="0">
                    <a:solidFill>
                      <a:srgbClr val="3366FF"/>
                    </a:solidFill>
                    <a:latin typeface="隶书" panose="02010509060101010101" pitchFamily="49" charset="-122"/>
                    <a:ea typeface="楷体" panose="02010609060101010101" pitchFamily="49" charset="-122"/>
                  </a:rPr>
                  <a:t>灵敏性系数</a:t>
                </a:r>
                <a:r>
                  <a:rPr lang="en-US" altLang="zh-CN" sz="2400" dirty="0">
                    <a:latin typeface="隶书" panose="02010509060101010101" pitchFamily="49" charset="-122"/>
                    <a:ea typeface="楷体" panose="02010609060101010101" pitchFamily="49" charset="-122"/>
                  </a:rPr>
                  <a:t>=</a:t>
                </a:r>
                <a:endParaRPr lang="zh-CN" altLang="en-US" sz="2400" dirty="0">
                  <a:solidFill>
                    <a:schemeClr val="tx1"/>
                  </a:solidFill>
                  <a:latin typeface="隶书" panose="02010509060101010101" pitchFamily="49" charset="-122"/>
                  <a:ea typeface="楷体" panose="02010609060101010101" pitchFamily="49" charset="-122"/>
                </a:endParaRPr>
              </a:p>
            </p:txBody>
          </p:sp>
          <p:sp>
            <p:nvSpPr>
              <p:cNvPr id="13" name="Text Box 44"/>
              <p:cNvSpPr txBox="1">
                <a:spLocks noChangeArrowheads="1"/>
              </p:cNvSpPr>
              <p:nvPr/>
            </p:nvSpPr>
            <p:spPr bwMode="auto">
              <a:xfrm>
                <a:off x="2951934" y="4766895"/>
                <a:ext cx="2357454" cy="59093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r>
                  <a:rPr lang="zh-CN" altLang="en-US" sz="2400" dirty="0">
                    <a:solidFill>
                      <a:schemeClr val="tx1"/>
                    </a:solidFill>
                    <a:latin typeface="隶书" panose="02010509060101010101" pitchFamily="49" charset="-122"/>
                    <a:ea typeface="楷体" panose="02010609060101010101" pitchFamily="49" charset="-122"/>
                  </a:rPr>
                  <a:t>反映范围最小值</a:t>
                </a:r>
                <a:endParaRPr lang="zh-CN" altLang="en-US" sz="2400" dirty="0">
                  <a:solidFill>
                    <a:schemeClr val="tx1"/>
                  </a:solidFill>
                  <a:latin typeface="隶书" panose="02010509060101010101" pitchFamily="49" charset="-122"/>
                  <a:ea typeface="楷体" panose="02010609060101010101" pitchFamily="49" charset="-122"/>
                </a:endParaRPr>
              </a:p>
            </p:txBody>
          </p:sp>
          <p:sp>
            <p:nvSpPr>
              <p:cNvPr id="14" name="Text Box 44"/>
              <p:cNvSpPr txBox="1">
                <a:spLocks noChangeArrowheads="1"/>
              </p:cNvSpPr>
              <p:nvPr/>
            </p:nvSpPr>
            <p:spPr bwMode="auto">
              <a:xfrm>
                <a:off x="2951934" y="5357826"/>
                <a:ext cx="2357454" cy="51821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ctr" eaLnBrk="1" hangingPunct="1">
                  <a:lnSpc>
                    <a:spcPct val="135000"/>
                  </a:lnSpc>
                </a:pPr>
                <a:r>
                  <a:rPr lang="zh-CN" altLang="en-US" sz="2400" dirty="0">
                    <a:solidFill>
                      <a:schemeClr val="tx1"/>
                    </a:solidFill>
                    <a:latin typeface="隶书" panose="02010509060101010101" pitchFamily="49" charset="-122"/>
                    <a:ea typeface="楷体" panose="02010609060101010101" pitchFamily="49" charset="-122"/>
                  </a:rPr>
                  <a:t>设定范围</a:t>
                </a:r>
                <a:endParaRPr lang="zh-CN" altLang="en-US" sz="2400" dirty="0">
                  <a:solidFill>
                    <a:schemeClr val="tx1"/>
                  </a:solidFill>
                  <a:latin typeface="隶书" panose="02010509060101010101" pitchFamily="49" charset="-122"/>
                  <a:ea typeface="楷体" panose="02010609060101010101" pitchFamily="49" charset="-122"/>
                </a:endParaRPr>
              </a:p>
            </p:txBody>
          </p:sp>
        </p:grpSp>
        <p:sp>
          <p:nvSpPr>
            <p:cNvPr id="11" name="Text Box 44"/>
            <p:cNvSpPr txBox="1">
              <a:spLocks noChangeArrowheads="1"/>
            </p:cNvSpPr>
            <p:nvPr/>
          </p:nvSpPr>
          <p:spPr bwMode="auto">
            <a:xfrm>
              <a:off x="2666182" y="4911045"/>
              <a:ext cx="3571900" cy="51821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r>
                <a:rPr lang="en-US" altLang="zh-CN" sz="2400" dirty="0">
                  <a:solidFill>
                    <a:schemeClr val="tx1"/>
                  </a:solidFill>
                  <a:latin typeface="隶书" panose="02010509060101010101" pitchFamily="49" charset="-122"/>
                  <a:ea typeface="楷体" panose="02010609060101010101" pitchFamily="49" charset="-122"/>
                </a:rPr>
                <a:t>__________________</a:t>
              </a:r>
              <a:endParaRPr lang="zh-CN" altLang="en-US" sz="2400" dirty="0">
                <a:solidFill>
                  <a:schemeClr val="tx1"/>
                </a:solidFill>
                <a:latin typeface="隶书" panose="02010509060101010101" pitchFamily="49" charset="-122"/>
                <a:ea typeface="楷体" panose="02010609060101010101" pitchFamily="49" charset="-122"/>
              </a:endParaRPr>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 name="内容占位符 2"/>
          <p:cNvSpPr>
            <a:spLocks noGrp="1"/>
          </p:cNvSpPr>
          <p:nvPr>
            <p:ph idx="1"/>
          </p:nvPr>
        </p:nvSpPr>
        <p:spPr>
          <a:xfrm>
            <a:off x="323528" y="627534"/>
            <a:ext cx="8496944" cy="4176464"/>
          </a:xfrm>
        </p:spPr>
        <p:txBody>
          <a:bodyPr/>
          <a:lstStyle/>
          <a:p>
            <a:pPr marL="0" indent="0">
              <a:buNone/>
            </a:pPr>
            <a:r>
              <a:rPr lang="zh-CN" altLang="en-US" sz="2000" b="1" dirty="0">
                <a:solidFill>
                  <a:srgbClr val="0070C0"/>
                </a:solidFill>
                <a:latin typeface="楷体" panose="02010609060101010101" pitchFamily="49" charset="-122"/>
                <a:ea typeface="楷体" panose="02010609060101010101" pitchFamily="49" charset="-122"/>
              </a:rPr>
              <a:t>四性要求之间的关系：</a:t>
            </a:r>
            <a:endParaRPr lang="zh-CN" altLang="en-US" sz="2000" dirty="0">
              <a:latin typeface="楷体" panose="02010609060101010101" pitchFamily="49" charset="-122"/>
              <a:ea typeface="楷体" panose="02010609060101010101" pitchFamily="49" charset="-122"/>
            </a:endParaRPr>
          </a:p>
          <a:p>
            <a:pPr>
              <a:lnSpc>
                <a:spcPct val="150000"/>
              </a:lnSpc>
              <a:buNone/>
            </a:pPr>
            <a:endParaRPr lang="en-US" altLang="zh-CN" sz="2000" dirty="0">
              <a:latin typeface="楷体" panose="02010609060101010101" pitchFamily="49" charset="-122"/>
              <a:ea typeface="楷体" panose="02010609060101010101" pitchFamily="49" charset="-122"/>
              <a:sym typeface="宋体" panose="02010600030101010101" pitchFamily="2" charset="-122"/>
            </a:endParaRPr>
          </a:p>
          <a:p>
            <a:pPr indent="342900">
              <a:lnSpc>
                <a:spcPct val="150000"/>
              </a:lnSpc>
              <a:buNone/>
            </a:pPr>
            <a:r>
              <a:rPr lang="zh-CN" altLang="en-US" sz="2000" dirty="0">
                <a:latin typeface="楷体" panose="02010609060101010101" pitchFamily="49" charset="-122"/>
                <a:ea typeface="楷体" panose="02010609060101010101" pitchFamily="49" charset="-122"/>
                <a:sym typeface="宋体" panose="02010600030101010101" pitchFamily="2" charset="-122"/>
              </a:rPr>
              <a:t>选择性、速动性、灵敏性、可靠性之间既有矛盾的一面，又要根据系统的实际运行情况、被保护元件的作用，使以上四个基本要求在所配置的保护中得到辩证的统一。</a:t>
            </a:r>
            <a:endParaRPr lang="zh-CN" altLang="en-US" sz="2000" dirty="0">
              <a:latin typeface="楷体" panose="02010609060101010101" pitchFamily="49" charset="-122"/>
              <a:ea typeface="楷体" panose="02010609060101010101" pitchFamily="49" charset="-122"/>
              <a:sym typeface="宋体" panose="02010600030101010101" pitchFamily="2" charset="-122"/>
            </a:endParaRPr>
          </a:p>
          <a:p>
            <a:pPr indent="342900">
              <a:lnSpc>
                <a:spcPct val="150000"/>
              </a:lnSpc>
              <a:buNone/>
            </a:pPr>
            <a:endParaRPr lang="en-US" altLang="zh-CN" sz="2000" dirty="0">
              <a:latin typeface="楷体" panose="02010609060101010101" pitchFamily="49" charset="-122"/>
              <a:ea typeface="楷体" panose="02010609060101010101" pitchFamily="49" charset="-122"/>
            </a:endParaRPr>
          </a:p>
          <a:p>
            <a:pPr indent="342900">
              <a:lnSpc>
                <a:spcPct val="150000"/>
              </a:lnSpc>
              <a:buNone/>
            </a:pPr>
            <a:r>
              <a:rPr lang="zh-CN" altLang="en-US" sz="2000" dirty="0">
                <a:latin typeface="楷体" panose="02010609060101010101" pitchFamily="49" charset="-122"/>
                <a:ea typeface="楷体" panose="02010609060101010101" pitchFamily="49" charset="-122"/>
              </a:rPr>
              <a:t>因此，继电保护既是</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技术”，又是</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艺术”。</a:t>
            </a:r>
            <a:endParaRPr lang="zh-CN" altLang="en-US" sz="2000" dirty="0">
              <a:latin typeface="楷体" panose="02010609060101010101" pitchFamily="49" charset="-122"/>
              <a:ea typeface="楷体" panose="02010609060101010101" pitchFamily="49" charset="-122"/>
            </a:endParaRPr>
          </a:p>
          <a:p>
            <a:pPr marL="0" indent="0">
              <a:buNone/>
            </a:pPr>
            <a:endParaRPr lang="zh-CN" altLang="en-US" sz="20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1581" y="173784"/>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51605" y="235686"/>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en-US" altLang="zh-CN" sz="1400" dirty="0">
              <a:solidFill>
                <a:schemeClr val="bg1">
                  <a:lumMod val="65000"/>
                </a:schemeClr>
              </a:solidFill>
              <a:latin typeface="微软雅黑" panose="020B0503020204020204" pitchFamily="34" charset="-122"/>
              <a:ea typeface="微软雅黑" panose="020B0503020204020204" pitchFamily="34" charset="-122"/>
            </a:endParaRPr>
          </a:p>
        </p:txBody>
      </p:sp>
      <p:cxnSp>
        <p:nvCxnSpPr>
          <p:cNvPr id="8" name="直接箭头连接符 7"/>
          <p:cNvCxnSpPr/>
          <p:nvPr/>
        </p:nvCxnSpPr>
        <p:spPr>
          <a:xfrm>
            <a:off x="2463197" y="2915250"/>
            <a:ext cx="447937" cy="157494"/>
          </a:xfrm>
          <a:prstGeom prst="straightConnector1">
            <a:avLst/>
          </a:prstGeom>
          <a:ln w="1905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9" name="Rectangle 48"/>
          <p:cNvSpPr>
            <a:spLocks noChangeArrowheads="1"/>
          </p:cNvSpPr>
          <p:nvPr/>
        </p:nvSpPr>
        <p:spPr bwMode="auto">
          <a:xfrm>
            <a:off x="2823237" y="3131274"/>
            <a:ext cx="335990" cy="292388"/>
          </a:xfrm>
          <a:prstGeom prst="rect">
            <a:avLst/>
          </a:prstGeom>
          <a:noFill/>
          <a:ln w="9525">
            <a:noFill/>
            <a:miter lim="800000"/>
          </a:ln>
        </p:spPr>
        <p:txBody>
          <a:bodyPr wrap="square" lIns="0" tIns="0" rIns="0" bIns="0">
            <a:spAutoFit/>
          </a:bodyPr>
          <a:lstStyle/>
          <a:p>
            <a:r>
              <a:rPr lang="en-US" altLang="zh-CN" sz="1900" dirty="0">
                <a:solidFill>
                  <a:srgbClr val="000000"/>
                </a:solidFill>
                <a:latin typeface="隶书" panose="02010509060101010101" pitchFamily="49" charset="-122"/>
              </a:rPr>
              <a:t>M</a:t>
            </a:r>
            <a:r>
              <a:rPr lang="en-US" altLang="zh-CN" sz="1900" baseline="-25000" dirty="0">
                <a:solidFill>
                  <a:srgbClr val="000000"/>
                </a:solidFill>
                <a:latin typeface="隶书" panose="02010509060101010101" pitchFamily="49" charset="-122"/>
              </a:rPr>
              <a:t>th</a:t>
            </a:r>
            <a:endParaRPr lang="en-US" altLang="zh-CN" b="1" baseline="-25000" dirty="0">
              <a:latin typeface="隶书" panose="02010509060101010101" pitchFamily="49" charset="-122"/>
            </a:endParaRPr>
          </a:p>
        </p:txBody>
      </p:sp>
      <p:sp>
        <p:nvSpPr>
          <p:cNvPr id="10" name="Rectangle 48"/>
          <p:cNvSpPr>
            <a:spLocks noChangeArrowheads="1"/>
          </p:cNvSpPr>
          <p:nvPr/>
        </p:nvSpPr>
        <p:spPr bwMode="auto">
          <a:xfrm>
            <a:off x="1671109" y="1830774"/>
            <a:ext cx="335990" cy="292388"/>
          </a:xfrm>
          <a:prstGeom prst="rect">
            <a:avLst/>
          </a:prstGeom>
          <a:noFill/>
          <a:ln w="9525">
            <a:noFill/>
            <a:miter lim="800000"/>
          </a:ln>
        </p:spPr>
        <p:txBody>
          <a:bodyPr wrap="square" lIns="0" tIns="0" rIns="0" bIns="0">
            <a:spAutoFit/>
          </a:bodyPr>
          <a:lstStyle/>
          <a:p>
            <a:r>
              <a:rPr lang="en-US" altLang="zh-CN" sz="1900" dirty="0">
                <a:solidFill>
                  <a:srgbClr val="000000"/>
                </a:solidFill>
                <a:latin typeface="隶书" panose="02010509060101010101" pitchFamily="49" charset="-122"/>
              </a:rPr>
              <a:t>M</a:t>
            </a:r>
            <a:r>
              <a:rPr lang="en-US" altLang="zh-CN" sz="1900" baseline="-25000" dirty="0">
                <a:solidFill>
                  <a:srgbClr val="000000"/>
                </a:solidFill>
                <a:latin typeface="隶书" panose="02010509060101010101" pitchFamily="49" charset="-122"/>
              </a:rPr>
              <a:t>dc</a:t>
            </a:r>
            <a:endParaRPr lang="en-US" altLang="zh-CN" b="1" baseline="-25000" dirty="0">
              <a:latin typeface="隶书" panose="02010509060101010101" pitchFamily="49" charset="-122"/>
            </a:endParaRPr>
          </a:p>
        </p:txBody>
      </p:sp>
      <p:cxnSp>
        <p:nvCxnSpPr>
          <p:cNvPr id="11" name="直接箭头连接符 10"/>
          <p:cNvCxnSpPr/>
          <p:nvPr/>
        </p:nvCxnSpPr>
        <p:spPr>
          <a:xfrm flipH="1" flipV="1">
            <a:off x="2551094" y="2136640"/>
            <a:ext cx="128063" cy="2250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a:off x="2607213" y="2339202"/>
            <a:ext cx="335953" cy="125995"/>
          </a:xfrm>
          <a:prstGeom prst="straightConnector1">
            <a:avLst/>
          </a:prstGeom>
          <a:ln w="1905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13" name="Rectangle 48"/>
          <p:cNvSpPr>
            <a:spLocks noChangeArrowheads="1"/>
          </p:cNvSpPr>
          <p:nvPr/>
        </p:nvSpPr>
        <p:spPr bwMode="auto">
          <a:xfrm>
            <a:off x="3039261" y="2123162"/>
            <a:ext cx="335990" cy="292388"/>
          </a:xfrm>
          <a:prstGeom prst="rect">
            <a:avLst/>
          </a:prstGeom>
          <a:noFill/>
          <a:ln w="9525">
            <a:noFill/>
            <a:miter lim="800000"/>
          </a:ln>
        </p:spPr>
        <p:txBody>
          <a:bodyPr wrap="square" lIns="0" tIns="0" rIns="0" bIns="0">
            <a:spAutoFit/>
          </a:bodyPr>
          <a:lstStyle/>
          <a:p>
            <a:r>
              <a:rPr lang="en-US" altLang="zh-CN" sz="1900" dirty="0">
                <a:solidFill>
                  <a:srgbClr val="000000"/>
                </a:solidFill>
                <a:latin typeface="隶书" panose="02010509060101010101" pitchFamily="49" charset="-122"/>
              </a:rPr>
              <a:t>M</a:t>
            </a:r>
            <a:r>
              <a:rPr lang="en-US" altLang="zh-CN" sz="1900" baseline="-25000" dirty="0">
                <a:solidFill>
                  <a:srgbClr val="000000"/>
                </a:solidFill>
                <a:latin typeface="隶书" panose="02010509060101010101" pitchFamily="49" charset="-122"/>
              </a:rPr>
              <a:t>mc</a:t>
            </a:r>
            <a:endParaRPr lang="en-US" altLang="zh-CN" b="1" baseline="-25000" dirty="0">
              <a:latin typeface="隶书" panose="02010509060101010101" pitchFamily="49" charset="-122"/>
            </a:endParaRPr>
          </a:p>
        </p:txBody>
      </p:sp>
      <p:sp>
        <p:nvSpPr>
          <p:cNvPr id="14" name="Text Box 6"/>
          <p:cNvSpPr txBox="1">
            <a:spLocks noChangeArrowheads="1"/>
          </p:cNvSpPr>
          <p:nvPr/>
        </p:nvSpPr>
        <p:spPr bwMode="auto">
          <a:xfrm>
            <a:off x="4237924" y="1672957"/>
            <a:ext cx="1287962" cy="646331"/>
          </a:xfrm>
          <a:prstGeom prst="rect">
            <a:avLst/>
          </a:prstGeom>
          <a:noFill/>
          <a:ln w="9525">
            <a:noFill/>
            <a:miter lim="800000"/>
          </a:ln>
          <a:effectLst/>
        </p:spPr>
        <p:txBody>
          <a:bodyPr wrap="square">
            <a:spAutoFit/>
          </a:bodyPr>
          <a:lstStyle/>
          <a:p>
            <a:pPr marL="342900" indent="-342900" algn="ctr">
              <a:spcBef>
                <a:spcPct val="0"/>
              </a:spcBef>
              <a:buClr>
                <a:schemeClr val="accent1"/>
              </a:buClr>
            </a:pPr>
            <a:r>
              <a:rPr lang="zh-CN" altLang="en-US" b="1" dirty="0">
                <a:solidFill>
                  <a:srgbClr val="0033CC"/>
                </a:solidFill>
                <a:latin typeface="Times New Roman" panose="02020603050405020304" pitchFamily="18" charset="0"/>
                <a:ea typeface="楷体_GB2312" pitchFamily="49" charset="-122"/>
              </a:rPr>
              <a:t>常开接点闭合</a:t>
            </a:r>
            <a:endParaRPr lang="zh-CN" altLang="en-US" b="1" dirty="0">
              <a:solidFill>
                <a:srgbClr val="0033CC"/>
              </a:solidFill>
              <a:latin typeface="Times New Roman" panose="02020603050405020304" pitchFamily="18" charset="0"/>
              <a:ea typeface="楷体_GB2312" pitchFamily="49" charset="-122"/>
            </a:endParaRPr>
          </a:p>
        </p:txBody>
      </p:sp>
      <p:graphicFrame>
        <p:nvGraphicFramePr>
          <p:cNvPr id="15" name="Object 5"/>
          <p:cNvGraphicFramePr>
            <a:graphicFrameLocks noChangeAspect="1"/>
          </p:cNvGraphicFramePr>
          <p:nvPr/>
        </p:nvGraphicFramePr>
        <p:xfrm>
          <a:off x="2535430" y="683003"/>
          <a:ext cx="818124" cy="818124"/>
        </p:xfrm>
        <a:graphic>
          <a:graphicData uri="http://schemas.openxmlformats.org/presentationml/2006/ole">
            <mc:AlternateContent xmlns:mc="http://schemas.openxmlformats.org/markup-compatibility/2006">
              <mc:Choice xmlns:v="urn:schemas-microsoft-com:vml" Requires="v">
                <p:oleObj spid="_x0000_s2052" name="" r:id="rId2" imgW="1016000" imgH="1016000" progId="">
                  <p:embed/>
                </p:oleObj>
              </mc:Choice>
              <mc:Fallback>
                <p:oleObj name="" r:id="rId2" imgW="1016000" imgH="1016000" progId="">
                  <p:embed/>
                  <p:pic>
                    <p:nvPicPr>
                      <p:cNvPr id="0" name="图片 205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5430" y="683003"/>
                        <a:ext cx="818124" cy="818124"/>
                      </a:xfrm>
                      <a:prstGeom prst="rect">
                        <a:avLst/>
                      </a:prstGeom>
                      <a:noFill/>
                    </p:spPr>
                  </p:pic>
                </p:oleObj>
              </mc:Fallback>
            </mc:AlternateContent>
          </a:graphicData>
        </a:graphic>
      </p:graphicFrame>
      <p:pic>
        <p:nvPicPr>
          <p:cNvPr id="16" name="Picture 2" descr="图片5"/>
          <p:cNvPicPr>
            <a:picLocks noChangeAspect="1" noChangeArrowheads="1"/>
          </p:cNvPicPr>
          <p:nvPr/>
        </p:nvPicPr>
        <p:blipFill>
          <a:blip r:embed="rId4" cstate="print"/>
          <a:srcRect/>
          <a:stretch>
            <a:fillRect/>
          </a:stretch>
        </p:blipFill>
        <p:spPr bwMode="auto">
          <a:xfrm>
            <a:off x="1180125" y="1032822"/>
            <a:ext cx="1784873" cy="4025341"/>
          </a:xfrm>
          <a:prstGeom prst="rect">
            <a:avLst/>
          </a:prstGeom>
          <a:noFill/>
        </p:spPr>
      </p:pic>
      <p:pic>
        <p:nvPicPr>
          <p:cNvPr id="17" name="Picture 3" descr="图片4"/>
          <p:cNvPicPr>
            <a:picLocks noChangeAspect="1" noChangeArrowheads="1"/>
          </p:cNvPicPr>
          <p:nvPr/>
        </p:nvPicPr>
        <p:blipFill>
          <a:blip r:embed="rId5" cstate="print"/>
          <a:srcRect/>
          <a:stretch>
            <a:fillRect/>
          </a:stretch>
        </p:blipFill>
        <p:spPr bwMode="auto">
          <a:xfrm>
            <a:off x="86337" y="970910"/>
            <a:ext cx="3033590" cy="2583552"/>
          </a:xfrm>
          <a:prstGeom prst="rect">
            <a:avLst/>
          </a:prstGeom>
          <a:noFill/>
        </p:spPr>
      </p:pic>
      <p:sp>
        <p:nvSpPr>
          <p:cNvPr id="18" name="Line 7"/>
          <p:cNvSpPr>
            <a:spLocks noChangeShapeType="1"/>
          </p:cNvSpPr>
          <p:nvPr/>
        </p:nvSpPr>
        <p:spPr bwMode="auto">
          <a:xfrm>
            <a:off x="3326425" y="1113785"/>
            <a:ext cx="839493" cy="568103"/>
          </a:xfrm>
          <a:prstGeom prst="line">
            <a:avLst/>
          </a:prstGeom>
          <a:noFill/>
          <a:ln w="28575">
            <a:solidFill>
              <a:srgbClr val="00FFFF"/>
            </a:solidFill>
            <a:prstDash val="dash"/>
            <a:round/>
          </a:ln>
          <a:effectLst/>
        </p:spPr>
        <p:txBody>
          <a:bodyPr/>
          <a:lstStyle/>
          <a:p>
            <a:endParaRPr lang="zh-CN" altLang="en-US"/>
          </a:p>
        </p:txBody>
      </p:sp>
      <p:grpSp>
        <p:nvGrpSpPr>
          <p:cNvPr id="19" name="Group 12"/>
          <p:cNvGrpSpPr>
            <a:grpSpLocks noChangeAspect="1"/>
          </p:cNvGrpSpPr>
          <p:nvPr/>
        </p:nvGrpSpPr>
        <p:grpSpPr bwMode="auto">
          <a:xfrm>
            <a:off x="86338" y="2050411"/>
            <a:ext cx="886186" cy="1291776"/>
            <a:chOff x="1338" y="1615"/>
            <a:chExt cx="638" cy="930"/>
          </a:xfrm>
        </p:grpSpPr>
        <p:sp>
          <p:nvSpPr>
            <p:cNvPr id="20" name="AutoShape 11"/>
            <p:cNvSpPr>
              <a:spLocks noChangeAspect="1" noChangeArrowheads="1" noTextEdit="1"/>
            </p:cNvSpPr>
            <p:nvPr/>
          </p:nvSpPr>
          <p:spPr bwMode="auto">
            <a:xfrm>
              <a:off x="1338" y="1615"/>
              <a:ext cx="638" cy="930"/>
            </a:xfrm>
            <a:prstGeom prst="rect">
              <a:avLst/>
            </a:prstGeom>
            <a:noFill/>
            <a:ln w="9525">
              <a:noFill/>
              <a:miter lim="800000"/>
            </a:ln>
          </p:spPr>
          <p:txBody>
            <a:bodyPr/>
            <a:lstStyle/>
            <a:p>
              <a:endParaRPr lang="zh-CN" altLang="en-US"/>
            </a:p>
          </p:txBody>
        </p:sp>
        <p:sp>
          <p:nvSpPr>
            <p:cNvPr id="21" name="Freeform 13"/>
            <p:cNvSpPr/>
            <p:nvPr/>
          </p:nvSpPr>
          <p:spPr bwMode="auto">
            <a:xfrm>
              <a:off x="1679" y="1656"/>
              <a:ext cx="274" cy="173"/>
            </a:xfrm>
            <a:custGeom>
              <a:avLst/>
              <a:gdLst/>
              <a:ahLst/>
              <a:cxnLst>
                <a:cxn ang="0">
                  <a:pos x="252" y="0"/>
                </a:cxn>
                <a:cxn ang="0">
                  <a:pos x="267" y="54"/>
                </a:cxn>
                <a:cxn ang="0">
                  <a:pos x="125" y="87"/>
                </a:cxn>
                <a:cxn ang="0">
                  <a:pos x="4" y="130"/>
                </a:cxn>
                <a:cxn ang="0">
                  <a:pos x="16" y="173"/>
                </a:cxn>
              </a:cxnLst>
              <a:rect l="0" t="0" r="r" b="b"/>
              <a:pathLst>
                <a:path w="274" h="173">
                  <a:moveTo>
                    <a:pt x="252" y="0"/>
                  </a:moveTo>
                  <a:cubicBezTo>
                    <a:pt x="274" y="23"/>
                    <a:pt x="274" y="41"/>
                    <a:pt x="267" y="54"/>
                  </a:cubicBezTo>
                  <a:cubicBezTo>
                    <a:pt x="248" y="84"/>
                    <a:pt x="188" y="83"/>
                    <a:pt x="125" y="87"/>
                  </a:cubicBezTo>
                  <a:cubicBezTo>
                    <a:pt x="71" y="91"/>
                    <a:pt x="15" y="98"/>
                    <a:pt x="4" y="130"/>
                  </a:cubicBezTo>
                  <a:cubicBezTo>
                    <a:pt x="0" y="143"/>
                    <a:pt x="2" y="159"/>
                    <a:pt x="16" y="173"/>
                  </a:cubicBezTo>
                </a:path>
              </a:pathLst>
            </a:custGeom>
            <a:noFill/>
            <a:ln w="52388" cap="rnd">
              <a:solidFill>
                <a:srgbClr val="FF0000"/>
              </a:solidFill>
              <a:prstDash val="solid"/>
              <a:round/>
            </a:ln>
          </p:spPr>
          <p:txBody>
            <a:bodyPr/>
            <a:lstStyle/>
            <a:p>
              <a:endParaRPr lang="zh-CN" altLang="en-US"/>
            </a:p>
          </p:txBody>
        </p:sp>
        <p:sp>
          <p:nvSpPr>
            <p:cNvPr id="22" name="Freeform 14"/>
            <p:cNvSpPr/>
            <p:nvPr/>
          </p:nvSpPr>
          <p:spPr bwMode="auto">
            <a:xfrm>
              <a:off x="1679" y="1838"/>
              <a:ext cx="274" cy="172"/>
            </a:xfrm>
            <a:custGeom>
              <a:avLst/>
              <a:gdLst/>
              <a:ahLst/>
              <a:cxnLst>
                <a:cxn ang="0">
                  <a:pos x="252" y="0"/>
                </a:cxn>
                <a:cxn ang="0">
                  <a:pos x="267" y="54"/>
                </a:cxn>
                <a:cxn ang="0">
                  <a:pos x="125" y="86"/>
                </a:cxn>
                <a:cxn ang="0">
                  <a:pos x="4" y="130"/>
                </a:cxn>
                <a:cxn ang="0">
                  <a:pos x="16" y="172"/>
                </a:cxn>
              </a:cxnLst>
              <a:rect l="0" t="0" r="r" b="b"/>
              <a:pathLst>
                <a:path w="274" h="172">
                  <a:moveTo>
                    <a:pt x="252" y="0"/>
                  </a:moveTo>
                  <a:cubicBezTo>
                    <a:pt x="274" y="23"/>
                    <a:pt x="274" y="41"/>
                    <a:pt x="267" y="54"/>
                  </a:cubicBezTo>
                  <a:cubicBezTo>
                    <a:pt x="248" y="84"/>
                    <a:pt x="188" y="82"/>
                    <a:pt x="125" y="86"/>
                  </a:cubicBezTo>
                  <a:cubicBezTo>
                    <a:pt x="71" y="90"/>
                    <a:pt x="15" y="98"/>
                    <a:pt x="4" y="130"/>
                  </a:cubicBezTo>
                  <a:cubicBezTo>
                    <a:pt x="0" y="142"/>
                    <a:pt x="2" y="158"/>
                    <a:pt x="16" y="172"/>
                  </a:cubicBezTo>
                </a:path>
              </a:pathLst>
            </a:custGeom>
            <a:noFill/>
            <a:ln w="52388" cap="rnd">
              <a:solidFill>
                <a:srgbClr val="FF0000"/>
              </a:solidFill>
              <a:prstDash val="solid"/>
              <a:round/>
            </a:ln>
          </p:spPr>
          <p:txBody>
            <a:bodyPr/>
            <a:lstStyle/>
            <a:p>
              <a:endParaRPr lang="zh-CN" altLang="en-US"/>
            </a:p>
          </p:txBody>
        </p:sp>
        <p:sp>
          <p:nvSpPr>
            <p:cNvPr id="23" name="Freeform 15"/>
            <p:cNvSpPr/>
            <p:nvPr/>
          </p:nvSpPr>
          <p:spPr bwMode="auto">
            <a:xfrm>
              <a:off x="1679" y="2178"/>
              <a:ext cx="274" cy="172"/>
            </a:xfrm>
            <a:custGeom>
              <a:avLst/>
              <a:gdLst/>
              <a:ahLst/>
              <a:cxnLst>
                <a:cxn ang="0">
                  <a:pos x="252" y="0"/>
                </a:cxn>
                <a:cxn ang="0">
                  <a:pos x="267" y="54"/>
                </a:cxn>
                <a:cxn ang="0">
                  <a:pos x="125" y="86"/>
                </a:cxn>
                <a:cxn ang="0">
                  <a:pos x="4" y="130"/>
                </a:cxn>
                <a:cxn ang="0">
                  <a:pos x="16" y="172"/>
                </a:cxn>
              </a:cxnLst>
              <a:rect l="0" t="0" r="r" b="b"/>
              <a:pathLst>
                <a:path w="274" h="172">
                  <a:moveTo>
                    <a:pt x="252" y="0"/>
                  </a:moveTo>
                  <a:cubicBezTo>
                    <a:pt x="274" y="23"/>
                    <a:pt x="274" y="41"/>
                    <a:pt x="267" y="54"/>
                  </a:cubicBezTo>
                  <a:cubicBezTo>
                    <a:pt x="248" y="84"/>
                    <a:pt x="188" y="82"/>
                    <a:pt x="125" y="86"/>
                  </a:cubicBezTo>
                  <a:cubicBezTo>
                    <a:pt x="71" y="90"/>
                    <a:pt x="15" y="98"/>
                    <a:pt x="4" y="130"/>
                  </a:cubicBezTo>
                  <a:cubicBezTo>
                    <a:pt x="0" y="142"/>
                    <a:pt x="2" y="158"/>
                    <a:pt x="16" y="172"/>
                  </a:cubicBezTo>
                </a:path>
              </a:pathLst>
            </a:custGeom>
            <a:noFill/>
            <a:ln w="52388" cap="rnd">
              <a:solidFill>
                <a:srgbClr val="FF0000"/>
              </a:solidFill>
              <a:prstDash val="solid"/>
              <a:round/>
            </a:ln>
          </p:spPr>
          <p:txBody>
            <a:bodyPr/>
            <a:lstStyle/>
            <a:p>
              <a:endParaRPr lang="zh-CN" altLang="en-US"/>
            </a:p>
          </p:txBody>
        </p:sp>
        <p:sp>
          <p:nvSpPr>
            <p:cNvPr id="24" name="Freeform 16"/>
            <p:cNvSpPr/>
            <p:nvPr/>
          </p:nvSpPr>
          <p:spPr bwMode="auto">
            <a:xfrm>
              <a:off x="1679" y="1996"/>
              <a:ext cx="274" cy="173"/>
            </a:xfrm>
            <a:custGeom>
              <a:avLst/>
              <a:gdLst/>
              <a:ahLst/>
              <a:cxnLst>
                <a:cxn ang="0">
                  <a:pos x="252" y="0"/>
                </a:cxn>
                <a:cxn ang="0">
                  <a:pos x="267" y="54"/>
                </a:cxn>
                <a:cxn ang="0">
                  <a:pos x="125" y="87"/>
                </a:cxn>
                <a:cxn ang="0">
                  <a:pos x="4" y="130"/>
                </a:cxn>
                <a:cxn ang="0">
                  <a:pos x="16" y="173"/>
                </a:cxn>
              </a:cxnLst>
              <a:rect l="0" t="0" r="r" b="b"/>
              <a:pathLst>
                <a:path w="274" h="173">
                  <a:moveTo>
                    <a:pt x="252" y="0"/>
                  </a:moveTo>
                  <a:cubicBezTo>
                    <a:pt x="274" y="23"/>
                    <a:pt x="274" y="42"/>
                    <a:pt x="267" y="54"/>
                  </a:cubicBezTo>
                  <a:cubicBezTo>
                    <a:pt x="248" y="85"/>
                    <a:pt x="188" y="83"/>
                    <a:pt x="125" y="87"/>
                  </a:cubicBezTo>
                  <a:cubicBezTo>
                    <a:pt x="71" y="91"/>
                    <a:pt x="15" y="99"/>
                    <a:pt x="4" y="130"/>
                  </a:cubicBezTo>
                  <a:cubicBezTo>
                    <a:pt x="0" y="143"/>
                    <a:pt x="2" y="159"/>
                    <a:pt x="16" y="173"/>
                  </a:cubicBezTo>
                </a:path>
              </a:pathLst>
            </a:custGeom>
            <a:noFill/>
            <a:ln w="52388" cap="rnd">
              <a:solidFill>
                <a:srgbClr val="FF0000"/>
              </a:solidFill>
              <a:prstDash val="solid"/>
              <a:round/>
            </a:ln>
          </p:spPr>
          <p:txBody>
            <a:bodyPr/>
            <a:lstStyle/>
            <a:p>
              <a:endParaRPr lang="zh-CN" altLang="en-US"/>
            </a:p>
          </p:txBody>
        </p:sp>
        <p:sp>
          <p:nvSpPr>
            <p:cNvPr id="25" name="Line 17"/>
            <p:cNvSpPr>
              <a:spLocks noChangeShapeType="1"/>
            </p:cNvSpPr>
            <p:nvPr/>
          </p:nvSpPr>
          <p:spPr bwMode="auto">
            <a:xfrm flipH="1">
              <a:off x="1364" y="1640"/>
              <a:ext cx="340" cy="1"/>
            </a:xfrm>
            <a:prstGeom prst="line">
              <a:avLst/>
            </a:prstGeom>
            <a:noFill/>
            <a:ln w="52388" cap="rnd">
              <a:solidFill>
                <a:srgbClr val="FF0000"/>
              </a:solidFill>
              <a:round/>
            </a:ln>
          </p:spPr>
          <p:txBody>
            <a:bodyPr/>
            <a:lstStyle/>
            <a:p>
              <a:endParaRPr lang="zh-CN" altLang="en-US"/>
            </a:p>
          </p:txBody>
        </p:sp>
        <p:sp>
          <p:nvSpPr>
            <p:cNvPr id="26" name="Freeform 18"/>
            <p:cNvSpPr/>
            <p:nvPr/>
          </p:nvSpPr>
          <p:spPr bwMode="auto">
            <a:xfrm>
              <a:off x="1710" y="2355"/>
              <a:ext cx="244" cy="149"/>
            </a:xfrm>
            <a:custGeom>
              <a:avLst/>
              <a:gdLst/>
              <a:ahLst/>
              <a:cxnLst>
                <a:cxn ang="0">
                  <a:pos x="221" y="0"/>
                </a:cxn>
                <a:cxn ang="0">
                  <a:pos x="238" y="52"/>
                </a:cxn>
                <a:cxn ang="0">
                  <a:pos x="111" y="74"/>
                </a:cxn>
                <a:cxn ang="0">
                  <a:pos x="3" y="108"/>
                </a:cxn>
                <a:cxn ang="0">
                  <a:pos x="17" y="149"/>
                </a:cxn>
              </a:cxnLst>
              <a:rect l="0" t="0" r="r" b="b"/>
              <a:pathLst>
                <a:path w="244" h="149">
                  <a:moveTo>
                    <a:pt x="221" y="0"/>
                  </a:moveTo>
                  <a:cubicBezTo>
                    <a:pt x="243" y="23"/>
                    <a:pt x="244" y="40"/>
                    <a:pt x="238" y="52"/>
                  </a:cubicBezTo>
                  <a:cubicBezTo>
                    <a:pt x="223" y="80"/>
                    <a:pt x="168" y="74"/>
                    <a:pt x="111" y="74"/>
                  </a:cubicBezTo>
                  <a:cubicBezTo>
                    <a:pt x="62" y="74"/>
                    <a:pt x="11" y="78"/>
                    <a:pt x="3" y="108"/>
                  </a:cubicBezTo>
                  <a:cubicBezTo>
                    <a:pt x="0" y="119"/>
                    <a:pt x="3" y="135"/>
                    <a:pt x="17" y="149"/>
                  </a:cubicBezTo>
                </a:path>
              </a:pathLst>
            </a:custGeom>
            <a:noFill/>
            <a:ln w="52388" cap="rnd">
              <a:solidFill>
                <a:srgbClr val="FF0000"/>
              </a:solidFill>
              <a:prstDash val="solid"/>
              <a:round/>
            </a:ln>
          </p:spPr>
          <p:txBody>
            <a:bodyPr/>
            <a:lstStyle/>
            <a:p>
              <a:endParaRPr lang="zh-CN" altLang="en-US"/>
            </a:p>
          </p:txBody>
        </p:sp>
        <p:sp>
          <p:nvSpPr>
            <p:cNvPr id="27" name="Rectangle 19"/>
            <p:cNvSpPr>
              <a:spLocks noChangeArrowheads="1"/>
            </p:cNvSpPr>
            <p:nvPr/>
          </p:nvSpPr>
          <p:spPr bwMode="auto">
            <a:xfrm>
              <a:off x="1688" y="2445"/>
              <a:ext cx="118" cy="91"/>
            </a:xfrm>
            <a:prstGeom prst="rect">
              <a:avLst/>
            </a:prstGeom>
            <a:solidFill>
              <a:schemeClr val="bg1"/>
            </a:solidFill>
            <a:ln w="9525">
              <a:noFill/>
              <a:miter lim="800000"/>
            </a:ln>
          </p:spPr>
          <p:txBody>
            <a:bodyPr/>
            <a:lstStyle/>
            <a:p>
              <a:endParaRPr lang="zh-CN" altLang="en-US"/>
            </a:p>
          </p:txBody>
        </p:sp>
        <p:sp>
          <p:nvSpPr>
            <p:cNvPr id="28" name="Line 20"/>
            <p:cNvSpPr>
              <a:spLocks noChangeShapeType="1"/>
            </p:cNvSpPr>
            <p:nvPr/>
          </p:nvSpPr>
          <p:spPr bwMode="auto">
            <a:xfrm flipH="1">
              <a:off x="1364" y="2429"/>
              <a:ext cx="442" cy="1"/>
            </a:xfrm>
            <a:prstGeom prst="line">
              <a:avLst/>
            </a:prstGeom>
            <a:noFill/>
            <a:ln w="52388" cap="rnd">
              <a:solidFill>
                <a:srgbClr val="FF0000"/>
              </a:solidFill>
              <a:round/>
            </a:ln>
          </p:spPr>
          <p:txBody>
            <a:bodyPr/>
            <a:lstStyle/>
            <a:p>
              <a:endParaRPr lang="zh-CN" altLang="en-US"/>
            </a:p>
          </p:txBody>
        </p:sp>
      </p:grpSp>
      <p:sp>
        <p:nvSpPr>
          <p:cNvPr id="29" name="矩形 28"/>
          <p:cNvSpPr/>
          <p:nvPr/>
        </p:nvSpPr>
        <p:spPr>
          <a:xfrm>
            <a:off x="14925" y="1528941"/>
            <a:ext cx="391988" cy="461665"/>
          </a:xfrm>
          <a:prstGeom prst="rect">
            <a:avLst/>
          </a:prstGeom>
        </p:spPr>
        <p:txBody>
          <a:bodyPr wrap="square">
            <a:spAutoFit/>
          </a:bodyPr>
          <a:lstStyle/>
          <a:p>
            <a:r>
              <a:rPr lang="en-US" altLang="zh-CN" sz="2400" i="1" dirty="0" err="1">
                <a:latin typeface="Times New Roman" panose="02020603050405020304" pitchFamily="18" charset="0"/>
                <a:cs typeface="Times New Roman" panose="02020603050405020304" pitchFamily="18" charset="0"/>
              </a:rPr>
              <a:t>i</a:t>
            </a:r>
            <a:r>
              <a:rPr lang="en-US" altLang="zh-CN" sz="2400" i="1" baseline="-25000" dirty="0" err="1"/>
              <a:t>k</a:t>
            </a:r>
            <a:endParaRPr lang="zh-CN" altLang="en-US" baseline="-25000" dirty="0"/>
          </a:p>
        </p:txBody>
      </p:sp>
      <p:sp>
        <p:nvSpPr>
          <p:cNvPr id="30" name="Text Box 44"/>
          <p:cNvSpPr txBox="1">
            <a:spLocks noChangeArrowheads="1"/>
          </p:cNvSpPr>
          <p:nvPr/>
        </p:nvSpPr>
        <p:spPr bwMode="auto">
          <a:xfrm>
            <a:off x="37732" y="763023"/>
            <a:ext cx="2111092" cy="59093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r>
              <a:rPr lang="en-US" sz="2400" dirty="0" err="1"/>
              <a:t>M</a:t>
            </a:r>
            <a:r>
              <a:rPr lang="en-US" sz="2400" baseline="-25000" dirty="0" err="1"/>
              <a:t>dc</a:t>
            </a:r>
            <a:r>
              <a:rPr lang="en-US" sz="2400" dirty="0"/>
              <a:t>&gt;</a:t>
            </a:r>
            <a:r>
              <a:rPr lang="en-US" sz="2400" dirty="0" err="1"/>
              <a:t>M</a:t>
            </a:r>
            <a:r>
              <a:rPr lang="en-US" sz="2400" baseline="-25000" dirty="0" err="1"/>
              <a:t>th</a:t>
            </a:r>
            <a:r>
              <a:rPr lang="en-US" sz="2400" dirty="0"/>
              <a:t>+ </a:t>
            </a:r>
            <a:r>
              <a:rPr lang="en-US" sz="2400" dirty="0" err="1"/>
              <a:t>M</a:t>
            </a:r>
            <a:r>
              <a:rPr lang="en-US" sz="2400" baseline="-25000" dirty="0" err="1"/>
              <a:t>mc</a:t>
            </a:r>
            <a:endParaRPr lang="en-US" altLang="zh-CN" sz="2400" dirty="0">
              <a:latin typeface="楷体" panose="02010609060101010101" pitchFamily="49" charset="-122"/>
              <a:ea typeface="楷体" panose="02010609060101010101" pitchFamily="49" charset="-122"/>
            </a:endParaRPr>
          </a:p>
        </p:txBody>
      </p:sp>
      <p:grpSp>
        <p:nvGrpSpPr>
          <p:cNvPr id="51" name="组合 115"/>
          <p:cNvGrpSpPr/>
          <p:nvPr/>
        </p:nvGrpSpPr>
        <p:grpSpPr>
          <a:xfrm>
            <a:off x="6388559" y="2123162"/>
            <a:ext cx="1728192" cy="1627469"/>
            <a:chOff x="10059222" y="4686731"/>
            <a:chExt cx="1728192" cy="1627469"/>
          </a:xfrm>
        </p:grpSpPr>
        <p:grpSp>
          <p:nvGrpSpPr>
            <p:cNvPr id="52" name="组合 56"/>
            <p:cNvGrpSpPr/>
            <p:nvPr/>
          </p:nvGrpSpPr>
          <p:grpSpPr>
            <a:xfrm>
              <a:off x="10307734" y="5774200"/>
              <a:ext cx="360040" cy="540000"/>
              <a:chOff x="8039422" y="5301208"/>
              <a:chExt cx="360040" cy="540000"/>
            </a:xfrm>
          </p:grpSpPr>
          <p:cxnSp>
            <p:nvCxnSpPr>
              <p:cNvPr id="60" name="直接箭头连接符 59"/>
              <p:cNvCxnSpPr/>
              <p:nvPr/>
            </p:nvCxnSpPr>
            <p:spPr>
              <a:xfrm rot="16200000">
                <a:off x="8129462" y="5571208"/>
                <a:ext cx="540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8039422" y="5373216"/>
                <a:ext cx="360040" cy="461665"/>
              </a:xfrm>
              <a:prstGeom prst="rect">
                <a:avLst/>
              </a:prstGeom>
            </p:spPr>
            <p:txBody>
              <a:bodyPr wrap="square">
                <a:spAutoFit/>
              </a:bodyPr>
              <a:lstStyle/>
              <a:p>
                <a:r>
                  <a:rPr lang="en-US" altLang="zh-CN" sz="2400" i="1" dirty="0" err="1">
                    <a:latin typeface="Times New Roman" panose="02020603050405020304" pitchFamily="18" charset="0"/>
                    <a:ea typeface="+mj-ea"/>
                    <a:cs typeface="Times New Roman" panose="02020603050405020304" pitchFamily="18" charset="0"/>
                  </a:rPr>
                  <a:t>i</a:t>
                </a:r>
                <a:r>
                  <a:rPr lang="en-US" altLang="zh-CN" sz="1600" i="1" baseline="-25000" dirty="0" err="1">
                    <a:latin typeface="Times New Roman" panose="02020603050405020304" pitchFamily="18" charset="0"/>
                    <a:ea typeface="+mj-ea"/>
                    <a:cs typeface="Times New Roman" panose="02020603050405020304" pitchFamily="18" charset="0"/>
                  </a:rPr>
                  <a:t>K</a:t>
                </a:r>
                <a:endParaRPr lang="zh-CN" altLang="en-US" sz="1600" i="1" baseline="-25000" dirty="0">
                  <a:latin typeface="Times New Roman" panose="02020603050405020304" pitchFamily="18" charset="0"/>
                  <a:ea typeface="+mj-ea"/>
                  <a:cs typeface="Times New Roman" panose="02020603050405020304" pitchFamily="18" charset="0"/>
                </a:endParaRPr>
              </a:p>
            </p:txBody>
          </p:sp>
        </p:grpSp>
        <p:sp>
          <p:nvSpPr>
            <p:cNvPr id="53" name="TextBox 142"/>
            <p:cNvSpPr txBox="1"/>
            <p:nvPr/>
          </p:nvSpPr>
          <p:spPr>
            <a:xfrm>
              <a:off x="10554822" y="5054120"/>
              <a:ext cx="792088" cy="461665"/>
            </a:xfrm>
            <a:prstGeom prst="rect">
              <a:avLst/>
            </a:prstGeom>
            <a:noFill/>
            <a:ln>
              <a:solidFill>
                <a:schemeClr val="tx1"/>
              </a:solidFill>
            </a:ln>
          </p:spPr>
          <p:txBody>
            <a:bodyPr wrap="square" rtlCol="0">
              <a:spAutoFit/>
            </a:bodyPr>
            <a:lstStyle/>
            <a:p>
              <a:r>
                <a:rPr lang="en-US" altLang="zh-CN" sz="2400" i="1" dirty="0"/>
                <a:t> Ⅰ</a:t>
              </a:r>
              <a:r>
                <a:rPr lang="zh-CN" altLang="en-US" dirty="0"/>
                <a:t>＞</a:t>
              </a:r>
              <a:endParaRPr lang="zh-CN" altLang="en-US" dirty="0"/>
            </a:p>
          </p:txBody>
        </p:sp>
        <p:cxnSp>
          <p:nvCxnSpPr>
            <p:cNvPr id="54" name="直接连接符 53"/>
            <p:cNvCxnSpPr/>
            <p:nvPr/>
          </p:nvCxnSpPr>
          <p:spPr>
            <a:xfrm>
              <a:off x="10059222" y="4686731"/>
              <a:ext cx="74732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1040088" y="4686731"/>
              <a:ext cx="74732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10946672" y="4717793"/>
              <a:ext cx="0" cy="1405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10946672" y="4882548"/>
              <a:ext cx="0" cy="1405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10825438" y="551112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11171830" y="551112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 name="组合 116"/>
          <p:cNvGrpSpPr/>
          <p:nvPr/>
        </p:nvGrpSpPr>
        <p:grpSpPr>
          <a:xfrm>
            <a:off x="7075259" y="1297479"/>
            <a:ext cx="1444491" cy="833032"/>
            <a:chOff x="10745922" y="3861048"/>
            <a:chExt cx="1444491" cy="833032"/>
          </a:xfrm>
        </p:grpSpPr>
        <p:grpSp>
          <p:nvGrpSpPr>
            <p:cNvPr id="63" name="组合 107"/>
            <p:cNvGrpSpPr/>
            <p:nvPr/>
          </p:nvGrpSpPr>
          <p:grpSpPr>
            <a:xfrm>
              <a:off x="11819902" y="4221088"/>
              <a:ext cx="0" cy="472992"/>
              <a:chOff x="5879182" y="4396168"/>
              <a:chExt cx="0" cy="472992"/>
            </a:xfrm>
          </p:grpSpPr>
          <p:cxnSp>
            <p:nvCxnSpPr>
              <p:cNvPr id="66" name="直接连接符 65"/>
              <p:cNvCxnSpPr/>
              <p:nvPr/>
            </p:nvCxnSpPr>
            <p:spPr>
              <a:xfrm>
                <a:off x="5879182" y="4396168"/>
                <a:ext cx="0" cy="1405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5879182" y="4563897"/>
                <a:ext cx="0" cy="1405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5879182" y="4728652"/>
                <a:ext cx="0" cy="1405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4" name="直接连接符 63"/>
            <p:cNvCxnSpPr/>
            <p:nvPr/>
          </p:nvCxnSpPr>
          <p:spPr>
            <a:xfrm>
              <a:off x="10745922" y="4682940"/>
              <a:ext cx="3600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65" name="Text Box 6"/>
            <p:cNvSpPr txBox="1">
              <a:spLocks noChangeArrowheads="1"/>
            </p:cNvSpPr>
            <p:nvPr/>
          </p:nvSpPr>
          <p:spPr bwMode="auto">
            <a:xfrm>
              <a:off x="11439857" y="3861048"/>
              <a:ext cx="750556" cy="369332"/>
            </a:xfrm>
            <a:prstGeom prst="rect">
              <a:avLst/>
            </a:prstGeom>
            <a:noFill/>
            <a:ln w="9525">
              <a:noFill/>
              <a:miter lim="800000"/>
            </a:ln>
            <a:effectLst/>
          </p:spPr>
          <p:txBody>
            <a:bodyPr wrap="square">
              <a:spAutoFit/>
            </a:bodyPr>
            <a:lstStyle/>
            <a:p>
              <a:pPr marL="342900" indent="-342900" algn="ctr">
                <a:spcBef>
                  <a:spcPct val="0"/>
                </a:spcBef>
                <a:buClr>
                  <a:schemeClr val="accent1"/>
                </a:buClr>
              </a:pPr>
              <a:r>
                <a:rPr lang="zh-CN" altLang="en-US" b="1" dirty="0">
                  <a:solidFill>
                    <a:srgbClr val="0033CC"/>
                  </a:solidFill>
                  <a:latin typeface="Times New Roman" panose="02020603050405020304" pitchFamily="18" charset="0"/>
                  <a:ea typeface="楷体_GB2312" pitchFamily="49" charset="-122"/>
                </a:rPr>
                <a:t>跳闸</a:t>
              </a:r>
              <a:endParaRPr lang="zh-CN" altLang="en-US" b="1" dirty="0">
                <a:solidFill>
                  <a:srgbClr val="0033CC"/>
                </a:solidFill>
                <a:latin typeface="Times New Roman" panose="02020603050405020304" pitchFamily="18" charset="0"/>
                <a:ea typeface="楷体_GB2312" pitchFamily="49" charset="-122"/>
              </a:endParaRPr>
            </a:p>
          </p:txBody>
        </p:sp>
      </p:grpSp>
      <p:pic>
        <p:nvPicPr>
          <p:cNvPr id="3" name="图片 2"/>
          <p:cNvPicPr>
            <a:picLocks noChangeAspect="1"/>
          </p:cNvPicPr>
          <p:nvPr/>
        </p:nvPicPr>
        <p:blipFill>
          <a:blip r:embed="rId6"/>
          <a:stretch>
            <a:fillRect/>
          </a:stretch>
        </p:blipFill>
        <p:spPr>
          <a:xfrm>
            <a:off x="3818566" y="2960476"/>
            <a:ext cx="2028825" cy="1781175"/>
          </a:xfrm>
          <a:prstGeom prst="rect">
            <a:avLst/>
          </a:prstGeom>
        </p:spPr>
      </p:pic>
      <p:sp>
        <p:nvSpPr>
          <p:cNvPr id="2" name="文本框 1"/>
          <p:cNvSpPr txBox="1"/>
          <p:nvPr/>
        </p:nvSpPr>
        <p:spPr>
          <a:xfrm>
            <a:off x="3544570" y="339725"/>
            <a:ext cx="4572000" cy="429895"/>
          </a:xfrm>
          <a:prstGeom prst="rect">
            <a:avLst/>
          </a:prstGeom>
          <a:noFill/>
        </p:spPr>
        <p:txBody>
          <a:bodyPr wrap="square" rtlCol="0" anchor="t">
            <a:spAutoFit/>
          </a:bodyPr>
          <a:p>
            <a:pPr marL="0" lvl="0" indent="0">
              <a:buNone/>
            </a:pPr>
            <a:r>
              <a:rPr lang="zh-CN" altLang="en-US" sz="2200" dirty="0">
                <a:latin typeface="隶书" panose="02010509060101010101" pitchFamily="49" charset="-122"/>
                <a:ea typeface="楷体" panose="02010609060101010101" pitchFamily="49" charset="-122"/>
                <a:sym typeface="+mn-ea"/>
              </a:rPr>
              <a:t>七、继电器</a:t>
            </a:r>
            <a:endParaRPr lang="zh-CN" sz="2200" dirty="0">
              <a:latin typeface="隶书" panose="02010509060101010101" pitchFamily="49" charset="-122"/>
              <a:ea typeface="楷体" panose="02010609060101010101" pitchFamily="49"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linds(horizontal)">
                                      <p:cBhvr>
                                        <p:cTn id="7" dur="500"/>
                                        <p:tgtEl>
                                          <p:spTgt spid="19"/>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blinds(horizontal)">
                                      <p:cBhvr>
                                        <p:cTn id="10" dur="500"/>
                                        <p:tgtEl>
                                          <p:spTgt spid="29"/>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nodeType="clickEffect">
                                  <p:stCondLst>
                                    <p:cond delay="0"/>
                                  </p:stCondLst>
                                  <p:childTnLst>
                                    <p:animRot by="-300000">
                                      <p:cBhvr>
                                        <p:cTn id="14" dur="2000" fill="hold"/>
                                        <p:tgtEl>
                                          <p:spTgt spid="16"/>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nodeType="click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blinds(horizontal)">
                                      <p:cBhvr>
                                        <p:cTn id="19" dur="500"/>
                                        <p:tgtEl>
                                          <p:spTgt spid="51"/>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blinds(horizontal)">
                                      <p:cBhvr>
                                        <p:cTn id="24"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en-US" altLang="zh-CN"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8" name="右箭头 7"/>
          <p:cNvSpPr/>
          <p:nvPr/>
        </p:nvSpPr>
        <p:spPr>
          <a:xfrm>
            <a:off x="4835342" y="3789781"/>
            <a:ext cx="335863" cy="331418"/>
          </a:xfrm>
          <a:prstGeom prst="righ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9" name="下箭头 8"/>
          <p:cNvSpPr/>
          <p:nvPr/>
        </p:nvSpPr>
        <p:spPr>
          <a:xfrm>
            <a:off x="4267740" y="3504711"/>
            <a:ext cx="335863" cy="331418"/>
          </a:xfrm>
          <a:prstGeom prst="down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11" name="下箭头 10"/>
          <p:cNvSpPr/>
          <p:nvPr/>
        </p:nvSpPr>
        <p:spPr>
          <a:xfrm>
            <a:off x="4275994" y="2634897"/>
            <a:ext cx="335863" cy="331418"/>
          </a:xfrm>
          <a:prstGeom prst="down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12" name="下箭头 11"/>
          <p:cNvSpPr/>
          <p:nvPr/>
        </p:nvSpPr>
        <p:spPr>
          <a:xfrm>
            <a:off x="4267740" y="1815875"/>
            <a:ext cx="335863" cy="331418"/>
          </a:xfrm>
          <a:prstGeom prst="down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13" name="下箭头 12"/>
          <p:cNvSpPr/>
          <p:nvPr/>
        </p:nvSpPr>
        <p:spPr>
          <a:xfrm>
            <a:off x="4267740" y="1037486"/>
            <a:ext cx="335863" cy="331418"/>
          </a:xfrm>
          <a:prstGeom prst="down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14" name="右箭头 13"/>
          <p:cNvSpPr/>
          <p:nvPr/>
        </p:nvSpPr>
        <p:spPr>
          <a:xfrm>
            <a:off x="3744582" y="660355"/>
            <a:ext cx="335863" cy="331418"/>
          </a:xfrm>
          <a:prstGeom prst="righ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15" name="右箭头 14"/>
          <p:cNvSpPr/>
          <p:nvPr/>
        </p:nvSpPr>
        <p:spPr>
          <a:xfrm>
            <a:off x="2893815" y="660355"/>
            <a:ext cx="335863" cy="331418"/>
          </a:xfrm>
          <a:prstGeom prst="righ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16" name="右箭头 15"/>
          <p:cNvSpPr/>
          <p:nvPr/>
        </p:nvSpPr>
        <p:spPr>
          <a:xfrm>
            <a:off x="2043048" y="676228"/>
            <a:ext cx="335863" cy="331418"/>
          </a:xfrm>
          <a:prstGeom prst="righ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17" name="右箭头 16"/>
          <p:cNvSpPr/>
          <p:nvPr/>
        </p:nvSpPr>
        <p:spPr>
          <a:xfrm>
            <a:off x="1195476" y="676228"/>
            <a:ext cx="335863" cy="331418"/>
          </a:xfrm>
          <a:prstGeom prst="righ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cxnSp>
        <p:nvCxnSpPr>
          <p:cNvPr id="18" name="直接箭头连接符 17"/>
          <p:cNvCxnSpPr/>
          <p:nvPr/>
        </p:nvCxnSpPr>
        <p:spPr>
          <a:xfrm flipV="1">
            <a:off x="907845" y="550862"/>
            <a:ext cx="9524" cy="4012228"/>
          </a:xfrm>
          <a:prstGeom prst="straightConnector1">
            <a:avLst/>
          </a:prstGeom>
          <a:ln>
            <a:tailEnd type="arrow" w="med" len="med"/>
          </a:ln>
        </p:spPr>
        <p:style>
          <a:lnRef idx="2">
            <a:schemeClr val="dk1"/>
          </a:lnRef>
          <a:fillRef idx="0">
            <a:schemeClr val="dk1"/>
          </a:fillRef>
          <a:effectRef idx="1">
            <a:schemeClr val="dk1"/>
          </a:effectRef>
          <a:fontRef idx="minor">
            <a:schemeClr val="tx1"/>
          </a:fontRef>
        </p:style>
      </p:cxnSp>
      <p:cxnSp>
        <p:nvCxnSpPr>
          <p:cNvPr id="19" name="直接箭头连接符 18"/>
          <p:cNvCxnSpPr/>
          <p:nvPr/>
        </p:nvCxnSpPr>
        <p:spPr>
          <a:xfrm>
            <a:off x="899592" y="4563090"/>
            <a:ext cx="5458242" cy="0"/>
          </a:xfrm>
          <a:prstGeom prst="straightConnector1">
            <a:avLst/>
          </a:prstGeom>
          <a:ln>
            <a:tailEnd type="arrow" w="med" len="med"/>
          </a:ln>
        </p:spPr>
        <p:style>
          <a:lnRef idx="2">
            <a:schemeClr val="dk1"/>
          </a:lnRef>
          <a:fillRef idx="0">
            <a:schemeClr val="dk1"/>
          </a:fillRef>
          <a:effectRef idx="1">
            <a:schemeClr val="dk1"/>
          </a:effectRef>
          <a:fontRef idx="minor">
            <a:schemeClr val="tx1"/>
          </a:fontRef>
        </p:style>
      </p:cxnSp>
      <p:sp>
        <p:nvSpPr>
          <p:cNvPr id="20" name="文本框 19"/>
          <p:cNvSpPr txBox="1"/>
          <p:nvPr/>
        </p:nvSpPr>
        <p:spPr>
          <a:xfrm>
            <a:off x="6263442" y="4582310"/>
            <a:ext cx="558390" cy="400110"/>
          </a:xfrm>
          <a:prstGeom prst="rect">
            <a:avLst/>
          </a:prstGeom>
          <a:noFill/>
        </p:spPr>
        <p:txBody>
          <a:bodyPr wrap="square" rtlCol="0">
            <a:spAutoFit/>
          </a:bodyPr>
          <a:lstStyle/>
          <a:p>
            <a:r>
              <a:rPr lang="en-US" altLang="zh-CN" sz="2000" dirty="0" err="1">
                <a:latin typeface="+mj-ea"/>
                <a:ea typeface="黑体" panose="02010609060101010101" charset="-122"/>
              </a:rPr>
              <a:t>I</a:t>
            </a:r>
            <a:r>
              <a:rPr lang="en-US" altLang="zh-CN" sz="1400" dirty="0" err="1"/>
              <a:t>k</a:t>
            </a:r>
            <a:endParaRPr lang="en-US" altLang="zh-CN" sz="1400" dirty="0"/>
          </a:p>
        </p:txBody>
      </p:sp>
      <p:cxnSp>
        <p:nvCxnSpPr>
          <p:cNvPr id="21" name="直接连接符 20"/>
          <p:cNvCxnSpPr/>
          <p:nvPr/>
        </p:nvCxnSpPr>
        <p:spPr>
          <a:xfrm>
            <a:off x="917369" y="841937"/>
            <a:ext cx="3531953"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22" name="直接连接符 21"/>
          <p:cNvCxnSpPr/>
          <p:nvPr/>
        </p:nvCxnSpPr>
        <p:spPr>
          <a:xfrm>
            <a:off x="4431545" y="824159"/>
            <a:ext cx="8254" cy="3117363"/>
          </a:xfrm>
          <a:prstGeom prst="line">
            <a:avLst/>
          </a:prstGeom>
        </p:spPr>
        <p:style>
          <a:lnRef idx="1">
            <a:schemeClr val="dk1"/>
          </a:lnRef>
          <a:fillRef idx="0">
            <a:schemeClr val="dk1"/>
          </a:fillRef>
          <a:effectRef idx="0">
            <a:schemeClr val="dk1"/>
          </a:effectRef>
          <a:fontRef idx="minor">
            <a:schemeClr val="tx1"/>
          </a:fontRef>
        </p:style>
      </p:cxnSp>
      <p:cxnSp>
        <p:nvCxnSpPr>
          <p:cNvPr id="23" name="直接箭头连接符 22"/>
          <p:cNvCxnSpPr/>
          <p:nvPr/>
        </p:nvCxnSpPr>
        <p:spPr>
          <a:xfrm flipV="1">
            <a:off x="4404244" y="3941522"/>
            <a:ext cx="956161" cy="5714"/>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sp>
        <p:nvSpPr>
          <p:cNvPr id="24" name="文本框 35"/>
          <p:cNvSpPr txBox="1"/>
          <p:nvPr/>
        </p:nvSpPr>
        <p:spPr>
          <a:xfrm>
            <a:off x="4282281" y="3879937"/>
            <a:ext cx="398145" cy="949812"/>
          </a:xfrm>
          <a:prstGeom prst="rect">
            <a:avLst/>
          </a:prstGeom>
          <a:noFill/>
        </p:spPr>
        <p:txBody>
          <a:bodyPr vert="eaVert" wrap="square" rtlCol="0">
            <a:spAutoFit/>
          </a:bodyPr>
          <a:lstStyle/>
          <a:p>
            <a:r>
              <a:rPr lang="en-US" altLang="zh-CN" sz="1400">
                <a:latin typeface="+mn-ea"/>
                <a:sym typeface="+mn-ea"/>
              </a:rPr>
              <a:t>............</a:t>
            </a:r>
            <a:r>
              <a:rPr lang="en-US" altLang="zh-CN" sz="1400">
                <a:sym typeface="+mn-ea"/>
              </a:rPr>
              <a:t>.</a:t>
            </a:r>
            <a:endParaRPr lang="zh-CN" altLang="en-US" sz="1400"/>
          </a:p>
        </p:txBody>
      </p:sp>
      <p:sp>
        <p:nvSpPr>
          <p:cNvPr id="25" name="文本框 37"/>
          <p:cNvSpPr txBox="1"/>
          <p:nvPr/>
        </p:nvSpPr>
        <p:spPr>
          <a:xfrm>
            <a:off x="4275994" y="4632294"/>
            <a:ext cx="673630" cy="365760"/>
          </a:xfrm>
          <a:prstGeom prst="rect">
            <a:avLst/>
          </a:prstGeom>
          <a:noFill/>
        </p:spPr>
        <p:txBody>
          <a:bodyPr wrap="square" rtlCol="0">
            <a:spAutoFit/>
          </a:bodyPr>
          <a:lstStyle/>
          <a:p>
            <a:r>
              <a:rPr lang="en-US" altLang="zh-CN" dirty="0">
                <a:latin typeface="+mn-ea"/>
              </a:rPr>
              <a:t>Iop</a:t>
            </a:r>
            <a:endParaRPr lang="en-US" altLang="zh-CN" sz="1400" dirty="0">
              <a:latin typeface="+mn-ea"/>
            </a:endParaRPr>
          </a:p>
        </p:txBody>
      </p:sp>
      <p:sp>
        <p:nvSpPr>
          <p:cNvPr id="26" name="文本框 38"/>
          <p:cNvSpPr txBox="1"/>
          <p:nvPr/>
        </p:nvSpPr>
        <p:spPr>
          <a:xfrm>
            <a:off x="545317" y="627975"/>
            <a:ext cx="526333" cy="396240"/>
          </a:xfrm>
          <a:prstGeom prst="rect">
            <a:avLst/>
          </a:prstGeom>
          <a:noFill/>
        </p:spPr>
        <p:txBody>
          <a:bodyPr wrap="square" rtlCol="0">
            <a:spAutoFit/>
          </a:bodyPr>
          <a:lstStyle/>
          <a:p>
            <a:r>
              <a:rPr lang="en-US" altLang="zh-CN" sz="2000">
                <a:latin typeface="+mn-ea"/>
              </a:rPr>
              <a:t>E</a:t>
            </a:r>
            <a:r>
              <a:rPr lang="en-US" altLang="zh-CN" sz="1200">
                <a:latin typeface="+mn-ea"/>
              </a:rPr>
              <a:t>0</a:t>
            </a:r>
            <a:endParaRPr lang="en-US" altLang="zh-CN" sz="1200">
              <a:latin typeface="+mn-ea"/>
            </a:endParaRPr>
          </a:p>
        </p:txBody>
      </p:sp>
      <p:sp>
        <p:nvSpPr>
          <p:cNvPr id="27" name="文本框 39"/>
          <p:cNvSpPr txBox="1"/>
          <p:nvPr/>
        </p:nvSpPr>
        <p:spPr>
          <a:xfrm>
            <a:off x="691979" y="4378969"/>
            <a:ext cx="207613" cy="368300"/>
          </a:xfrm>
          <a:prstGeom prst="rect">
            <a:avLst/>
          </a:prstGeom>
          <a:noFill/>
        </p:spPr>
        <p:txBody>
          <a:bodyPr wrap="square" rtlCol="0">
            <a:spAutoFit/>
          </a:bodyPr>
          <a:lstStyle/>
          <a:p>
            <a:r>
              <a:rPr lang="en-US" altLang="zh-CN"/>
              <a:t>0</a:t>
            </a:r>
            <a:endParaRPr lang="en-US" altLang="zh-CN"/>
          </a:p>
        </p:txBody>
      </p:sp>
      <p:sp>
        <p:nvSpPr>
          <p:cNvPr id="3" name="矩形 2"/>
          <p:cNvSpPr/>
          <p:nvPr/>
        </p:nvSpPr>
        <p:spPr>
          <a:xfrm>
            <a:off x="4835342" y="1854102"/>
            <a:ext cx="4572000" cy="1113766"/>
          </a:xfrm>
          <a:prstGeom prst="rect">
            <a:avLst/>
          </a:prstGeom>
        </p:spPr>
        <p:txBody>
          <a:bodyPr>
            <a:spAutoFit/>
          </a:bodyPr>
          <a:lstStyle/>
          <a:p>
            <a:pPr>
              <a:lnSpc>
                <a:spcPct val="150000"/>
              </a:lnSpc>
            </a:pPr>
            <a:r>
              <a:rPr lang="zh-CN" altLang="zh-CN" sz="2400" dirty="0">
                <a:latin typeface="楷体" panose="02010609060101010101" pitchFamily="49" charset="-122"/>
                <a:ea typeface="楷体" panose="02010609060101010101" pitchFamily="49" charset="-122"/>
              </a:rPr>
              <a:t>动作电流：</a:t>
            </a:r>
            <a:endParaRPr lang="en-US" altLang="zh-CN" sz="2400" dirty="0">
              <a:latin typeface="楷体" panose="02010609060101010101" pitchFamily="49" charset="-122"/>
              <a:ea typeface="楷体" panose="02010609060101010101" pitchFamily="49" charset="-122"/>
            </a:endParaRPr>
          </a:p>
          <a:p>
            <a:pPr>
              <a:lnSpc>
                <a:spcPct val="150000"/>
              </a:lnSpc>
            </a:pPr>
            <a:r>
              <a:rPr lang="zh-CN" altLang="zh-CN" sz="2400" dirty="0">
                <a:latin typeface="楷体" panose="02010609060101010101" pitchFamily="49" charset="-122"/>
                <a:ea typeface="楷体" panose="02010609060101010101" pitchFamily="49" charset="-122"/>
              </a:rPr>
              <a:t>使继电器能够动作的最小电流</a:t>
            </a:r>
            <a:endParaRPr lang="zh-CN" altLang="zh-CN" sz="24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1" nodeType="afterEffect">
                                  <p:stCondLst>
                                    <p:cond delay="500"/>
                                  </p:stCondLst>
                                  <p:childTnLst>
                                    <p:set>
                                      <p:cBhvr>
                                        <p:cTn id="9" dur="1" fill="hold">
                                          <p:stCondLst>
                                            <p:cond delay="0"/>
                                          </p:stCondLst>
                                        </p:cTn>
                                        <p:tgtEl>
                                          <p:spTgt spid="16"/>
                                        </p:tgtEl>
                                        <p:attrNameLst>
                                          <p:attrName>style.visibility</p:attrName>
                                        </p:attrNameLst>
                                      </p:cBhvr>
                                      <p:to>
                                        <p:strVal val="visible"/>
                                      </p:to>
                                    </p:set>
                                  </p:childTnLst>
                                </p:cTn>
                              </p:par>
                            </p:childTnLst>
                          </p:cTn>
                        </p:par>
                        <p:par>
                          <p:cTn id="10" fill="hold">
                            <p:stCondLst>
                              <p:cond delay="500"/>
                            </p:stCondLst>
                            <p:childTnLst>
                              <p:par>
                                <p:cTn id="11" presetID="1" presetClass="entr" presetSubtype="0" fill="hold" grpId="1" nodeType="afterEffect">
                                  <p:stCondLst>
                                    <p:cond delay="500"/>
                                  </p:stCondLst>
                                  <p:childTnLst>
                                    <p:set>
                                      <p:cBhvr>
                                        <p:cTn id="12" dur="1" fill="hold">
                                          <p:stCondLst>
                                            <p:cond delay="0"/>
                                          </p:stCondLst>
                                        </p:cTn>
                                        <p:tgtEl>
                                          <p:spTgt spid="15"/>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1" nodeType="afterEffect">
                                  <p:stCondLst>
                                    <p:cond delay="500"/>
                                  </p:stCondLst>
                                  <p:childTnLst>
                                    <p:set>
                                      <p:cBhvr>
                                        <p:cTn id="15" dur="1" fill="hold">
                                          <p:stCondLst>
                                            <p:cond delay="0"/>
                                          </p:stCondLst>
                                        </p:cTn>
                                        <p:tgtEl>
                                          <p:spTgt spid="14"/>
                                        </p:tgtEl>
                                        <p:attrNameLst>
                                          <p:attrName>style.visibility</p:attrName>
                                        </p:attrNameLst>
                                      </p:cBhvr>
                                      <p:to>
                                        <p:strVal val="visible"/>
                                      </p:to>
                                    </p:set>
                                  </p:childTnLst>
                                </p:cTn>
                              </p:par>
                            </p:childTnLst>
                          </p:cTn>
                        </p:par>
                        <p:par>
                          <p:cTn id="16" fill="hold">
                            <p:stCondLst>
                              <p:cond delay="1500"/>
                            </p:stCondLst>
                            <p:childTnLst>
                              <p:par>
                                <p:cTn id="17" presetID="1" presetClass="entr" presetSubtype="0" fill="hold" grpId="1" nodeType="afterEffect">
                                  <p:stCondLst>
                                    <p:cond delay="500"/>
                                  </p:stCondLst>
                                  <p:childTnLst>
                                    <p:set>
                                      <p:cBhvr>
                                        <p:cTn id="18" dur="1" fill="hold">
                                          <p:stCondLst>
                                            <p:cond delay="0"/>
                                          </p:stCondLst>
                                        </p:cTn>
                                        <p:tgtEl>
                                          <p:spTgt spid="13"/>
                                        </p:tgtEl>
                                        <p:attrNameLst>
                                          <p:attrName>style.visibility</p:attrName>
                                        </p:attrNameLst>
                                      </p:cBhvr>
                                      <p:to>
                                        <p:strVal val="visible"/>
                                      </p:to>
                                    </p:set>
                                  </p:childTnLst>
                                </p:cTn>
                              </p:par>
                            </p:childTnLst>
                          </p:cTn>
                        </p:par>
                        <p:par>
                          <p:cTn id="19" fill="hold">
                            <p:stCondLst>
                              <p:cond delay="2000"/>
                            </p:stCondLst>
                            <p:childTnLst>
                              <p:par>
                                <p:cTn id="20" presetID="1" presetClass="entr" presetSubtype="0" fill="hold" grpId="1" nodeType="afterEffect">
                                  <p:stCondLst>
                                    <p:cond delay="500"/>
                                  </p:stCondLst>
                                  <p:childTnLst>
                                    <p:set>
                                      <p:cBhvr>
                                        <p:cTn id="21" dur="1" fill="hold">
                                          <p:stCondLst>
                                            <p:cond delay="0"/>
                                          </p:stCondLst>
                                        </p:cTn>
                                        <p:tgtEl>
                                          <p:spTgt spid="12"/>
                                        </p:tgtEl>
                                        <p:attrNameLst>
                                          <p:attrName>style.visibility</p:attrName>
                                        </p:attrNameLst>
                                      </p:cBhvr>
                                      <p:to>
                                        <p:strVal val="visible"/>
                                      </p:to>
                                    </p:set>
                                  </p:childTnLst>
                                </p:cTn>
                              </p:par>
                            </p:childTnLst>
                          </p:cTn>
                        </p:par>
                        <p:par>
                          <p:cTn id="22" fill="hold">
                            <p:stCondLst>
                              <p:cond delay="2500"/>
                            </p:stCondLst>
                            <p:childTnLst>
                              <p:par>
                                <p:cTn id="23" presetID="1" presetClass="entr" presetSubtype="0" fill="hold" grpId="1" nodeType="afterEffect">
                                  <p:stCondLst>
                                    <p:cond delay="500"/>
                                  </p:stCondLst>
                                  <p:childTnLst>
                                    <p:set>
                                      <p:cBhvr>
                                        <p:cTn id="24" dur="1" fill="hold">
                                          <p:stCondLst>
                                            <p:cond delay="0"/>
                                          </p:stCondLst>
                                        </p:cTn>
                                        <p:tgtEl>
                                          <p:spTgt spid="11"/>
                                        </p:tgtEl>
                                        <p:attrNameLst>
                                          <p:attrName>style.visibility</p:attrName>
                                        </p:attrNameLst>
                                      </p:cBhvr>
                                      <p:to>
                                        <p:strVal val="visible"/>
                                      </p:to>
                                    </p:set>
                                  </p:childTnLst>
                                </p:cTn>
                              </p:par>
                            </p:childTnLst>
                          </p:cTn>
                        </p:par>
                        <p:par>
                          <p:cTn id="25" fill="hold">
                            <p:stCondLst>
                              <p:cond delay="3000"/>
                            </p:stCondLst>
                            <p:childTnLst>
                              <p:par>
                                <p:cTn id="26" presetID="1" presetClass="entr" presetSubtype="0" fill="hold" grpId="1" nodeType="afterEffect">
                                  <p:stCondLst>
                                    <p:cond delay="500"/>
                                  </p:stCondLst>
                                  <p:childTnLst>
                                    <p:set>
                                      <p:cBhvr>
                                        <p:cTn id="27" dur="1" fill="hold">
                                          <p:stCondLst>
                                            <p:cond delay="0"/>
                                          </p:stCondLst>
                                        </p:cTn>
                                        <p:tgtEl>
                                          <p:spTgt spid="9"/>
                                        </p:tgtEl>
                                        <p:attrNameLst>
                                          <p:attrName>style.visibility</p:attrName>
                                        </p:attrNameLst>
                                      </p:cBhvr>
                                      <p:to>
                                        <p:strVal val="visible"/>
                                      </p:to>
                                    </p:set>
                                  </p:childTnLst>
                                </p:cTn>
                              </p:par>
                            </p:childTnLst>
                          </p:cTn>
                        </p:par>
                        <p:par>
                          <p:cTn id="28" fill="hold">
                            <p:stCondLst>
                              <p:cond delay="3500"/>
                            </p:stCondLst>
                            <p:childTnLst>
                              <p:par>
                                <p:cTn id="29" presetID="1" presetClass="entr" presetSubtype="0" fill="hold" grpId="1" nodeType="afterEffect">
                                  <p:stCondLst>
                                    <p:cond delay="50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bldLvl="0" animBg="1"/>
      <p:bldP spid="9" grpId="0" animBg="1"/>
      <p:bldP spid="9" grpId="1" bldLvl="0" animBg="1"/>
      <p:bldP spid="11" grpId="0" animBg="1"/>
      <p:bldP spid="11" grpId="1" bldLvl="0" animBg="1"/>
      <p:bldP spid="12" grpId="0" animBg="1"/>
      <p:bldP spid="12" grpId="1" bldLvl="0" animBg="1"/>
      <p:bldP spid="13" grpId="0" animBg="1"/>
      <p:bldP spid="13" grpId="1" bldLvl="0" animBg="1"/>
      <p:bldP spid="14" grpId="0" animBg="1"/>
      <p:bldP spid="14" grpId="1" bldLvl="0" animBg="1"/>
      <p:bldP spid="15" grpId="0" animBg="1"/>
      <p:bldP spid="15" grpId="1" bldLvl="0" animBg="1"/>
      <p:bldP spid="16" grpId="0" animBg="1"/>
      <p:bldP spid="16" grpId="1" bldLvl="0" animBg="1"/>
      <p:bldP spid="17" grpId="0" animBg="1"/>
      <p:bldP spid="17" grpId="1" bldLvl="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en-US" altLang="zh-CN" sz="1400" dirty="0">
              <a:solidFill>
                <a:schemeClr val="bg1">
                  <a:lumMod val="65000"/>
                </a:schemeClr>
              </a:solidFill>
              <a:latin typeface="微软雅黑" panose="020B0503020204020204" pitchFamily="34" charset="-122"/>
              <a:ea typeface="微软雅黑" panose="020B0503020204020204" pitchFamily="34" charset="-122"/>
            </a:endParaRPr>
          </a:p>
        </p:txBody>
      </p:sp>
      <p:cxnSp>
        <p:nvCxnSpPr>
          <p:cNvPr id="8" name="直接箭头连接符 7"/>
          <p:cNvCxnSpPr/>
          <p:nvPr/>
        </p:nvCxnSpPr>
        <p:spPr>
          <a:xfrm rot="10800000" flipH="1" flipV="1">
            <a:off x="4841937" y="2368696"/>
            <a:ext cx="576000" cy="180000"/>
          </a:xfrm>
          <a:prstGeom prst="straightConnector1">
            <a:avLst/>
          </a:prstGeom>
          <a:ln w="1905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9" name="Rectangle 48"/>
          <p:cNvSpPr>
            <a:spLocks noChangeArrowheads="1"/>
          </p:cNvSpPr>
          <p:nvPr/>
        </p:nvSpPr>
        <p:spPr bwMode="auto">
          <a:xfrm>
            <a:off x="5201977" y="2584720"/>
            <a:ext cx="432048" cy="292388"/>
          </a:xfrm>
          <a:prstGeom prst="rect">
            <a:avLst/>
          </a:prstGeom>
          <a:noFill/>
          <a:ln w="9525">
            <a:noFill/>
            <a:miter lim="800000"/>
          </a:ln>
        </p:spPr>
        <p:txBody>
          <a:bodyPr wrap="square" lIns="0" tIns="0" rIns="0" bIns="0">
            <a:spAutoFit/>
          </a:bodyPr>
          <a:lstStyle/>
          <a:p>
            <a:r>
              <a:rPr lang="en-US" altLang="zh-CN" sz="1900" dirty="0">
                <a:solidFill>
                  <a:srgbClr val="000000"/>
                </a:solidFill>
                <a:latin typeface="隶书" panose="02010509060101010101" pitchFamily="49" charset="-122"/>
              </a:rPr>
              <a:t>M</a:t>
            </a:r>
            <a:r>
              <a:rPr lang="en-US" altLang="zh-CN" sz="1900" baseline="-25000" dirty="0">
                <a:solidFill>
                  <a:srgbClr val="000000"/>
                </a:solidFill>
                <a:latin typeface="隶书" panose="02010509060101010101" pitchFamily="49" charset="-122"/>
              </a:rPr>
              <a:t>th</a:t>
            </a:r>
            <a:endParaRPr lang="en-US" altLang="zh-CN" b="1" baseline="-25000" dirty="0">
              <a:latin typeface="隶书" panose="02010509060101010101" pitchFamily="49" charset="-122"/>
            </a:endParaRPr>
          </a:p>
        </p:txBody>
      </p:sp>
      <p:sp>
        <p:nvSpPr>
          <p:cNvPr id="11" name="Rectangle 48"/>
          <p:cNvSpPr>
            <a:spLocks noChangeArrowheads="1"/>
          </p:cNvSpPr>
          <p:nvPr/>
        </p:nvSpPr>
        <p:spPr bwMode="auto">
          <a:xfrm>
            <a:off x="4049849" y="1284220"/>
            <a:ext cx="432048" cy="292388"/>
          </a:xfrm>
          <a:prstGeom prst="rect">
            <a:avLst/>
          </a:prstGeom>
          <a:noFill/>
          <a:ln w="9525">
            <a:noFill/>
            <a:miter lim="800000"/>
          </a:ln>
        </p:spPr>
        <p:txBody>
          <a:bodyPr wrap="square" lIns="0" tIns="0" rIns="0" bIns="0">
            <a:spAutoFit/>
          </a:bodyPr>
          <a:lstStyle/>
          <a:p>
            <a:r>
              <a:rPr lang="en-US" altLang="zh-CN" sz="1900" dirty="0">
                <a:solidFill>
                  <a:srgbClr val="000000"/>
                </a:solidFill>
                <a:latin typeface="隶书" panose="02010509060101010101" pitchFamily="49" charset="-122"/>
              </a:rPr>
              <a:t>M</a:t>
            </a:r>
            <a:r>
              <a:rPr lang="en-US" altLang="zh-CN" sz="1900" baseline="-25000" dirty="0">
                <a:solidFill>
                  <a:srgbClr val="000000"/>
                </a:solidFill>
                <a:latin typeface="隶书" panose="02010509060101010101" pitchFamily="49" charset="-122"/>
              </a:rPr>
              <a:t>dc</a:t>
            </a:r>
            <a:endParaRPr lang="en-US" altLang="zh-CN" b="1" baseline="-25000" dirty="0">
              <a:latin typeface="隶书" panose="02010509060101010101" pitchFamily="49" charset="-122"/>
            </a:endParaRPr>
          </a:p>
        </p:txBody>
      </p:sp>
      <p:cxnSp>
        <p:nvCxnSpPr>
          <p:cNvPr id="12" name="直接箭头连接符 11"/>
          <p:cNvCxnSpPr/>
          <p:nvPr/>
        </p:nvCxnSpPr>
        <p:spPr>
          <a:xfrm flipH="1" flipV="1">
            <a:off x="4481897" y="1432592"/>
            <a:ext cx="576000" cy="1800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rot="10800000" flipH="1" flipV="1">
            <a:off x="4985953" y="1792648"/>
            <a:ext cx="432000" cy="144000"/>
          </a:xfrm>
          <a:prstGeom prst="straightConnector1">
            <a:avLst/>
          </a:prstGeom>
          <a:ln w="1905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14" name="Rectangle 48"/>
          <p:cNvSpPr>
            <a:spLocks noChangeArrowheads="1"/>
          </p:cNvSpPr>
          <p:nvPr/>
        </p:nvSpPr>
        <p:spPr bwMode="auto">
          <a:xfrm>
            <a:off x="5418001" y="1576608"/>
            <a:ext cx="432048" cy="292388"/>
          </a:xfrm>
          <a:prstGeom prst="rect">
            <a:avLst/>
          </a:prstGeom>
          <a:noFill/>
          <a:ln w="9525">
            <a:noFill/>
            <a:miter lim="800000"/>
          </a:ln>
        </p:spPr>
        <p:txBody>
          <a:bodyPr wrap="square" lIns="0" tIns="0" rIns="0" bIns="0">
            <a:spAutoFit/>
          </a:bodyPr>
          <a:lstStyle/>
          <a:p>
            <a:r>
              <a:rPr lang="en-US" altLang="zh-CN" sz="1900" dirty="0">
                <a:solidFill>
                  <a:srgbClr val="000000"/>
                </a:solidFill>
                <a:latin typeface="隶书" panose="02010509060101010101" pitchFamily="49" charset="-122"/>
              </a:rPr>
              <a:t>M</a:t>
            </a:r>
            <a:r>
              <a:rPr lang="en-US" altLang="zh-CN" sz="1900" baseline="-25000" dirty="0">
                <a:solidFill>
                  <a:srgbClr val="000000"/>
                </a:solidFill>
                <a:latin typeface="隶书" panose="02010509060101010101" pitchFamily="49" charset="-122"/>
              </a:rPr>
              <a:t>mc</a:t>
            </a:r>
            <a:endParaRPr lang="en-US" altLang="zh-CN" b="1" baseline="-25000" dirty="0">
              <a:latin typeface="隶书" panose="02010509060101010101" pitchFamily="49" charset="-122"/>
            </a:endParaRPr>
          </a:p>
        </p:txBody>
      </p:sp>
      <p:sp>
        <p:nvSpPr>
          <p:cNvPr id="15" name="Text Box 6"/>
          <p:cNvSpPr txBox="1">
            <a:spLocks noChangeArrowheads="1"/>
          </p:cNvSpPr>
          <p:nvPr/>
        </p:nvSpPr>
        <p:spPr bwMode="auto">
          <a:xfrm>
            <a:off x="6616664" y="1126403"/>
            <a:ext cx="1656184" cy="369332"/>
          </a:xfrm>
          <a:prstGeom prst="rect">
            <a:avLst/>
          </a:prstGeom>
          <a:noFill/>
          <a:ln w="9525">
            <a:noFill/>
            <a:miter lim="800000"/>
          </a:ln>
          <a:effectLst/>
        </p:spPr>
        <p:txBody>
          <a:bodyPr wrap="square">
            <a:spAutoFit/>
          </a:bodyPr>
          <a:lstStyle/>
          <a:p>
            <a:pPr marL="342900" indent="-342900" algn="ctr">
              <a:spcBef>
                <a:spcPct val="0"/>
              </a:spcBef>
              <a:buClr>
                <a:schemeClr val="accent1"/>
              </a:buClr>
            </a:pPr>
            <a:r>
              <a:rPr lang="zh-CN" altLang="en-US" b="1" dirty="0">
                <a:solidFill>
                  <a:srgbClr val="0033CC"/>
                </a:solidFill>
                <a:latin typeface="Times New Roman" panose="02020603050405020304" pitchFamily="18" charset="0"/>
                <a:ea typeface="楷体_GB2312" pitchFamily="49" charset="-122"/>
              </a:rPr>
              <a:t>常开接点闭合</a:t>
            </a:r>
            <a:endParaRPr lang="zh-CN" altLang="en-US" b="1" dirty="0">
              <a:solidFill>
                <a:srgbClr val="0033CC"/>
              </a:solidFill>
              <a:latin typeface="Times New Roman" panose="02020603050405020304" pitchFamily="18" charset="0"/>
              <a:ea typeface="楷体_GB2312" pitchFamily="49" charset="-122"/>
            </a:endParaRPr>
          </a:p>
        </p:txBody>
      </p:sp>
      <p:graphicFrame>
        <p:nvGraphicFramePr>
          <p:cNvPr id="16" name="Object 5"/>
          <p:cNvGraphicFramePr>
            <a:graphicFrameLocks noChangeAspect="1"/>
          </p:cNvGraphicFramePr>
          <p:nvPr/>
        </p:nvGraphicFramePr>
        <p:xfrm>
          <a:off x="4914169" y="136448"/>
          <a:ext cx="935037" cy="935037"/>
        </p:xfrm>
        <a:graphic>
          <a:graphicData uri="http://schemas.openxmlformats.org/presentationml/2006/ole">
            <mc:AlternateContent xmlns:mc="http://schemas.openxmlformats.org/markup-compatibility/2006">
              <mc:Choice xmlns:v="urn:schemas-microsoft-com:vml" Requires="v">
                <p:oleObj spid="_x0000_s3076" name="" r:id="rId2" imgW="1016000" imgH="1016000" progId="">
                  <p:embed/>
                </p:oleObj>
              </mc:Choice>
              <mc:Fallback>
                <p:oleObj name="" r:id="rId2" imgW="1016000" imgH="1016000" progId="">
                  <p:embed/>
                  <p:pic>
                    <p:nvPicPr>
                      <p:cNvPr id="0" name="图片 307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4169" y="136448"/>
                        <a:ext cx="935037" cy="9350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7" name="Picture 2" descr="图片5"/>
          <p:cNvPicPr>
            <a:picLocks noChangeAspect="1" noChangeArrowheads="1"/>
          </p:cNvPicPr>
          <p:nvPr/>
        </p:nvPicPr>
        <p:blipFill>
          <a:blip r:embed="rId4" cstate="print"/>
          <a:srcRect/>
          <a:stretch>
            <a:fillRect/>
          </a:stretch>
        </p:blipFill>
        <p:spPr bwMode="auto">
          <a:xfrm rot="21300000">
            <a:off x="3558865" y="486268"/>
            <a:ext cx="2039937" cy="4600575"/>
          </a:xfrm>
          <a:prstGeom prst="rect">
            <a:avLst/>
          </a:prstGeom>
          <a:noFill/>
        </p:spPr>
      </p:pic>
      <p:pic>
        <p:nvPicPr>
          <p:cNvPr id="18" name="Picture 3" descr="图片4"/>
          <p:cNvPicPr>
            <a:picLocks noChangeAspect="1" noChangeArrowheads="1"/>
          </p:cNvPicPr>
          <p:nvPr/>
        </p:nvPicPr>
        <p:blipFill>
          <a:blip r:embed="rId5" cstate="print"/>
          <a:srcRect/>
          <a:stretch>
            <a:fillRect/>
          </a:stretch>
        </p:blipFill>
        <p:spPr bwMode="auto">
          <a:xfrm>
            <a:off x="2465077" y="424356"/>
            <a:ext cx="3467100" cy="2952750"/>
          </a:xfrm>
          <a:prstGeom prst="rect">
            <a:avLst/>
          </a:prstGeom>
          <a:noFill/>
        </p:spPr>
      </p:pic>
      <p:sp>
        <p:nvSpPr>
          <p:cNvPr id="19" name="Line 7"/>
          <p:cNvSpPr>
            <a:spLocks noChangeShapeType="1"/>
          </p:cNvSpPr>
          <p:nvPr/>
        </p:nvSpPr>
        <p:spPr bwMode="auto">
          <a:xfrm>
            <a:off x="5705165" y="567231"/>
            <a:ext cx="1079500" cy="649287"/>
          </a:xfrm>
          <a:prstGeom prst="line">
            <a:avLst/>
          </a:prstGeom>
          <a:noFill/>
          <a:ln w="28575">
            <a:solidFill>
              <a:srgbClr val="00FFFF"/>
            </a:solidFill>
            <a:prstDash val="dash"/>
            <a:round/>
          </a:ln>
          <a:effectLst/>
        </p:spPr>
        <p:txBody>
          <a:bodyPr/>
          <a:lstStyle/>
          <a:p>
            <a:endParaRPr lang="zh-CN" altLang="en-US"/>
          </a:p>
        </p:txBody>
      </p:sp>
      <p:grpSp>
        <p:nvGrpSpPr>
          <p:cNvPr id="20" name="Group 12"/>
          <p:cNvGrpSpPr>
            <a:grpSpLocks noChangeAspect="1"/>
          </p:cNvGrpSpPr>
          <p:nvPr/>
        </p:nvGrpSpPr>
        <p:grpSpPr bwMode="auto">
          <a:xfrm>
            <a:off x="2465077" y="1503856"/>
            <a:ext cx="1012825" cy="1476375"/>
            <a:chOff x="1338" y="1615"/>
            <a:chExt cx="638" cy="930"/>
          </a:xfrm>
        </p:grpSpPr>
        <p:sp>
          <p:nvSpPr>
            <p:cNvPr id="21" name="AutoShape 11"/>
            <p:cNvSpPr>
              <a:spLocks noChangeAspect="1" noChangeArrowheads="1" noTextEdit="1"/>
            </p:cNvSpPr>
            <p:nvPr/>
          </p:nvSpPr>
          <p:spPr bwMode="auto">
            <a:xfrm>
              <a:off x="1338" y="1615"/>
              <a:ext cx="638" cy="930"/>
            </a:xfrm>
            <a:prstGeom prst="rect">
              <a:avLst/>
            </a:prstGeom>
            <a:noFill/>
            <a:ln w="9525">
              <a:noFill/>
              <a:miter lim="800000"/>
            </a:ln>
          </p:spPr>
          <p:txBody>
            <a:bodyPr/>
            <a:lstStyle/>
            <a:p>
              <a:endParaRPr lang="zh-CN" altLang="en-US"/>
            </a:p>
          </p:txBody>
        </p:sp>
        <p:sp>
          <p:nvSpPr>
            <p:cNvPr id="22" name="Freeform 13"/>
            <p:cNvSpPr/>
            <p:nvPr/>
          </p:nvSpPr>
          <p:spPr bwMode="auto">
            <a:xfrm>
              <a:off x="1679" y="1656"/>
              <a:ext cx="274" cy="173"/>
            </a:xfrm>
            <a:custGeom>
              <a:avLst/>
              <a:gdLst/>
              <a:ahLst/>
              <a:cxnLst>
                <a:cxn ang="0">
                  <a:pos x="252" y="0"/>
                </a:cxn>
                <a:cxn ang="0">
                  <a:pos x="267" y="54"/>
                </a:cxn>
                <a:cxn ang="0">
                  <a:pos x="125" y="87"/>
                </a:cxn>
                <a:cxn ang="0">
                  <a:pos x="4" y="130"/>
                </a:cxn>
                <a:cxn ang="0">
                  <a:pos x="16" y="173"/>
                </a:cxn>
              </a:cxnLst>
              <a:rect l="0" t="0" r="r" b="b"/>
              <a:pathLst>
                <a:path w="274" h="173">
                  <a:moveTo>
                    <a:pt x="252" y="0"/>
                  </a:moveTo>
                  <a:cubicBezTo>
                    <a:pt x="274" y="23"/>
                    <a:pt x="274" y="41"/>
                    <a:pt x="267" y="54"/>
                  </a:cubicBezTo>
                  <a:cubicBezTo>
                    <a:pt x="248" y="84"/>
                    <a:pt x="188" y="83"/>
                    <a:pt x="125" y="87"/>
                  </a:cubicBezTo>
                  <a:cubicBezTo>
                    <a:pt x="71" y="91"/>
                    <a:pt x="15" y="98"/>
                    <a:pt x="4" y="130"/>
                  </a:cubicBezTo>
                  <a:cubicBezTo>
                    <a:pt x="0" y="143"/>
                    <a:pt x="2" y="159"/>
                    <a:pt x="16" y="173"/>
                  </a:cubicBezTo>
                </a:path>
              </a:pathLst>
            </a:custGeom>
            <a:noFill/>
            <a:ln w="52388" cap="rnd">
              <a:solidFill>
                <a:srgbClr val="FF0000"/>
              </a:solidFill>
              <a:prstDash val="solid"/>
              <a:round/>
            </a:ln>
          </p:spPr>
          <p:txBody>
            <a:bodyPr/>
            <a:lstStyle/>
            <a:p>
              <a:endParaRPr lang="zh-CN" altLang="en-US"/>
            </a:p>
          </p:txBody>
        </p:sp>
        <p:sp>
          <p:nvSpPr>
            <p:cNvPr id="23" name="Freeform 14"/>
            <p:cNvSpPr/>
            <p:nvPr/>
          </p:nvSpPr>
          <p:spPr bwMode="auto">
            <a:xfrm>
              <a:off x="1679" y="1838"/>
              <a:ext cx="274" cy="172"/>
            </a:xfrm>
            <a:custGeom>
              <a:avLst/>
              <a:gdLst/>
              <a:ahLst/>
              <a:cxnLst>
                <a:cxn ang="0">
                  <a:pos x="252" y="0"/>
                </a:cxn>
                <a:cxn ang="0">
                  <a:pos x="267" y="54"/>
                </a:cxn>
                <a:cxn ang="0">
                  <a:pos x="125" y="86"/>
                </a:cxn>
                <a:cxn ang="0">
                  <a:pos x="4" y="130"/>
                </a:cxn>
                <a:cxn ang="0">
                  <a:pos x="16" y="172"/>
                </a:cxn>
              </a:cxnLst>
              <a:rect l="0" t="0" r="r" b="b"/>
              <a:pathLst>
                <a:path w="274" h="172">
                  <a:moveTo>
                    <a:pt x="252" y="0"/>
                  </a:moveTo>
                  <a:cubicBezTo>
                    <a:pt x="274" y="23"/>
                    <a:pt x="274" y="41"/>
                    <a:pt x="267" y="54"/>
                  </a:cubicBezTo>
                  <a:cubicBezTo>
                    <a:pt x="248" y="84"/>
                    <a:pt x="188" y="82"/>
                    <a:pt x="125" y="86"/>
                  </a:cubicBezTo>
                  <a:cubicBezTo>
                    <a:pt x="71" y="90"/>
                    <a:pt x="15" y="98"/>
                    <a:pt x="4" y="130"/>
                  </a:cubicBezTo>
                  <a:cubicBezTo>
                    <a:pt x="0" y="142"/>
                    <a:pt x="2" y="158"/>
                    <a:pt x="16" y="172"/>
                  </a:cubicBezTo>
                </a:path>
              </a:pathLst>
            </a:custGeom>
            <a:noFill/>
            <a:ln w="52388" cap="rnd">
              <a:solidFill>
                <a:srgbClr val="FF0000"/>
              </a:solidFill>
              <a:prstDash val="solid"/>
              <a:round/>
            </a:ln>
          </p:spPr>
          <p:txBody>
            <a:bodyPr/>
            <a:lstStyle/>
            <a:p>
              <a:endParaRPr lang="zh-CN" altLang="en-US"/>
            </a:p>
          </p:txBody>
        </p:sp>
        <p:sp>
          <p:nvSpPr>
            <p:cNvPr id="24" name="Freeform 15"/>
            <p:cNvSpPr/>
            <p:nvPr/>
          </p:nvSpPr>
          <p:spPr bwMode="auto">
            <a:xfrm>
              <a:off x="1679" y="2178"/>
              <a:ext cx="274" cy="172"/>
            </a:xfrm>
            <a:custGeom>
              <a:avLst/>
              <a:gdLst/>
              <a:ahLst/>
              <a:cxnLst>
                <a:cxn ang="0">
                  <a:pos x="252" y="0"/>
                </a:cxn>
                <a:cxn ang="0">
                  <a:pos x="267" y="54"/>
                </a:cxn>
                <a:cxn ang="0">
                  <a:pos x="125" y="86"/>
                </a:cxn>
                <a:cxn ang="0">
                  <a:pos x="4" y="130"/>
                </a:cxn>
                <a:cxn ang="0">
                  <a:pos x="16" y="172"/>
                </a:cxn>
              </a:cxnLst>
              <a:rect l="0" t="0" r="r" b="b"/>
              <a:pathLst>
                <a:path w="274" h="172">
                  <a:moveTo>
                    <a:pt x="252" y="0"/>
                  </a:moveTo>
                  <a:cubicBezTo>
                    <a:pt x="274" y="23"/>
                    <a:pt x="274" y="41"/>
                    <a:pt x="267" y="54"/>
                  </a:cubicBezTo>
                  <a:cubicBezTo>
                    <a:pt x="248" y="84"/>
                    <a:pt x="188" y="82"/>
                    <a:pt x="125" y="86"/>
                  </a:cubicBezTo>
                  <a:cubicBezTo>
                    <a:pt x="71" y="90"/>
                    <a:pt x="15" y="98"/>
                    <a:pt x="4" y="130"/>
                  </a:cubicBezTo>
                  <a:cubicBezTo>
                    <a:pt x="0" y="142"/>
                    <a:pt x="2" y="158"/>
                    <a:pt x="16" y="172"/>
                  </a:cubicBezTo>
                </a:path>
              </a:pathLst>
            </a:custGeom>
            <a:noFill/>
            <a:ln w="52388" cap="rnd">
              <a:solidFill>
                <a:srgbClr val="FF0000"/>
              </a:solidFill>
              <a:prstDash val="solid"/>
              <a:round/>
            </a:ln>
          </p:spPr>
          <p:txBody>
            <a:bodyPr/>
            <a:lstStyle/>
            <a:p>
              <a:endParaRPr lang="zh-CN" altLang="en-US"/>
            </a:p>
          </p:txBody>
        </p:sp>
        <p:sp>
          <p:nvSpPr>
            <p:cNvPr id="25" name="Freeform 16"/>
            <p:cNvSpPr/>
            <p:nvPr/>
          </p:nvSpPr>
          <p:spPr bwMode="auto">
            <a:xfrm>
              <a:off x="1679" y="1996"/>
              <a:ext cx="274" cy="173"/>
            </a:xfrm>
            <a:custGeom>
              <a:avLst/>
              <a:gdLst/>
              <a:ahLst/>
              <a:cxnLst>
                <a:cxn ang="0">
                  <a:pos x="252" y="0"/>
                </a:cxn>
                <a:cxn ang="0">
                  <a:pos x="267" y="54"/>
                </a:cxn>
                <a:cxn ang="0">
                  <a:pos x="125" y="87"/>
                </a:cxn>
                <a:cxn ang="0">
                  <a:pos x="4" y="130"/>
                </a:cxn>
                <a:cxn ang="0">
                  <a:pos x="16" y="173"/>
                </a:cxn>
              </a:cxnLst>
              <a:rect l="0" t="0" r="r" b="b"/>
              <a:pathLst>
                <a:path w="274" h="173">
                  <a:moveTo>
                    <a:pt x="252" y="0"/>
                  </a:moveTo>
                  <a:cubicBezTo>
                    <a:pt x="274" y="23"/>
                    <a:pt x="274" y="42"/>
                    <a:pt x="267" y="54"/>
                  </a:cubicBezTo>
                  <a:cubicBezTo>
                    <a:pt x="248" y="85"/>
                    <a:pt x="188" y="83"/>
                    <a:pt x="125" y="87"/>
                  </a:cubicBezTo>
                  <a:cubicBezTo>
                    <a:pt x="71" y="91"/>
                    <a:pt x="15" y="99"/>
                    <a:pt x="4" y="130"/>
                  </a:cubicBezTo>
                  <a:cubicBezTo>
                    <a:pt x="0" y="143"/>
                    <a:pt x="2" y="159"/>
                    <a:pt x="16" y="173"/>
                  </a:cubicBezTo>
                </a:path>
              </a:pathLst>
            </a:custGeom>
            <a:noFill/>
            <a:ln w="52388" cap="rnd">
              <a:solidFill>
                <a:srgbClr val="FF0000"/>
              </a:solidFill>
              <a:prstDash val="solid"/>
              <a:round/>
            </a:ln>
          </p:spPr>
          <p:txBody>
            <a:bodyPr/>
            <a:lstStyle/>
            <a:p>
              <a:endParaRPr lang="zh-CN" altLang="en-US"/>
            </a:p>
          </p:txBody>
        </p:sp>
        <p:sp>
          <p:nvSpPr>
            <p:cNvPr id="26" name="Line 17"/>
            <p:cNvSpPr>
              <a:spLocks noChangeShapeType="1"/>
            </p:cNvSpPr>
            <p:nvPr/>
          </p:nvSpPr>
          <p:spPr bwMode="auto">
            <a:xfrm flipH="1">
              <a:off x="1364" y="1640"/>
              <a:ext cx="340" cy="1"/>
            </a:xfrm>
            <a:prstGeom prst="line">
              <a:avLst/>
            </a:prstGeom>
            <a:noFill/>
            <a:ln w="52388" cap="rnd">
              <a:solidFill>
                <a:srgbClr val="FF0000"/>
              </a:solidFill>
              <a:round/>
            </a:ln>
          </p:spPr>
          <p:txBody>
            <a:bodyPr/>
            <a:lstStyle/>
            <a:p>
              <a:endParaRPr lang="zh-CN" altLang="en-US"/>
            </a:p>
          </p:txBody>
        </p:sp>
        <p:sp>
          <p:nvSpPr>
            <p:cNvPr id="27" name="Freeform 18"/>
            <p:cNvSpPr/>
            <p:nvPr/>
          </p:nvSpPr>
          <p:spPr bwMode="auto">
            <a:xfrm>
              <a:off x="1710" y="2355"/>
              <a:ext cx="244" cy="149"/>
            </a:xfrm>
            <a:custGeom>
              <a:avLst/>
              <a:gdLst/>
              <a:ahLst/>
              <a:cxnLst>
                <a:cxn ang="0">
                  <a:pos x="221" y="0"/>
                </a:cxn>
                <a:cxn ang="0">
                  <a:pos x="238" y="52"/>
                </a:cxn>
                <a:cxn ang="0">
                  <a:pos x="111" y="74"/>
                </a:cxn>
                <a:cxn ang="0">
                  <a:pos x="3" y="108"/>
                </a:cxn>
                <a:cxn ang="0">
                  <a:pos x="17" y="149"/>
                </a:cxn>
              </a:cxnLst>
              <a:rect l="0" t="0" r="r" b="b"/>
              <a:pathLst>
                <a:path w="244" h="149">
                  <a:moveTo>
                    <a:pt x="221" y="0"/>
                  </a:moveTo>
                  <a:cubicBezTo>
                    <a:pt x="243" y="23"/>
                    <a:pt x="244" y="40"/>
                    <a:pt x="238" y="52"/>
                  </a:cubicBezTo>
                  <a:cubicBezTo>
                    <a:pt x="223" y="80"/>
                    <a:pt x="168" y="74"/>
                    <a:pt x="111" y="74"/>
                  </a:cubicBezTo>
                  <a:cubicBezTo>
                    <a:pt x="62" y="74"/>
                    <a:pt x="11" y="78"/>
                    <a:pt x="3" y="108"/>
                  </a:cubicBezTo>
                  <a:cubicBezTo>
                    <a:pt x="0" y="119"/>
                    <a:pt x="3" y="135"/>
                    <a:pt x="17" y="149"/>
                  </a:cubicBezTo>
                </a:path>
              </a:pathLst>
            </a:custGeom>
            <a:noFill/>
            <a:ln w="52388" cap="rnd">
              <a:solidFill>
                <a:srgbClr val="FF0000"/>
              </a:solidFill>
              <a:prstDash val="solid"/>
              <a:round/>
            </a:ln>
          </p:spPr>
          <p:txBody>
            <a:bodyPr/>
            <a:lstStyle/>
            <a:p>
              <a:endParaRPr lang="zh-CN" altLang="en-US"/>
            </a:p>
          </p:txBody>
        </p:sp>
        <p:sp>
          <p:nvSpPr>
            <p:cNvPr id="28" name="Rectangle 19"/>
            <p:cNvSpPr>
              <a:spLocks noChangeArrowheads="1"/>
            </p:cNvSpPr>
            <p:nvPr/>
          </p:nvSpPr>
          <p:spPr bwMode="auto">
            <a:xfrm>
              <a:off x="1688" y="2445"/>
              <a:ext cx="118" cy="91"/>
            </a:xfrm>
            <a:prstGeom prst="rect">
              <a:avLst/>
            </a:prstGeom>
            <a:solidFill>
              <a:schemeClr val="bg1"/>
            </a:solidFill>
            <a:ln w="9525">
              <a:noFill/>
              <a:miter lim="800000"/>
            </a:ln>
          </p:spPr>
          <p:txBody>
            <a:bodyPr/>
            <a:lstStyle/>
            <a:p>
              <a:endParaRPr lang="zh-CN" altLang="en-US"/>
            </a:p>
          </p:txBody>
        </p:sp>
        <p:sp>
          <p:nvSpPr>
            <p:cNvPr id="29" name="Line 20"/>
            <p:cNvSpPr>
              <a:spLocks noChangeShapeType="1"/>
            </p:cNvSpPr>
            <p:nvPr/>
          </p:nvSpPr>
          <p:spPr bwMode="auto">
            <a:xfrm flipH="1">
              <a:off x="1364" y="2429"/>
              <a:ext cx="442" cy="1"/>
            </a:xfrm>
            <a:prstGeom prst="line">
              <a:avLst/>
            </a:prstGeom>
            <a:noFill/>
            <a:ln w="52388" cap="rnd">
              <a:solidFill>
                <a:srgbClr val="FF0000"/>
              </a:solidFill>
              <a:round/>
            </a:ln>
          </p:spPr>
          <p:txBody>
            <a:bodyPr/>
            <a:lstStyle/>
            <a:p>
              <a:endParaRPr lang="zh-CN" altLang="en-US"/>
            </a:p>
          </p:txBody>
        </p:sp>
      </p:grpSp>
      <p:sp>
        <p:nvSpPr>
          <p:cNvPr id="30" name="矩形 29"/>
          <p:cNvSpPr/>
          <p:nvPr/>
        </p:nvSpPr>
        <p:spPr>
          <a:xfrm>
            <a:off x="2393665" y="982387"/>
            <a:ext cx="504056" cy="461665"/>
          </a:xfrm>
          <a:prstGeom prst="rect">
            <a:avLst/>
          </a:prstGeom>
        </p:spPr>
        <p:txBody>
          <a:bodyPr wrap="square">
            <a:spAutoFit/>
          </a:bodyPr>
          <a:lstStyle/>
          <a:p>
            <a:r>
              <a:rPr lang="en-US" altLang="zh-CN" sz="2400" i="1" dirty="0" err="1">
                <a:latin typeface="Times New Roman" panose="02020603050405020304" pitchFamily="18" charset="0"/>
                <a:cs typeface="Times New Roman" panose="02020603050405020304" pitchFamily="18" charset="0"/>
              </a:rPr>
              <a:t>i</a:t>
            </a:r>
            <a:r>
              <a:rPr lang="en-US" altLang="zh-CN" sz="2400" i="1" baseline="-25000" dirty="0" err="1"/>
              <a:t>k</a:t>
            </a:r>
            <a:endParaRPr lang="zh-CN" altLang="en-US" baseline="-25000" dirty="0"/>
          </a:p>
        </p:txBody>
      </p:sp>
      <p:sp>
        <p:nvSpPr>
          <p:cNvPr id="31" name="Text Box 44"/>
          <p:cNvSpPr txBox="1">
            <a:spLocks noChangeArrowheads="1"/>
          </p:cNvSpPr>
          <p:nvPr/>
        </p:nvSpPr>
        <p:spPr bwMode="auto">
          <a:xfrm>
            <a:off x="2283849" y="130261"/>
            <a:ext cx="2714644" cy="53303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r>
              <a:rPr lang="en-US" sz="2400" dirty="0" err="1"/>
              <a:t>M</a:t>
            </a:r>
            <a:r>
              <a:rPr lang="en-US" sz="2400" baseline="-25000" dirty="0" err="1"/>
              <a:t>dc</a:t>
            </a:r>
            <a:r>
              <a:rPr lang="en-US" sz="2400" dirty="0"/>
              <a:t>&lt;</a:t>
            </a:r>
            <a:r>
              <a:rPr lang="en-US" sz="2400" dirty="0" err="1"/>
              <a:t>M</a:t>
            </a:r>
            <a:r>
              <a:rPr lang="en-US" sz="2400" baseline="-25000" dirty="0" err="1"/>
              <a:t>th</a:t>
            </a:r>
            <a:r>
              <a:rPr lang="en-US" sz="2400" dirty="0"/>
              <a:t>+ </a:t>
            </a:r>
            <a:r>
              <a:rPr lang="en-US" sz="2400" dirty="0" err="1"/>
              <a:t>M</a:t>
            </a:r>
            <a:r>
              <a:rPr lang="en-US" sz="2400" baseline="-25000" dirty="0" err="1"/>
              <a:t>mc</a:t>
            </a:r>
            <a:endParaRPr lang="en-US" altLang="zh-CN" sz="2400" dirty="0">
              <a:latin typeface="楷体" panose="02010609060101010101" pitchFamily="49" charset="-122"/>
              <a:ea typeface="楷体" panose="02010609060101010101" pitchFamily="49" charset="-122"/>
            </a:endParaRPr>
          </a:p>
        </p:txBody>
      </p:sp>
      <p:pic>
        <p:nvPicPr>
          <p:cNvPr id="3" name="图片 2"/>
          <p:cNvPicPr>
            <a:picLocks noChangeAspect="1"/>
          </p:cNvPicPr>
          <p:nvPr/>
        </p:nvPicPr>
        <p:blipFill>
          <a:blip r:embed="rId6"/>
          <a:stretch>
            <a:fillRect/>
          </a:stretch>
        </p:blipFill>
        <p:spPr>
          <a:xfrm>
            <a:off x="6616664" y="2821481"/>
            <a:ext cx="2238375" cy="1828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linds(horizontal)">
                                      <p:cBhvr>
                                        <p:cTn id="7" dur="500"/>
                                        <p:tgtEl>
                                          <p:spTgt spid="2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blinds(horizontal)">
                                      <p:cBhvr>
                                        <p:cTn id="10" dur="500"/>
                                        <p:tgtEl>
                                          <p:spTgt spid="30"/>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nodeType="clickEffect">
                                  <p:stCondLst>
                                    <p:cond delay="0"/>
                                  </p:stCondLst>
                                  <p:childTnLst>
                                    <p:animRot by="300000">
                                      <p:cBhvr>
                                        <p:cTn id="14" dur="2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627534"/>
            <a:ext cx="8496944" cy="4176464"/>
          </a:xfrm>
        </p:spPr>
        <p:txBody>
          <a:bodyPr/>
          <a:lstStyle/>
          <a:p>
            <a:pPr marL="0" indent="0">
              <a:lnSpc>
                <a:spcPct val="150000"/>
              </a:lnSpc>
              <a:buNone/>
            </a:pPr>
            <a:r>
              <a:rPr lang="zh-CN" altLang="en-US" sz="2400" dirty="0">
                <a:solidFill>
                  <a:srgbClr val="3366FF"/>
                </a:solidFill>
                <a:latin typeface="隶书" panose="02010509060101010101" pitchFamily="49" charset="-122"/>
                <a:ea typeface="楷体" panose="02010609060101010101" pitchFamily="49" charset="-122"/>
              </a:rPr>
              <a:t>故障时后果：</a:t>
            </a:r>
            <a:endParaRPr lang="en-US" altLang="zh-CN" sz="2400" dirty="0">
              <a:solidFill>
                <a:srgbClr val="3366FF"/>
              </a:solidFill>
              <a:latin typeface="隶书" panose="02010509060101010101" pitchFamily="49" charset="-122"/>
              <a:ea typeface="楷体" panose="02010609060101010101" pitchFamily="49" charset="-122"/>
            </a:endParaRPr>
          </a:p>
          <a:p>
            <a:pPr marL="0" indent="0">
              <a:lnSpc>
                <a:spcPct val="150000"/>
              </a:lnSpc>
              <a:buNone/>
            </a:pPr>
            <a:r>
              <a:rPr lang="zh-CN" altLang="en-US" sz="2400" dirty="0">
                <a:latin typeface="隶书" panose="02010509060101010101" pitchFamily="49" charset="-122"/>
                <a:ea typeface="楷体" panose="02010609060101010101" pitchFamily="49" charset="-122"/>
              </a:rPr>
              <a:t>（</a:t>
            </a:r>
            <a:r>
              <a:rPr lang="en-US" altLang="zh-CN" sz="2400" dirty="0">
                <a:latin typeface="隶书" panose="02010509060101010101" pitchFamily="49" charset="-122"/>
                <a:ea typeface="楷体" panose="02010609060101010101" pitchFamily="49" charset="-122"/>
              </a:rPr>
              <a:t>1</a:t>
            </a:r>
            <a:r>
              <a:rPr lang="zh-CN" altLang="en-US" sz="2400" dirty="0">
                <a:latin typeface="隶书" panose="02010509060101010101" pitchFamily="49" charset="-122"/>
                <a:ea typeface="楷体" panose="02010609060101010101" pitchFamily="49" charset="-122"/>
              </a:rPr>
              <a:t>）故障点通过很大的短路电流和所燃起的电弧，使故障设备烧坏；</a:t>
            </a:r>
            <a:br>
              <a:rPr lang="zh-CN" altLang="en-US" sz="2400" dirty="0">
                <a:latin typeface="隶书" panose="02010509060101010101" pitchFamily="49" charset="-122"/>
                <a:ea typeface="楷体" panose="02010609060101010101" pitchFamily="49" charset="-122"/>
              </a:rPr>
            </a:br>
            <a:r>
              <a:rPr lang="zh-CN" altLang="en-US" sz="2400" dirty="0">
                <a:latin typeface="隶书" panose="02010509060101010101" pitchFamily="49" charset="-122"/>
                <a:ea typeface="楷体" panose="02010609060101010101" pitchFamily="49" charset="-122"/>
              </a:rPr>
              <a:t>（</a:t>
            </a:r>
            <a:r>
              <a:rPr lang="en-US" altLang="zh-CN" sz="2400" dirty="0">
                <a:latin typeface="隶书" panose="02010509060101010101" pitchFamily="49" charset="-122"/>
                <a:ea typeface="楷体" panose="02010609060101010101" pitchFamily="49" charset="-122"/>
              </a:rPr>
              <a:t>2</a:t>
            </a:r>
            <a:r>
              <a:rPr lang="zh-CN" altLang="en-US" sz="2400" dirty="0">
                <a:latin typeface="隶书" panose="02010509060101010101" pitchFamily="49" charset="-122"/>
                <a:ea typeface="楷体" panose="02010609060101010101" pitchFamily="49" charset="-122"/>
              </a:rPr>
              <a:t>）系统中设备，在通过短路电流时所产生的热和电动力使设备缩短使用寿命；</a:t>
            </a:r>
            <a:br>
              <a:rPr lang="zh-CN" altLang="en-US" sz="2400" dirty="0">
                <a:latin typeface="隶书" panose="02010509060101010101" pitchFamily="49" charset="-122"/>
                <a:ea typeface="楷体" panose="02010609060101010101" pitchFamily="49" charset="-122"/>
              </a:rPr>
            </a:br>
            <a:r>
              <a:rPr lang="zh-CN" altLang="en-US" sz="2400" dirty="0">
                <a:latin typeface="隶书" panose="02010509060101010101" pitchFamily="49" charset="-122"/>
                <a:ea typeface="楷体" panose="02010609060101010101" pitchFamily="49" charset="-122"/>
              </a:rPr>
              <a:t>（</a:t>
            </a:r>
            <a:r>
              <a:rPr lang="en-US" altLang="zh-CN" sz="2400" dirty="0">
                <a:latin typeface="隶书" panose="02010509060101010101" pitchFamily="49" charset="-122"/>
                <a:ea typeface="楷体" panose="02010609060101010101" pitchFamily="49" charset="-122"/>
              </a:rPr>
              <a:t>3</a:t>
            </a:r>
            <a:r>
              <a:rPr lang="zh-CN" altLang="en-US" sz="2400" dirty="0">
                <a:latin typeface="隶书" panose="02010509060101010101" pitchFamily="49" charset="-122"/>
                <a:ea typeface="楷体" panose="02010609060101010101" pitchFamily="49" charset="-122"/>
              </a:rPr>
              <a:t>）因电压降低产生振荡，使整个系统瓦解。 </a:t>
            </a:r>
            <a:endParaRPr lang="zh-CN" altLang="en-US" sz="2400" dirty="0">
              <a:latin typeface="隶书" panose="02010509060101010101" pitchFamily="49" charset="-122"/>
              <a:ea typeface="楷体" panose="02010609060101010101" pitchFamily="49" charset="-122"/>
            </a:endParaRPr>
          </a:p>
          <a:p>
            <a:pPr marL="0" indent="0">
              <a:buNone/>
            </a:pPr>
            <a:endParaRPr lang="zh-CN" altLang="en-US" dirty="0"/>
          </a:p>
        </p:txBody>
      </p:sp>
      <p:pic>
        <p:nvPicPr>
          <p:cNvPr id="8" name="图片 7"/>
          <p:cNvPicPr>
            <a:picLocks noChangeAspect="1"/>
          </p:cNvPicPr>
          <p:nvPr/>
        </p:nvPicPr>
        <p:blipFill>
          <a:blip r:embed="rId2"/>
          <a:stretch>
            <a:fillRect/>
          </a:stretch>
        </p:blipFill>
        <p:spPr>
          <a:xfrm>
            <a:off x="6876256" y="3363838"/>
            <a:ext cx="2106960" cy="1313141"/>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en-US" altLang="zh-CN"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8" name="上箭头 7"/>
          <p:cNvSpPr/>
          <p:nvPr/>
        </p:nvSpPr>
        <p:spPr>
          <a:xfrm>
            <a:off x="3380895" y="1074305"/>
            <a:ext cx="300308" cy="303483"/>
          </a:xfrm>
          <a:prstGeom prst="upArrow">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9" name="上箭头 8"/>
          <p:cNvSpPr/>
          <p:nvPr/>
        </p:nvSpPr>
        <p:spPr>
          <a:xfrm>
            <a:off x="3373911" y="1752379"/>
            <a:ext cx="313641" cy="303483"/>
          </a:xfrm>
          <a:prstGeom prst="upArrow">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1" name="上箭头 10"/>
          <p:cNvSpPr/>
          <p:nvPr/>
        </p:nvSpPr>
        <p:spPr>
          <a:xfrm>
            <a:off x="3387244" y="2476801"/>
            <a:ext cx="300308" cy="309832"/>
          </a:xfrm>
          <a:prstGeom prst="upArrow">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2" name="上箭头 11"/>
          <p:cNvSpPr/>
          <p:nvPr/>
        </p:nvSpPr>
        <p:spPr>
          <a:xfrm>
            <a:off x="3373911" y="3245031"/>
            <a:ext cx="300308" cy="309832"/>
          </a:xfrm>
          <a:prstGeom prst="upArrow">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3" name="左箭头 12"/>
          <p:cNvSpPr/>
          <p:nvPr/>
        </p:nvSpPr>
        <p:spPr>
          <a:xfrm>
            <a:off x="3549144" y="3850726"/>
            <a:ext cx="300308" cy="309832"/>
          </a:xfrm>
          <a:prstGeom prst="leftArrow">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4" name="右箭头 13"/>
          <p:cNvSpPr/>
          <p:nvPr/>
        </p:nvSpPr>
        <p:spPr>
          <a:xfrm>
            <a:off x="4544034" y="3839933"/>
            <a:ext cx="335863" cy="331418"/>
          </a:xfrm>
          <a:prstGeom prst="righ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15" name="下箭头 14"/>
          <p:cNvSpPr/>
          <p:nvPr/>
        </p:nvSpPr>
        <p:spPr>
          <a:xfrm>
            <a:off x="3976432" y="3554863"/>
            <a:ext cx="335863" cy="331418"/>
          </a:xfrm>
          <a:prstGeom prst="down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16" name="下箭头 15"/>
          <p:cNvSpPr/>
          <p:nvPr/>
        </p:nvSpPr>
        <p:spPr>
          <a:xfrm>
            <a:off x="3984686" y="2685049"/>
            <a:ext cx="335863" cy="331418"/>
          </a:xfrm>
          <a:prstGeom prst="down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17" name="下箭头 16"/>
          <p:cNvSpPr/>
          <p:nvPr/>
        </p:nvSpPr>
        <p:spPr>
          <a:xfrm>
            <a:off x="3976432" y="1866027"/>
            <a:ext cx="335863" cy="331418"/>
          </a:xfrm>
          <a:prstGeom prst="down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18" name="下箭头 17"/>
          <p:cNvSpPr/>
          <p:nvPr/>
        </p:nvSpPr>
        <p:spPr>
          <a:xfrm>
            <a:off x="3976432" y="1087638"/>
            <a:ext cx="335863" cy="331418"/>
          </a:xfrm>
          <a:prstGeom prst="down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19" name="右箭头 18"/>
          <p:cNvSpPr/>
          <p:nvPr/>
        </p:nvSpPr>
        <p:spPr>
          <a:xfrm>
            <a:off x="3453274" y="710507"/>
            <a:ext cx="335863" cy="331418"/>
          </a:xfrm>
          <a:prstGeom prst="righ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20" name="左箭头 19"/>
          <p:cNvSpPr/>
          <p:nvPr/>
        </p:nvSpPr>
        <p:spPr>
          <a:xfrm>
            <a:off x="3073603" y="754315"/>
            <a:ext cx="300308" cy="303483"/>
          </a:xfrm>
          <a:prstGeom prst="leftArrow">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21" name="右箭头 20"/>
          <p:cNvSpPr/>
          <p:nvPr/>
        </p:nvSpPr>
        <p:spPr>
          <a:xfrm>
            <a:off x="2602507" y="710507"/>
            <a:ext cx="335863" cy="331418"/>
          </a:xfrm>
          <a:prstGeom prst="righ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22" name="左箭头 21"/>
          <p:cNvSpPr/>
          <p:nvPr/>
        </p:nvSpPr>
        <p:spPr>
          <a:xfrm>
            <a:off x="2151727" y="740347"/>
            <a:ext cx="300308" cy="303483"/>
          </a:xfrm>
          <a:prstGeom prst="leftArrow">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23" name="右箭头 22"/>
          <p:cNvSpPr/>
          <p:nvPr/>
        </p:nvSpPr>
        <p:spPr>
          <a:xfrm>
            <a:off x="1751740" y="726380"/>
            <a:ext cx="335863" cy="331418"/>
          </a:xfrm>
          <a:prstGeom prst="righ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sp>
        <p:nvSpPr>
          <p:cNvPr id="24" name="左箭头 23"/>
          <p:cNvSpPr/>
          <p:nvPr/>
        </p:nvSpPr>
        <p:spPr>
          <a:xfrm>
            <a:off x="1349213" y="738443"/>
            <a:ext cx="300308" cy="303483"/>
          </a:xfrm>
          <a:prstGeom prst="leftArrow">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25" name="左箭头 24"/>
          <p:cNvSpPr/>
          <p:nvPr/>
        </p:nvSpPr>
        <p:spPr>
          <a:xfrm>
            <a:off x="780342" y="754315"/>
            <a:ext cx="300308" cy="303483"/>
          </a:xfrm>
          <a:prstGeom prst="leftArrow">
            <a:avLst/>
          </a:prstGeom>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26" name="右箭头 25"/>
          <p:cNvSpPr/>
          <p:nvPr/>
        </p:nvSpPr>
        <p:spPr>
          <a:xfrm>
            <a:off x="910496" y="726380"/>
            <a:ext cx="335863" cy="331418"/>
          </a:xfrm>
          <a:prstGeom prst="righ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CN" altLang="en-US"/>
          </a:p>
        </p:txBody>
      </p:sp>
      <p:cxnSp>
        <p:nvCxnSpPr>
          <p:cNvPr id="27" name="直接箭头连接符 26"/>
          <p:cNvCxnSpPr/>
          <p:nvPr/>
        </p:nvCxnSpPr>
        <p:spPr>
          <a:xfrm flipV="1">
            <a:off x="616537" y="678127"/>
            <a:ext cx="25007" cy="3935115"/>
          </a:xfrm>
          <a:prstGeom prst="straightConnector1">
            <a:avLst/>
          </a:prstGeom>
          <a:ln>
            <a:tailEnd type="arrow" w="med" len="med"/>
          </a:ln>
        </p:spPr>
        <p:style>
          <a:lnRef idx="2">
            <a:schemeClr val="dk1"/>
          </a:lnRef>
          <a:fillRef idx="0">
            <a:schemeClr val="dk1"/>
          </a:fillRef>
          <a:effectRef idx="1">
            <a:schemeClr val="dk1"/>
          </a:effectRef>
          <a:fontRef idx="minor">
            <a:schemeClr val="tx1"/>
          </a:fontRef>
        </p:style>
      </p:cxnSp>
      <p:cxnSp>
        <p:nvCxnSpPr>
          <p:cNvPr id="28" name="直接箭头连接符 27"/>
          <p:cNvCxnSpPr/>
          <p:nvPr/>
        </p:nvCxnSpPr>
        <p:spPr>
          <a:xfrm>
            <a:off x="608284" y="4613242"/>
            <a:ext cx="5458242" cy="0"/>
          </a:xfrm>
          <a:prstGeom prst="straightConnector1">
            <a:avLst/>
          </a:prstGeom>
          <a:ln>
            <a:tailEnd type="arrow" w="med" len="med"/>
          </a:ln>
        </p:spPr>
        <p:style>
          <a:lnRef idx="2">
            <a:schemeClr val="dk1"/>
          </a:lnRef>
          <a:fillRef idx="0">
            <a:schemeClr val="dk1"/>
          </a:fillRef>
          <a:effectRef idx="1">
            <a:schemeClr val="dk1"/>
          </a:effectRef>
          <a:fontRef idx="minor">
            <a:schemeClr val="tx1"/>
          </a:fontRef>
        </p:style>
      </p:cxnSp>
      <p:sp>
        <p:nvSpPr>
          <p:cNvPr id="29" name="文本框 19"/>
          <p:cNvSpPr txBox="1"/>
          <p:nvPr/>
        </p:nvSpPr>
        <p:spPr>
          <a:xfrm>
            <a:off x="5977275" y="4626016"/>
            <a:ext cx="630398" cy="400110"/>
          </a:xfrm>
          <a:prstGeom prst="rect">
            <a:avLst/>
          </a:prstGeom>
          <a:noFill/>
        </p:spPr>
        <p:txBody>
          <a:bodyPr wrap="square" rtlCol="0">
            <a:spAutoFit/>
          </a:bodyPr>
          <a:lstStyle/>
          <a:p>
            <a:r>
              <a:rPr lang="en-US" altLang="zh-CN" sz="2000" dirty="0" err="1">
                <a:latin typeface="+mj-ea"/>
                <a:ea typeface="黑体" panose="02010609060101010101" charset="-122"/>
              </a:rPr>
              <a:t>I</a:t>
            </a:r>
            <a:r>
              <a:rPr lang="en-US" altLang="zh-CN" sz="1400" dirty="0" err="1"/>
              <a:t>k</a:t>
            </a:r>
            <a:endParaRPr lang="en-US" altLang="zh-CN" sz="1400" dirty="0"/>
          </a:p>
        </p:txBody>
      </p:sp>
      <p:cxnSp>
        <p:nvCxnSpPr>
          <p:cNvPr id="30" name="直接连接符 29"/>
          <p:cNvCxnSpPr/>
          <p:nvPr/>
        </p:nvCxnSpPr>
        <p:spPr>
          <a:xfrm>
            <a:off x="626061" y="892089"/>
            <a:ext cx="3531953" cy="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cxnSp>
        <p:nvCxnSpPr>
          <p:cNvPr id="31" name="直接连接符 30"/>
          <p:cNvCxnSpPr/>
          <p:nvPr/>
        </p:nvCxnSpPr>
        <p:spPr>
          <a:xfrm>
            <a:off x="4140237" y="874311"/>
            <a:ext cx="8254" cy="3117363"/>
          </a:xfrm>
          <a:prstGeom prst="line">
            <a:avLst/>
          </a:prstGeom>
        </p:spPr>
        <p:style>
          <a:lnRef idx="1">
            <a:schemeClr val="dk1"/>
          </a:lnRef>
          <a:fillRef idx="0">
            <a:schemeClr val="dk1"/>
          </a:fillRef>
          <a:effectRef idx="0">
            <a:schemeClr val="dk1"/>
          </a:effectRef>
          <a:fontRef idx="minor">
            <a:schemeClr val="tx1"/>
          </a:fontRef>
        </p:style>
      </p:cxnSp>
      <p:cxnSp>
        <p:nvCxnSpPr>
          <p:cNvPr id="32" name="直接箭头连接符 31"/>
          <p:cNvCxnSpPr/>
          <p:nvPr/>
        </p:nvCxnSpPr>
        <p:spPr>
          <a:xfrm flipV="1">
            <a:off x="4112936" y="3991674"/>
            <a:ext cx="956161" cy="5714"/>
          </a:xfrm>
          <a:prstGeom prst="straightConnector1">
            <a:avLst/>
          </a:prstGeom>
          <a:ln>
            <a:tailEnd type="arrow" w="med" len="med"/>
          </a:ln>
        </p:spPr>
        <p:style>
          <a:lnRef idx="1">
            <a:schemeClr val="dk1"/>
          </a:lnRef>
          <a:fillRef idx="0">
            <a:schemeClr val="dk1"/>
          </a:fillRef>
          <a:effectRef idx="0">
            <a:schemeClr val="dk1"/>
          </a:effectRef>
          <a:fontRef idx="minor">
            <a:schemeClr val="tx1"/>
          </a:fontRef>
        </p:style>
      </p:cxnSp>
      <p:cxnSp>
        <p:nvCxnSpPr>
          <p:cNvPr id="33" name="直接连接符 32"/>
          <p:cNvCxnSpPr/>
          <p:nvPr/>
        </p:nvCxnSpPr>
        <p:spPr>
          <a:xfrm flipH="1">
            <a:off x="3521843" y="892089"/>
            <a:ext cx="5079" cy="3095141"/>
          </a:xfrm>
          <a:prstGeom prst="line">
            <a:avLst/>
          </a:prstGeom>
        </p:spPr>
        <p:style>
          <a:lnRef idx="1">
            <a:schemeClr val="dk1"/>
          </a:lnRef>
          <a:fillRef idx="0">
            <a:schemeClr val="dk1"/>
          </a:fillRef>
          <a:effectRef idx="0">
            <a:schemeClr val="dk1"/>
          </a:effectRef>
          <a:fontRef idx="minor">
            <a:schemeClr val="tx1"/>
          </a:fontRef>
        </p:style>
      </p:cxnSp>
      <p:cxnSp>
        <p:nvCxnSpPr>
          <p:cNvPr id="34" name="直接连接符 33"/>
          <p:cNvCxnSpPr/>
          <p:nvPr/>
        </p:nvCxnSpPr>
        <p:spPr>
          <a:xfrm flipH="1">
            <a:off x="3517399" y="3987230"/>
            <a:ext cx="631091" cy="0"/>
          </a:xfrm>
          <a:prstGeom prst="line">
            <a:avLst/>
          </a:prstGeom>
        </p:spPr>
        <p:style>
          <a:lnRef idx="1">
            <a:schemeClr val="dk1"/>
          </a:lnRef>
          <a:fillRef idx="0">
            <a:schemeClr val="dk1"/>
          </a:fillRef>
          <a:effectRef idx="0">
            <a:schemeClr val="dk1"/>
          </a:effectRef>
          <a:fontRef idx="minor">
            <a:schemeClr val="tx1"/>
          </a:fontRef>
        </p:style>
      </p:cxnSp>
      <p:sp>
        <p:nvSpPr>
          <p:cNvPr id="35" name="文本框 32"/>
          <p:cNvSpPr txBox="1"/>
          <p:nvPr/>
        </p:nvSpPr>
        <p:spPr>
          <a:xfrm rot="5400000">
            <a:off x="3166934" y="4172621"/>
            <a:ext cx="848862" cy="276225"/>
          </a:xfrm>
          <a:prstGeom prst="rect">
            <a:avLst/>
          </a:prstGeom>
          <a:noFill/>
        </p:spPr>
        <p:txBody>
          <a:bodyPr wrap="square" rtlCol="0">
            <a:spAutoFit/>
          </a:bodyPr>
          <a:lstStyle/>
          <a:p>
            <a:r>
              <a:rPr lang="en-US" altLang="zh-CN" sz="1200">
                <a:latin typeface="+mn-ea"/>
              </a:rPr>
              <a:t>.</a:t>
            </a:r>
            <a:r>
              <a:rPr lang="en-US" altLang="zh-CN" sz="1200">
                <a:latin typeface="+mn-ea"/>
                <a:sym typeface="+mn-ea"/>
              </a:rPr>
              <a:t>.............</a:t>
            </a:r>
            <a:r>
              <a:rPr lang="en-US" altLang="zh-CN" sz="1200">
                <a:sym typeface="+mn-ea"/>
              </a:rPr>
              <a:t>.</a:t>
            </a:r>
            <a:endParaRPr lang="en-US" altLang="zh-CN" sz="1400"/>
          </a:p>
        </p:txBody>
      </p:sp>
      <p:sp>
        <p:nvSpPr>
          <p:cNvPr id="36" name="文本框 35"/>
          <p:cNvSpPr txBox="1"/>
          <p:nvPr/>
        </p:nvSpPr>
        <p:spPr>
          <a:xfrm>
            <a:off x="3990973" y="3930089"/>
            <a:ext cx="398145" cy="949812"/>
          </a:xfrm>
          <a:prstGeom prst="rect">
            <a:avLst/>
          </a:prstGeom>
          <a:noFill/>
        </p:spPr>
        <p:txBody>
          <a:bodyPr vert="eaVert" wrap="square" rtlCol="0">
            <a:spAutoFit/>
          </a:bodyPr>
          <a:lstStyle/>
          <a:p>
            <a:r>
              <a:rPr lang="en-US" altLang="zh-CN" sz="1400">
                <a:latin typeface="+mn-ea"/>
                <a:sym typeface="+mn-ea"/>
              </a:rPr>
              <a:t>............</a:t>
            </a:r>
            <a:r>
              <a:rPr lang="en-US" altLang="zh-CN" sz="1400">
                <a:sym typeface="+mn-ea"/>
              </a:rPr>
              <a:t>.</a:t>
            </a:r>
            <a:endParaRPr lang="zh-CN" altLang="en-US" sz="1400"/>
          </a:p>
        </p:txBody>
      </p:sp>
      <p:sp>
        <p:nvSpPr>
          <p:cNvPr id="37" name="文本框 36"/>
          <p:cNvSpPr txBox="1"/>
          <p:nvPr/>
        </p:nvSpPr>
        <p:spPr>
          <a:xfrm>
            <a:off x="3406291" y="4682446"/>
            <a:ext cx="585379" cy="365760"/>
          </a:xfrm>
          <a:prstGeom prst="rect">
            <a:avLst/>
          </a:prstGeom>
          <a:noFill/>
        </p:spPr>
        <p:txBody>
          <a:bodyPr wrap="square" rtlCol="0">
            <a:spAutoFit/>
          </a:bodyPr>
          <a:lstStyle/>
          <a:p>
            <a:r>
              <a:rPr lang="en-US" altLang="zh-CN">
                <a:latin typeface="+mn-ea"/>
              </a:rPr>
              <a:t>I</a:t>
            </a:r>
            <a:r>
              <a:rPr lang="en-US" altLang="zh-CN" sz="1400">
                <a:latin typeface="+mn-ea"/>
              </a:rPr>
              <a:t>re</a:t>
            </a:r>
            <a:endParaRPr lang="en-US" altLang="zh-CN" sz="1400">
              <a:latin typeface="+mn-ea"/>
            </a:endParaRPr>
          </a:p>
        </p:txBody>
      </p:sp>
      <p:sp>
        <p:nvSpPr>
          <p:cNvPr id="38" name="文本框 37"/>
          <p:cNvSpPr txBox="1"/>
          <p:nvPr/>
        </p:nvSpPr>
        <p:spPr>
          <a:xfrm>
            <a:off x="3984686" y="4682446"/>
            <a:ext cx="673630" cy="365760"/>
          </a:xfrm>
          <a:prstGeom prst="rect">
            <a:avLst/>
          </a:prstGeom>
          <a:noFill/>
        </p:spPr>
        <p:txBody>
          <a:bodyPr wrap="square" rtlCol="0">
            <a:spAutoFit/>
          </a:bodyPr>
          <a:lstStyle/>
          <a:p>
            <a:r>
              <a:rPr lang="en-US" altLang="zh-CN" dirty="0">
                <a:latin typeface="+mn-ea"/>
              </a:rPr>
              <a:t>Iop</a:t>
            </a:r>
            <a:endParaRPr lang="en-US" altLang="zh-CN" sz="1400" dirty="0">
              <a:latin typeface="+mn-ea"/>
            </a:endParaRPr>
          </a:p>
        </p:txBody>
      </p:sp>
      <p:sp>
        <p:nvSpPr>
          <p:cNvPr id="39" name="文本框 38"/>
          <p:cNvSpPr txBox="1"/>
          <p:nvPr/>
        </p:nvSpPr>
        <p:spPr>
          <a:xfrm>
            <a:off x="254009" y="678127"/>
            <a:ext cx="526333" cy="396240"/>
          </a:xfrm>
          <a:prstGeom prst="rect">
            <a:avLst/>
          </a:prstGeom>
          <a:noFill/>
        </p:spPr>
        <p:txBody>
          <a:bodyPr wrap="square" rtlCol="0">
            <a:spAutoFit/>
          </a:bodyPr>
          <a:lstStyle/>
          <a:p>
            <a:r>
              <a:rPr lang="en-US" altLang="zh-CN" sz="2000">
                <a:latin typeface="+mn-ea"/>
              </a:rPr>
              <a:t>E</a:t>
            </a:r>
            <a:r>
              <a:rPr lang="en-US" altLang="zh-CN" sz="1200">
                <a:latin typeface="+mn-ea"/>
              </a:rPr>
              <a:t>0</a:t>
            </a:r>
            <a:endParaRPr lang="en-US" altLang="zh-CN" sz="1200">
              <a:latin typeface="+mn-ea"/>
            </a:endParaRPr>
          </a:p>
        </p:txBody>
      </p:sp>
      <p:sp>
        <p:nvSpPr>
          <p:cNvPr id="40" name="文本框 39"/>
          <p:cNvSpPr txBox="1"/>
          <p:nvPr/>
        </p:nvSpPr>
        <p:spPr>
          <a:xfrm>
            <a:off x="400671" y="4429121"/>
            <a:ext cx="207613" cy="368300"/>
          </a:xfrm>
          <a:prstGeom prst="rect">
            <a:avLst/>
          </a:prstGeom>
          <a:noFill/>
        </p:spPr>
        <p:txBody>
          <a:bodyPr wrap="square" rtlCol="0">
            <a:spAutoFit/>
          </a:bodyPr>
          <a:lstStyle/>
          <a:p>
            <a:r>
              <a:rPr lang="en-US" altLang="zh-CN"/>
              <a:t>0</a:t>
            </a:r>
            <a:endParaRPr lang="en-US" altLang="zh-CN"/>
          </a:p>
        </p:txBody>
      </p:sp>
      <p:sp>
        <p:nvSpPr>
          <p:cNvPr id="3" name="矩形 2"/>
          <p:cNvSpPr/>
          <p:nvPr/>
        </p:nvSpPr>
        <p:spPr>
          <a:xfrm>
            <a:off x="4879897" y="1722354"/>
            <a:ext cx="4572000" cy="1200329"/>
          </a:xfrm>
          <a:prstGeom prst="rect">
            <a:avLst/>
          </a:prstGeom>
        </p:spPr>
        <p:txBody>
          <a:bodyPr>
            <a:spAutoFit/>
          </a:bodyPr>
          <a:lstStyle/>
          <a:p>
            <a:pPr>
              <a:lnSpc>
                <a:spcPct val="150000"/>
              </a:lnSpc>
            </a:pPr>
            <a:r>
              <a:rPr lang="zh-CN" altLang="en-US" sz="2400" dirty="0">
                <a:latin typeface="楷体" panose="02010609060101010101" pitchFamily="49" charset="-122"/>
                <a:ea typeface="楷体" panose="02010609060101010101" pitchFamily="49" charset="-122"/>
              </a:rPr>
              <a:t>返回</a:t>
            </a:r>
            <a:r>
              <a:rPr lang="zh-CN" altLang="zh-CN" sz="2400" dirty="0">
                <a:latin typeface="楷体" panose="02010609060101010101" pitchFamily="49" charset="-122"/>
                <a:ea typeface="楷体" panose="02010609060101010101" pitchFamily="49" charset="-122"/>
              </a:rPr>
              <a:t>电流：</a:t>
            </a:r>
            <a:endParaRPr lang="en-US" altLang="zh-CN" sz="2400" dirty="0">
              <a:latin typeface="楷体" panose="02010609060101010101" pitchFamily="49" charset="-122"/>
              <a:ea typeface="楷体" panose="02010609060101010101" pitchFamily="49" charset="-122"/>
            </a:endParaRPr>
          </a:p>
          <a:p>
            <a:pPr>
              <a:lnSpc>
                <a:spcPct val="150000"/>
              </a:lnSpc>
            </a:pPr>
            <a:r>
              <a:rPr lang="zh-CN" altLang="zh-CN" sz="2400" dirty="0">
                <a:latin typeface="楷体" panose="02010609060101010101" pitchFamily="49" charset="-122"/>
                <a:ea typeface="楷体" panose="02010609060101010101" pitchFamily="49" charset="-122"/>
              </a:rPr>
              <a:t>使继电器能够</a:t>
            </a:r>
            <a:r>
              <a:rPr lang="zh-CN" altLang="en-US" sz="2400" dirty="0">
                <a:latin typeface="楷体" panose="02010609060101010101" pitchFamily="49" charset="-122"/>
                <a:ea typeface="楷体" panose="02010609060101010101" pitchFamily="49" charset="-122"/>
              </a:rPr>
              <a:t>返回</a:t>
            </a:r>
            <a:r>
              <a:rPr lang="zh-CN" altLang="zh-CN" sz="2400" dirty="0">
                <a:latin typeface="楷体" panose="02010609060101010101" pitchFamily="49" charset="-122"/>
                <a:ea typeface="楷体" panose="02010609060101010101" pitchFamily="49" charset="-122"/>
              </a:rPr>
              <a:t>的最</a:t>
            </a:r>
            <a:r>
              <a:rPr lang="zh-CN" altLang="en-US" sz="2400" dirty="0">
                <a:latin typeface="楷体" panose="02010609060101010101" pitchFamily="49" charset="-122"/>
                <a:ea typeface="楷体" panose="02010609060101010101" pitchFamily="49" charset="-122"/>
              </a:rPr>
              <a:t>大</a:t>
            </a:r>
            <a:r>
              <a:rPr lang="zh-CN" altLang="zh-CN" sz="2400" dirty="0">
                <a:latin typeface="楷体" panose="02010609060101010101" pitchFamily="49" charset="-122"/>
                <a:ea typeface="楷体" panose="02010609060101010101" pitchFamily="49" charset="-122"/>
              </a:rPr>
              <a:t>电流</a:t>
            </a:r>
            <a:endParaRPr lang="zh-CN" altLang="zh-CN" sz="24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500"/>
                                  </p:stCondLst>
                                  <p:childTnLst>
                                    <p:set>
                                      <p:cBhvr>
                                        <p:cTn id="6" dur="1" fill="hold">
                                          <p:stCondLst>
                                            <p:cond delay="0"/>
                                          </p:stCondLst>
                                        </p:cTn>
                                        <p:tgtEl>
                                          <p:spTgt spid="13"/>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500"/>
                                  </p:stCondLst>
                                  <p:childTnLst>
                                    <p:set>
                                      <p:cBhvr>
                                        <p:cTn id="9" dur="1" fill="hold">
                                          <p:stCondLst>
                                            <p:cond delay="0"/>
                                          </p:stCondLst>
                                        </p:cTn>
                                        <p:tgtEl>
                                          <p:spTgt spid="12"/>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500"/>
                                  </p:stCondLst>
                                  <p:childTnLst>
                                    <p:set>
                                      <p:cBhvr>
                                        <p:cTn id="12" dur="1" fill="hold">
                                          <p:stCondLst>
                                            <p:cond delay="0"/>
                                          </p:stCondLst>
                                        </p:cTn>
                                        <p:tgtEl>
                                          <p:spTgt spid="11"/>
                                        </p:tgtEl>
                                        <p:attrNameLst>
                                          <p:attrName>style.visibility</p:attrName>
                                        </p:attrNameLst>
                                      </p:cBhvr>
                                      <p:to>
                                        <p:strVal val="visible"/>
                                      </p:to>
                                    </p:set>
                                  </p:childTnLst>
                                </p:cTn>
                              </p:par>
                            </p:childTnLst>
                          </p:cTn>
                        </p:par>
                        <p:par>
                          <p:cTn id="13" fill="hold">
                            <p:stCondLst>
                              <p:cond delay="1500"/>
                            </p:stCondLst>
                            <p:childTnLst>
                              <p:par>
                                <p:cTn id="14" presetID="1" presetClass="entr" presetSubtype="0" fill="hold" grpId="0" nodeType="afterEffect">
                                  <p:stCondLst>
                                    <p:cond delay="500"/>
                                  </p:stCondLst>
                                  <p:childTnLst>
                                    <p:set>
                                      <p:cBhvr>
                                        <p:cTn id="15" dur="1" fill="hold">
                                          <p:stCondLst>
                                            <p:cond delay="0"/>
                                          </p:stCondLst>
                                        </p:cTn>
                                        <p:tgtEl>
                                          <p:spTgt spid="9"/>
                                        </p:tgtEl>
                                        <p:attrNameLst>
                                          <p:attrName>style.visibility</p:attrName>
                                        </p:attrNameLst>
                                      </p:cBhvr>
                                      <p:to>
                                        <p:strVal val="visible"/>
                                      </p:to>
                                    </p:set>
                                  </p:childTnLst>
                                </p:cTn>
                              </p:par>
                            </p:childTnLst>
                          </p:cTn>
                        </p:par>
                        <p:par>
                          <p:cTn id="16" fill="hold">
                            <p:stCondLst>
                              <p:cond delay="2000"/>
                            </p:stCondLst>
                            <p:childTnLst>
                              <p:par>
                                <p:cTn id="17" presetID="1" presetClass="entr" presetSubtype="0" fill="hold" grpId="0" nodeType="afterEffect">
                                  <p:stCondLst>
                                    <p:cond delay="500"/>
                                  </p:stCondLst>
                                  <p:childTnLst>
                                    <p:set>
                                      <p:cBhvr>
                                        <p:cTn id="18" dur="1" fill="hold">
                                          <p:stCondLst>
                                            <p:cond delay="0"/>
                                          </p:stCondLst>
                                        </p:cTn>
                                        <p:tgtEl>
                                          <p:spTgt spid="8"/>
                                        </p:tgtEl>
                                        <p:attrNameLst>
                                          <p:attrName>style.visibility</p:attrName>
                                        </p:attrNameLst>
                                      </p:cBhvr>
                                      <p:to>
                                        <p:strVal val="visible"/>
                                      </p:to>
                                    </p:set>
                                  </p:childTnLst>
                                </p:cTn>
                              </p:par>
                            </p:childTnLst>
                          </p:cTn>
                        </p:par>
                        <p:par>
                          <p:cTn id="19" fill="hold">
                            <p:stCondLst>
                              <p:cond delay="2500"/>
                            </p:stCondLst>
                            <p:childTnLst>
                              <p:par>
                                <p:cTn id="20" presetID="1" presetClass="entr" presetSubtype="0" fill="hold" grpId="0" nodeType="afterEffect">
                                  <p:stCondLst>
                                    <p:cond delay="500"/>
                                  </p:stCondLst>
                                  <p:childTnLst>
                                    <p:set>
                                      <p:cBhvr>
                                        <p:cTn id="21" dur="1" fill="hold">
                                          <p:stCondLst>
                                            <p:cond delay="0"/>
                                          </p:stCondLst>
                                        </p:cTn>
                                        <p:tgtEl>
                                          <p:spTgt spid="20"/>
                                        </p:tgtEl>
                                        <p:attrNameLst>
                                          <p:attrName>style.visibility</p:attrName>
                                        </p:attrNameLst>
                                      </p:cBhvr>
                                      <p:to>
                                        <p:strVal val="visible"/>
                                      </p:to>
                                    </p:set>
                                  </p:childTnLst>
                                </p:cTn>
                              </p:par>
                            </p:childTnLst>
                          </p:cTn>
                        </p:par>
                        <p:par>
                          <p:cTn id="22" fill="hold">
                            <p:stCondLst>
                              <p:cond delay="3000"/>
                            </p:stCondLst>
                            <p:childTnLst>
                              <p:par>
                                <p:cTn id="23" presetID="1" presetClass="entr" presetSubtype="0" fill="hold" grpId="0" nodeType="afterEffect">
                                  <p:stCondLst>
                                    <p:cond delay="500"/>
                                  </p:stCondLst>
                                  <p:childTnLst>
                                    <p:set>
                                      <p:cBhvr>
                                        <p:cTn id="24" dur="1" fill="hold">
                                          <p:stCondLst>
                                            <p:cond delay="0"/>
                                          </p:stCondLst>
                                        </p:cTn>
                                        <p:tgtEl>
                                          <p:spTgt spid="22"/>
                                        </p:tgtEl>
                                        <p:attrNameLst>
                                          <p:attrName>style.visibility</p:attrName>
                                        </p:attrNameLst>
                                      </p:cBhvr>
                                      <p:to>
                                        <p:strVal val="visible"/>
                                      </p:to>
                                    </p:set>
                                  </p:childTnLst>
                                </p:cTn>
                              </p:par>
                            </p:childTnLst>
                          </p:cTn>
                        </p:par>
                        <p:par>
                          <p:cTn id="25" fill="hold">
                            <p:stCondLst>
                              <p:cond delay="3500"/>
                            </p:stCondLst>
                            <p:childTnLst>
                              <p:par>
                                <p:cTn id="26" presetID="1" presetClass="entr" presetSubtype="0" fill="hold" grpId="0" nodeType="afterEffect">
                                  <p:stCondLst>
                                    <p:cond delay="500"/>
                                  </p:stCondLst>
                                  <p:childTnLst>
                                    <p:set>
                                      <p:cBhvr>
                                        <p:cTn id="27" dur="1" fill="hold">
                                          <p:stCondLst>
                                            <p:cond delay="0"/>
                                          </p:stCondLst>
                                        </p:cTn>
                                        <p:tgtEl>
                                          <p:spTgt spid="24"/>
                                        </p:tgtEl>
                                        <p:attrNameLst>
                                          <p:attrName>style.visibility</p:attrName>
                                        </p:attrNameLst>
                                      </p:cBhvr>
                                      <p:to>
                                        <p:strVal val="visible"/>
                                      </p:to>
                                    </p:set>
                                  </p:childTnLst>
                                </p:cTn>
                              </p:par>
                            </p:childTnLst>
                          </p:cTn>
                        </p:par>
                        <p:par>
                          <p:cTn id="28" fill="hold">
                            <p:stCondLst>
                              <p:cond delay="4000"/>
                            </p:stCondLst>
                            <p:childTnLst>
                              <p:par>
                                <p:cTn id="29" presetID="1" presetClass="entr" presetSubtype="0" fill="hold" grpId="0" nodeType="afterEffect">
                                  <p:stCondLst>
                                    <p:cond delay="50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1" grpId="0" bldLvl="0" animBg="1"/>
      <p:bldP spid="12" grpId="0" bldLvl="0" animBg="1"/>
      <p:bldP spid="13" grpId="0" bldLvl="0" animBg="1"/>
      <p:bldP spid="14" grpId="0" animBg="1"/>
      <p:bldP spid="15" grpId="0" animBg="1"/>
      <p:bldP spid="16" grpId="0" animBg="1"/>
      <p:bldP spid="17" grpId="0" animBg="1"/>
      <p:bldP spid="18" grpId="0" animBg="1"/>
      <p:bldP spid="19" grpId="0" animBg="1"/>
      <p:bldP spid="20" grpId="0" bldLvl="0" animBg="1"/>
      <p:bldP spid="21" grpId="0" animBg="1"/>
      <p:bldP spid="22" grpId="0" bldLvl="0" animBg="1"/>
      <p:bldP spid="23" grpId="0" animBg="1"/>
      <p:bldP spid="24" grpId="0" bldLvl="0" animBg="1"/>
      <p:bldP spid="25" grpId="0" bldLvl="0" animBg="1"/>
      <p:bldP spid="2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622507" y="771550"/>
            <a:ext cx="8136904" cy="1667764"/>
          </a:xfrm>
          <a:prstGeom prst="rect">
            <a:avLst/>
          </a:prstGeom>
        </p:spPr>
        <p:txBody>
          <a:bodyPr wrap="square">
            <a:spAutoFit/>
          </a:bodyPr>
          <a:lstStyle/>
          <a:p>
            <a:pPr>
              <a:lnSpc>
                <a:spcPct val="150000"/>
              </a:lnSpc>
            </a:pPr>
            <a:r>
              <a:rPr lang="zh-CN" altLang="zh-CN" sz="2400" dirty="0">
                <a:latin typeface="楷体" panose="02010609060101010101" pitchFamily="49" charset="-122"/>
                <a:ea typeface="楷体" panose="02010609060101010101" pitchFamily="49" charset="-122"/>
              </a:rPr>
              <a:t>电压继电器的作用是测量被保护元件所接入的电压大小并与其整定值比较，决定其是否动作。</a:t>
            </a:r>
            <a:endParaRPr lang="zh-CN" altLang="zh-CN" sz="2400" dirty="0">
              <a:latin typeface="楷体" panose="02010609060101010101" pitchFamily="49" charset="-122"/>
              <a:ea typeface="楷体" panose="02010609060101010101" pitchFamily="49" charset="-122"/>
            </a:endParaRPr>
          </a:p>
          <a:p>
            <a:pPr fontAlgn="base">
              <a:lnSpc>
                <a:spcPct val="150000"/>
              </a:lnSpc>
            </a:pPr>
            <a:r>
              <a:rPr lang="zh-CN" altLang="zh-CN" sz="2400" dirty="0">
                <a:latin typeface="楷体" panose="02010609060101010101" pitchFamily="49" charset="-122"/>
                <a:ea typeface="楷体" panose="02010609060101010101" pitchFamily="49" charset="-122"/>
              </a:rPr>
              <a:t>电压继电器有</a:t>
            </a:r>
            <a:r>
              <a:rPr lang="zh-CN" altLang="zh-CN" sz="2400" dirty="0">
                <a:solidFill>
                  <a:srgbClr val="3366FF"/>
                </a:solidFill>
                <a:latin typeface="隶书" panose="02010509060101010101" pitchFamily="49" charset="-122"/>
                <a:ea typeface="楷体" panose="02010609060101010101" pitchFamily="49" charset="-122"/>
              </a:rPr>
              <a:t>过电压继电器</a:t>
            </a:r>
            <a:r>
              <a:rPr lang="zh-CN" altLang="zh-CN" sz="2400" dirty="0">
                <a:latin typeface="楷体" panose="02010609060101010101" pitchFamily="49" charset="-122"/>
                <a:ea typeface="楷体" panose="02010609060101010101" pitchFamily="49" charset="-122"/>
              </a:rPr>
              <a:t>和</a:t>
            </a:r>
            <a:r>
              <a:rPr lang="zh-CN" altLang="zh-CN" sz="2400" dirty="0">
                <a:solidFill>
                  <a:srgbClr val="3366FF"/>
                </a:solidFill>
                <a:latin typeface="隶书" panose="02010509060101010101" pitchFamily="49" charset="-122"/>
                <a:ea typeface="楷体" panose="02010609060101010101" pitchFamily="49" charset="-122"/>
              </a:rPr>
              <a:t>低电压继电器</a:t>
            </a:r>
            <a:r>
              <a:rPr lang="zh-CN" altLang="zh-CN" sz="2400" dirty="0">
                <a:latin typeface="楷体" panose="02010609060101010101" pitchFamily="49" charset="-122"/>
                <a:ea typeface="楷体" panose="02010609060101010101" pitchFamily="49" charset="-122"/>
              </a:rPr>
              <a:t>之分。</a:t>
            </a:r>
            <a:endParaRPr lang="zh-CN" altLang="zh-CN" sz="2400" dirty="0">
              <a:latin typeface="楷体" panose="02010609060101010101" pitchFamily="49" charset="-122"/>
              <a:ea typeface="楷体" panose="02010609060101010101" pitchFamily="49"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8" name="圆角矩形 7"/>
          <p:cNvSpPr/>
          <p:nvPr/>
        </p:nvSpPr>
        <p:spPr>
          <a:xfrm>
            <a:off x="5408980" y="3045239"/>
            <a:ext cx="1080135" cy="6477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9" name="TextBox 6"/>
          <p:cNvSpPr txBox="1"/>
          <p:nvPr/>
        </p:nvSpPr>
        <p:spPr>
          <a:xfrm>
            <a:off x="6557551" y="2925191"/>
            <a:ext cx="504056" cy="369332"/>
          </a:xfrm>
          <a:prstGeom prst="rect">
            <a:avLst/>
          </a:prstGeom>
          <a:noFill/>
        </p:spPr>
        <p:txBody>
          <a:bodyPr wrap="square" rtlCol="0">
            <a:spAutoFit/>
          </a:bodyPr>
          <a:lstStyle/>
          <a:p>
            <a:r>
              <a:rPr lang="en-US" altLang="zh-CN" dirty="0"/>
              <a:t>KV</a:t>
            </a:r>
            <a:endParaRPr lang="zh-CN" altLang="en-US" dirty="0"/>
          </a:p>
        </p:txBody>
      </p:sp>
      <p:grpSp>
        <p:nvGrpSpPr>
          <p:cNvPr id="11" name="组合 10"/>
          <p:cNvGrpSpPr/>
          <p:nvPr/>
        </p:nvGrpSpPr>
        <p:grpSpPr>
          <a:xfrm>
            <a:off x="5192767" y="3752857"/>
            <a:ext cx="360040" cy="540000"/>
            <a:chOff x="8039422" y="5301208"/>
            <a:chExt cx="360040" cy="540000"/>
          </a:xfrm>
        </p:grpSpPr>
        <p:cxnSp>
          <p:nvCxnSpPr>
            <p:cNvPr id="12" name="直接箭头连接符 11"/>
            <p:cNvCxnSpPr/>
            <p:nvPr/>
          </p:nvCxnSpPr>
          <p:spPr>
            <a:xfrm rot="16200000">
              <a:off x="8129462" y="5571208"/>
              <a:ext cx="540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8039422" y="5373216"/>
              <a:ext cx="360040" cy="461665"/>
            </a:xfrm>
            <a:prstGeom prst="rect">
              <a:avLst/>
            </a:prstGeom>
          </p:spPr>
          <p:txBody>
            <a:bodyPr wrap="square">
              <a:spAutoFit/>
            </a:bodyPr>
            <a:lstStyle/>
            <a:p>
              <a:r>
                <a:rPr lang="en-US" altLang="zh-CN" sz="2400" i="1" dirty="0">
                  <a:latin typeface="Times New Roman" panose="02020603050405020304" pitchFamily="18" charset="0"/>
                  <a:ea typeface="+mj-ea"/>
                  <a:cs typeface="Times New Roman" panose="02020603050405020304" pitchFamily="18" charset="0"/>
                </a:rPr>
                <a:t>u</a:t>
              </a:r>
              <a:endParaRPr lang="zh-CN" altLang="en-US" sz="2400" i="1" dirty="0">
                <a:latin typeface="Times New Roman" panose="02020603050405020304" pitchFamily="18" charset="0"/>
                <a:ea typeface="+mj-ea"/>
                <a:cs typeface="Times New Roman" panose="02020603050405020304" pitchFamily="18" charset="0"/>
              </a:endParaRPr>
            </a:p>
          </p:txBody>
        </p:sp>
      </p:grpSp>
      <p:grpSp>
        <p:nvGrpSpPr>
          <p:cNvPr id="14" name="组合 13"/>
          <p:cNvGrpSpPr/>
          <p:nvPr/>
        </p:nvGrpSpPr>
        <p:grpSpPr>
          <a:xfrm>
            <a:off x="4572000" y="2355726"/>
            <a:ext cx="2664296" cy="1978968"/>
            <a:chOff x="7391350" y="3726912"/>
            <a:chExt cx="2664296" cy="1978968"/>
          </a:xfrm>
        </p:grpSpPr>
        <p:cxnSp>
          <p:nvCxnSpPr>
            <p:cNvPr id="15" name="直接连接符 14"/>
            <p:cNvCxnSpPr/>
            <p:nvPr/>
          </p:nvCxnSpPr>
          <p:spPr>
            <a:xfrm flipV="1">
              <a:off x="8547246" y="3726912"/>
              <a:ext cx="360040" cy="3600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 name="组合 70"/>
            <p:cNvGrpSpPr/>
            <p:nvPr/>
          </p:nvGrpSpPr>
          <p:grpSpPr>
            <a:xfrm>
              <a:off x="7391350" y="3901992"/>
              <a:ext cx="2664296" cy="1803888"/>
              <a:chOff x="7391350" y="3901992"/>
              <a:chExt cx="2664296" cy="1803888"/>
            </a:xfrm>
          </p:grpSpPr>
          <p:sp>
            <p:nvSpPr>
              <p:cNvPr id="17" name="TextBox 13"/>
              <p:cNvSpPr txBox="1"/>
              <p:nvPr/>
            </p:nvSpPr>
            <p:spPr>
              <a:xfrm>
                <a:off x="8372166" y="4509120"/>
                <a:ext cx="792088" cy="461665"/>
              </a:xfrm>
              <a:prstGeom prst="rect">
                <a:avLst/>
              </a:prstGeom>
              <a:noFill/>
              <a:ln>
                <a:solidFill>
                  <a:schemeClr val="tx1"/>
                </a:solidFill>
              </a:ln>
            </p:spPr>
            <p:txBody>
              <a:bodyPr wrap="square" rtlCol="0">
                <a:spAutoFit/>
              </a:bodyPr>
              <a:lstStyle/>
              <a:p>
                <a:r>
                  <a:rPr lang="en-US" altLang="zh-CN" sz="2400" i="1" dirty="0"/>
                  <a:t> U</a:t>
                </a:r>
                <a:r>
                  <a:rPr lang="zh-CN" altLang="en-US" dirty="0"/>
                  <a:t>＞</a:t>
                </a:r>
                <a:endParaRPr lang="zh-CN" altLang="en-US" dirty="0"/>
              </a:p>
            </p:txBody>
          </p:sp>
          <p:grpSp>
            <p:nvGrpSpPr>
              <p:cNvPr id="18" name="组合 69"/>
              <p:cNvGrpSpPr/>
              <p:nvPr/>
            </p:nvGrpSpPr>
            <p:grpSpPr>
              <a:xfrm>
                <a:off x="7391350" y="3901992"/>
                <a:ext cx="2664296" cy="605936"/>
                <a:chOff x="7391350" y="3901992"/>
                <a:chExt cx="2664296" cy="605936"/>
              </a:xfrm>
            </p:grpSpPr>
            <p:cxnSp>
              <p:nvCxnSpPr>
                <p:cNvPr id="21" name="直接连接符 20"/>
                <p:cNvCxnSpPr/>
                <p:nvPr/>
              </p:nvCxnSpPr>
              <p:spPr>
                <a:xfrm>
                  <a:off x="7391350" y="4077072"/>
                  <a:ext cx="115212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903518" y="4077072"/>
                  <a:ext cx="115212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8759502" y="3901992"/>
                  <a:ext cx="0" cy="18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8759502" y="4116864"/>
                  <a:ext cx="0" cy="18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8759502" y="4327928"/>
                  <a:ext cx="0" cy="18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9" name="直接连接符 18"/>
              <p:cNvCxnSpPr/>
              <p:nvPr/>
            </p:nvCxnSpPr>
            <p:spPr>
              <a:xfrm>
                <a:off x="8557126" y="498588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903518" y="498588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26" name="文本框 4"/>
          <p:cNvSpPr txBox="1"/>
          <p:nvPr/>
        </p:nvSpPr>
        <p:spPr>
          <a:xfrm>
            <a:off x="7705775" y="3327179"/>
            <a:ext cx="1720850" cy="365760"/>
          </a:xfrm>
          <a:prstGeom prst="rect">
            <a:avLst/>
          </a:prstGeom>
          <a:noFill/>
        </p:spPr>
        <p:txBody>
          <a:bodyPr wrap="square" rtlCol="0">
            <a:spAutoFit/>
          </a:bodyPr>
          <a:lstStyle/>
          <a:p>
            <a:pPr fontAlgn="b"/>
            <a:r>
              <a:rPr lang="en-US" altLang="zh-CN" dirty="0">
                <a:latin typeface="宋体" panose="02010600030101010101" pitchFamily="2" charset="-122"/>
                <a:ea typeface="宋体" panose="02010600030101010101" pitchFamily="2" charset="-122"/>
                <a:sym typeface="+mn-ea"/>
              </a:rPr>
              <a:t>U</a:t>
            </a:r>
            <a:r>
              <a:rPr lang="zh-CN" altLang="en-US" sz="1200" dirty="0">
                <a:latin typeface="宋体" panose="02010600030101010101" pitchFamily="2" charset="-122"/>
                <a:ea typeface="宋体" panose="02010600030101010101" pitchFamily="2" charset="-122"/>
                <a:sym typeface="+mn-ea"/>
              </a:rPr>
              <a:t>实时</a:t>
            </a:r>
            <a:r>
              <a:rPr lang="zh-CN" altLang="en-US" dirty="0">
                <a:latin typeface="宋体" panose="02010600030101010101" pitchFamily="2" charset="-122"/>
                <a:ea typeface="宋体" panose="02010600030101010101" pitchFamily="2" charset="-122"/>
                <a:sym typeface="+mn-ea"/>
              </a:rPr>
              <a:t>＞</a:t>
            </a:r>
            <a:r>
              <a:rPr lang="en-US" altLang="zh-CN" dirty="0">
                <a:latin typeface="宋体" panose="02010600030101010101" pitchFamily="2" charset="-122"/>
                <a:ea typeface="宋体" panose="02010600030101010101" pitchFamily="2" charset="-122"/>
                <a:sym typeface="+mn-ea"/>
              </a:rPr>
              <a:t>U</a:t>
            </a:r>
            <a:r>
              <a:rPr lang="zh-CN" altLang="en-US" sz="1200" dirty="0">
                <a:latin typeface="宋体" panose="02010600030101010101" pitchFamily="2" charset="-122"/>
                <a:ea typeface="宋体" panose="02010600030101010101" pitchFamily="2" charset="-122"/>
                <a:sym typeface="+mn-ea"/>
              </a:rPr>
              <a:t>设定</a:t>
            </a:r>
            <a:endParaRPr lang="zh-CN" altLang="en-US" sz="1200" dirty="0">
              <a:latin typeface="宋体" panose="02010600030101010101" pitchFamily="2" charset="-122"/>
              <a:ea typeface="宋体" panose="02010600030101010101" pitchFamily="2" charset="-122"/>
              <a:sym typeface="+mn-ea"/>
            </a:endParaRPr>
          </a:p>
        </p:txBody>
      </p:sp>
      <p:sp>
        <p:nvSpPr>
          <p:cNvPr id="27" name="燕尾形箭头 26"/>
          <p:cNvSpPr/>
          <p:nvPr/>
        </p:nvSpPr>
        <p:spPr>
          <a:xfrm>
            <a:off x="6905675" y="3392584"/>
            <a:ext cx="657860" cy="216535"/>
          </a:xfrm>
          <a:prstGeom prst="notched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pic>
        <p:nvPicPr>
          <p:cNvPr id="28" name="图片 27" descr="1.png"/>
          <p:cNvPicPr>
            <a:picLocks noChangeAspect="1"/>
          </p:cNvPicPr>
          <p:nvPr/>
        </p:nvPicPr>
        <p:blipFill>
          <a:blip r:embed="rId2" cstate="print"/>
          <a:stretch>
            <a:fillRect/>
          </a:stretch>
        </p:blipFill>
        <p:spPr>
          <a:xfrm>
            <a:off x="1139652" y="1784334"/>
            <a:ext cx="2736304" cy="3192355"/>
          </a:xfrm>
          <a:prstGeom prst="rect">
            <a:avLst/>
          </a:prstGeom>
        </p:spPr>
      </p:pic>
      <p:sp>
        <p:nvSpPr>
          <p:cNvPr id="2" name="矩形 1"/>
          <p:cNvSpPr/>
          <p:nvPr/>
        </p:nvSpPr>
        <p:spPr>
          <a:xfrm>
            <a:off x="-8096" y="518870"/>
            <a:ext cx="9152096" cy="1113766"/>
          </a:xfrm>
          <a:prstGeom prst="rect">
            <a:avLst/>
          </a:prstGeom>
        </p:spPr>
        <p:txBody>
          <a:bodyPr wrap="square">
            <a:spAutoFit/>
          </a:bodyPr>
          <a:lstStyle/>
          <a:p>
            <a:pPr indent="457200" fontAlgn="base">
              <a:lnSpc>
                <a:spcPct val="150000"/>
              </a:lnSpc>
            </a:pPr>
            <a:r>
              <a:rPr lang="zh-CN" altLang="en-US" sz="2400" dirty="0">
                <a:latin typeface="楷体" panose="02010609060101010101" pitchFamily="49" charset="-122"/>
                <a:ea typeface="楷体" panose="02010609060101010101" pitchFamily="49" charset="-122"/>
              </a:rPr>
              <a:t>过</a:t>
            </a:r>
            <a:r>
              <a:rPr lang="zh-CN" altLang="zh-CN" sz="2400" dirty="0">
                <a:latin typeface="楷体" panose="02010609060101010101" pitchFamily="49" charset="-122"/>
                <a:ea typeface="楷体" panose="02010609060101010101" pitchFamily="49" charset="-122"/>
              </a:rPr>
              <a:t>电压继电器是测量被保护元件所接入的电压大小并与其整定值比较，</a:t>
            </a:r>
            <a:r>
              <a:rPr lang="zh-CN" altLang="en-US" sz="2400" dirty="0">
                <a:latin typeface="楷体" panose="02010609060101010101" pitchFamily="49" charset="-122"/>
                <a:ea typeface="楷体" panose="02010609060101010101" pitchFamily="49" charset="-122"/>
              </a:rPr>
              <a:t>当被</a:t>
            </a:r>
            <a:r>
              <a:rPr lang="zh-CN" altLang="zh-CN" sz="2400" dirty="0">
                <a:latin typeface="楷体" panose="02010609060101010101" pitchFamily="49" charset="-122"/>
                <a:ea typeface="楷体" panose="02010609060101010101" pitchFamily="49" charset="-122"/>
              </a:rPr>
              <a:t>保护元件电压</a:t>
            </a:r>
            <a:r>
              <a:rPr lang="zh-CN" altLang="en-US" sz="2400" dirty="0">
                <a:solidFill>
                  <a:srgbClr val="FF0000"/>
                </a:solidFill>
                <a:latin typeface="楷体" panose="02010609060101010101" pitchFamily="49" charset="-122"/>
                <a:ea typeface="楷体" panose="02010609060101010101" pitchFamily="49" charset="-122"/>
              </a:rPr>
              <a:t>升高</a:t>
            </a:r>
            <a:r>
              <a:rPr lang="zh-CN" altLang="en-US" sz="2400" dirty="0">
                <a:latin typeface="楷体" panose="02010609060101010101" pitchFamily="49" charset="-122"/>
                <a:ea typeface="楷体" panose="02010609060101010101" pitchFamily="49" charset="-122"/>
              </a:rPr>
              <a:t>则触点</a:t>
            </a:r>
            <a:r>
              <a:rPr lang="zh-CN" altLang="zh-CN" sz="2400" dirty="0">
                <a:latin typeface="楷体" panose="02010609060101010101" pitchFamily="49" charset="-122"/>
                <a:ea typeface="楷体" panose="02010609060101010101" pitchFamily="49" charset="-122"/>
              </a:rPr>
              <a:t>动作的一种继电器。</a:t>
            </a:r>
            <a:endParaRPr lang="zh-CN" altLang="zh-CN" sz="24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1"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edge">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2" nodeType="click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ppt_x"/>
                                          </p:val>
                                        </p:tav>
                                        <p:tav tm="100000">
                                          <p:val>
                                            <p:strVal val="#ppt_x"/>
                                          </p:val>
                                        </p:tav>
                                      </p:tavLst>
                                    </p:anim>
                                    <p:anim calcmode="lin" valueType="num">
                                      <p:cBhvr additive="base">
                                        <p:cTn id="1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diamond(in)">
                                      <p:cBhvr>
                                        <p:cTn id="18"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bldLvl="0" animBg="1"/>
      <p:bldP spid="26" grpId="0"/>
      <p:bldP spid="27" grpId="0" animBg="1"/>
      <p:bldP spid="27" grpId="1" animBg="1"/>
      <p:bldP spid="27" grpId="2" bldLvl="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6063886" y="2247153"/>
            <a:ext cx="3084470" cy="2585323"/>
          </a:xfrm>
          <a:prstGeom prst="rect">
            <a:avLst/>
          </a:prstGeom>
        </p:spPr>
        <p:txBody>
          <a:bodyPr wrap="square">
            <a:spAutoFit/>
          </a:bodyPr>
          <a:lstStyle/>
          <a:p>
            <a:pPr fontAlgn="base">
              <a:lnSpc>
                <a:spcPct val="150000"/>
              </a:lnSpc>
            </a:pPr>
            <a:r>
              <a:rPr lang="zh-CN" altLang="en-US" dirty="0">
                <a:latin typeface="楷体" panose="02010609060101010101" pitchFamily="49" charset="-122"/>
                <a:ea typeface="楷体" panose="02010609060101010101" pitchFamily="49" charset="-122"/>
              </a:rPr>
              <a:t>电力系统正常运行时，电压较高，加入继电器的电压是系统的额定电压，这时继电器的动断触点打开；当发生故障时电压降低，继电器动断触点闭合。</a:t>
            </a:r>
            <a:endParaRPr lang="zh-CN" altLang="zh-CN" dirty="0">
              <a:latin typeface="楷体" panose="02010609060101010101" pitchFamily="49" charset="-122"/>
              <a:ea typeface="楷体" panose="02010609060101010101" pitchFamily="49" charset="-122"/>
            </a:endParaRPr>
          </a:p>
        </p:txBody>
      </p:sp>
      <p:sp>
        <p:nvSpPr>
          <p:cNvPr id="9" name="圆角矩形 8"/>
          <p:cNvSpPr/>
          <p:nvPr/>
        </p:nvSpPr>
        <p:spPr>
          <a:xfrm>
            <a:off x="2672676" y="3045239"/>
            <a:ext cx="1080135" cy="6477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10" name="TextBox 5"/>
          <p:cNvSpPr txBox="1"/>
          <p:nvPr/>
        </p:nvSpPr>
        <p:spPr>
          <a:xfrm>
            <a:off x="3821247" y="2925191"/>
            <a:ext cx="504056" cy="369332"/>
          </a:xfrm>
          <a:prstGeom prst="rect">
            <a:avLst/>
          </a:prstGeom>
          <a:noFill/>
        </p:spPr>
        <p:txBody>
          <a:bodyPr wrap="square" rtlCol="0">
            <a:spAutoFit/>
          </a:bodyPr>
          <a:lstStyle/>
          <a:p>
            <a:r>
              <a:rPr lang="en-US" altLang="zh-CN" dirty="0"/>
              <a:t>KV</a:t>
            </a:r>
            <a:endParaRPr lang="zh-CN" altLang="en-US" dirty="0"/>
          </a:p>
        </p:txBody>
      </p:sp>
      <p:grpSp>
        <p:nvGrpSpPr>
          <p:cNvPr id="11" name="组合 10"/>
          <p:cNvGrpSpPr/>
          <p:nvPr/>
        </p:nvGrpSpPr>
        <p:grpSpPr>
          <a:xfrm>
            <a:off x="2456463" y="3752857"/>
            <a:ext cx="360040" cy="540000"/>
            <a:chOff x="8039422" y="5301208"/>
            <a:chExt cx="360040" cy="540000"/>
          </a:xfrm>
        </p:grpSpPr>
        <p:cxnSp>
          <p:nvCxnSpPr>
            <p:cNvPr id="12" name="直接箭头连接符 11"/>
            <p:cNvCxnSpPr/>
            <p:nvPr/>
          </p:nvCxnSpPr>
          <p:spPr>
            <a:xfrm rot="16200000">
              <a:off x="8129462" y="5571208"/>
              <a:ext cx="540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8039422" y="5373216"/>
              <a:ext cx="360040" cy="461665"/>
            </a:xfrm>
            <a:prstGeom prst="rect">
              <a:avLst/>
            </a:prstGeom>
          </p:spPr>
          <p:txBody>
            <a:bodyPr wrap="square">
              <a:spAutoFit/>
            </a:bodyPr>
            <a:lstStyle/>
            <a:p>
              <a:r>
                <a:rPr lang="en-US" altLang="zh-CN" sz="2400" i="1" dirty="0">
                  <a:latin typeface="Times New Roman" panose="02020603050405020304" pitchFamily="18" charset="0"/>
                  <a:ea typeface="+mj-ea"/>
                  <a:cs typeface="Times New Roman" panose="02020603050405020304" pitchFamily="18" charset="0"/>
                </a:rPr>
                <a:t>u</a:t>
              </a:r>
              <a:endParaRPr lang="zh-CN" altLang="en-US" sz="2400" i="1" dirty="0">
                <a:latin typeface="Times New Roman" panose="02020603050405020304" pitchFamily="18" charset="0"/>
                <a:ea typeface="+mj-ea"/>
                <a:cs typeface="Times New Roman" panose="02020603050405020304" pitchFamily="18" charset="0"/>
              </a:endParaRPr>
            </a:p>
          </p:txBody>
        </p:sp>
      </p:grpSp>
      <p:grpSp>
        <p:nvGrpSpPr>
          <p:cNvPr id="14" name="组合 13"/>
          <p:cNvGrpSpPr/>
          <p:nvPr/>
        </p:nvGrpSpPr>
        <p:grpSpPr>
          <a:xfrm>
            <a:off x="1835696" y="2355726"/>
            <a:ext cx="2664296" cy="1978968"/>
            <a:chOff x="7391350" y="3726912"/>
            <a:chExt cx="2664296" cy="1978968"/>
          </a:xfrm>
        </p:grpSpPr>
        <p:cxnSp>
          <p:nvCxnSpPr>
            <p:cNvPr id="15" name="直接连接符 14"/>
            <p:cNvCxnSpPr/>
            <p:nvPr/>
          </p:nvCxnSpPr>
          <p:spPr>
            <a:xfrm flipV="1">
              <a:off x="8547246" y="3726912"/>
              <a:ext cx="360040" cy="3600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 name="组合 70"/>
            <p:cNvGrpSpPr/>
            <p:nvPr/>
          </p:nvGrpSpPr>
          <p:grpSpPr>
            <a:xfrm>
              <a:off x="7391350" y="3901992"/>
              <a:ext cx="2664296" cy="1803888"/>
              <a:chOff x="7391350" y="3901992"/>
              <a:chExt cx="2664296" cy="1803888"/>
            </a:xfrm>
          </p:grpSpPr>
          <p:sp>
            <p:nvSpPr>
              <p:cNvPr id="17" name="TextBox 12"/>
              <p:cNvSpPr txBox="1"/>
              <p:nvPr/>
            </p:nvSpPr>
            <p:spPr>
              <a:xfrm>
                <a:off x="8372166" y="4509120"/>
                <a:ext cx="792088" cy="461665"/>
              </a:xfrm>
              <a:prstGeom prst="rect">
                <a:avLst/>
              </a:prstGeom>
              <a:noFill/>
              <a:ln>
                <a:solidFill>
                  <a:schemeClr val="tx1"/>
                </a:solidFill>
              </a:ln>
            </p:spPr>
            <p:txBody>
              <a:bodyPr wrap="square" rtlCol="0">
                <a:spAutoFit/>
              </a:bodyPr>
              <a:lstStyle/>
              <a:p>
                <a:r>
                  <a:rPr lang="en-US" altLang="zh-CN" sz="2400" i="1" dirty="0"/>
                  <a:t> U</a:t>
                </a:r>
                <a:r>
                  <a:rPr lang="zh-CN" altLang="en-US" sz="2400" i="1" dirty="0"/>
                  <a:t>＜</a:t>
                </a:r>
                <a:endParaRPr lang="zh-CN" altLang="en-US" dirty="0"/>
              </a:p>
            </p:txBody>
          </p:sp>
          <p:grpSp>
            <p:nvGrpSpPr>
              <p:cNvPr id="18" name="组合 69"/>
              <p:cNvGrpSpPr/>
              <p:nvPr/>
            </p:nvGrpSpPr>
            <p:grpSpPr>
              <a:xfrm>
                <a:off x="7391350" y="3901992"/>
                <a:ext cx="2664296" cy="605936"/>
                <a:chOff x="7391350" y="3901992"/>
                <a:chExt cx="2664296" cy="605936"/>
              </a:xfrm>
            </p:grpSpPr>
            <p:cxnSp>
              <p:nvCxnSpPr>
                <p:cNvPr id="21" name="直接连接符 20"/>
                <p:cNvCxnSpPr/>
                <p:nvPr/>
              </p:nvCxnSpPr>
              <p:spPr>
                <a:xfrm>
                  <a:off x="7391350" y="4077072"/>
                  <a:ext cx="115212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903518" y="4077072"/>
                  <a:ext cx="115212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8759502" y="3901992"/>
                  <a:ext cx="0" cy="18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8759502" y="4116864"/>
                  <a:ext cx="0" cy="18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8759502" y="4327928"/>
                  <a:ext cx="0" cy="18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9" name="直接连接符 18"/>
              <p:cNvCxnSpPr/>
              <p:nvPr/>
            </p:nvCxnSpPr>
            <p:spPr>
              <a:xfrm>
                <a:off x="8557126" y="498588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903518" y="498588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26" name="文本框 4"/>
          <p:cNvSpPr txBox="1"/>
          <p:nvPr/>
        </p:nvSpPr>
        <p:spPr>
          <a:xfrm>
            <a:off x="4969471" y="3327179"/>
            <a:ext cx="1720850" cy="365760"/>
          </a:xfrm>
          <a:prstGeom prst="rect">
            <a:avLst/>
          </a:prstGeom>
          <a:noFill/>
        </p:spPr>
        <p:txBody>
          <a:bodyPr wrap="square" rtlCol="0">
            <a:spAutoFit/>
          </a:bodyPr>
          <a:lstStyle/>
          <a:p>
            <a:pPr fontAlgn="b"/>
            <a:r>
              <a:rPr lang="en-US" altLang="zh-CN" dirty="0">
                <a:latin typeface="宋体" panose="02010600030101010101" pitchFamily="2" charset="-122"/>
                <a:ea typeface="宋体" panose="02010600030101010101" pitchFamily="2" charset="-122"/>
                <a:sym typeface="+mn-ea"/>
              </a:rPr>
              <a:t>U</a:t>
            </a:r>
            <a:r>
              <a:rPr lang="zh-CN" altLang="en-US" sz="1200" dirty="0">
                <a:latin typeface="宋体" panose="02010600030101010101" pitchFamily="2" charset="-122"/>
                <a:ea typeface="宋体" panose="02010600030101010101" pitchFamily="2" charset="-122"/>
                <a:sym typeface="+mn-ea"/>
              </a:rPr>
              <a:t>实时＜</a:t>
            </a:r>
            <a:r>
              <a:rPr lang="en-US" altLang="zh-CN" dirty="0">
                <a:latin typeface="宋体" panose="02010600030101010101" pitchFamily="2" charset="-122"/>
                <a:ea typeface="宋体" panose="02010600030101010101" pitchFamily="2" charset="-122"/>
                <a:sym typeface="+mn-ea"/>
              </a:rPr>
              <a:t>U</a:t>
            </a:r>
            <a:r>
              <a:rPr lang="zh-CN" altLang="en-US" sz="1200" dirty="0">
                <a:latin typeface="宋体" panose="02010600030101010101" pitchFamily="2" charset="-122"/>
                <a:ea typeface="宋体" panose="02010600030101010101" pitchFamily="2" charset="-122"/>
                <a:sym typeface="+mn-ea"/>
              </a:rPr>
              <a:t>设定</a:t>
            </a:r>
            <a:endParaRPr lang="zh-CN" altLang="en-US" sz="1200" dirty="0">
              <a:latin typeface="宋体" panose="02010600030101010101" pitchFamily="2" charset="-122"/>
              <a:ea typeface="宋体" panose="02010600030101010101" pitchFamily="2" charset="-122"/>
              <a:sym typeface="+mn-ea"/>
            </a:endParaRPr>
          </a:p>
        </p:txBody>
      </p:sp>
      <p:sp>
        <p:nvSpPr>
          <p:cNvPr id="27" name="燕尾形箭头 26"/>
          <p:cNvSpPr/>
          <p:nvPr/>
        </p:nvSpPr>
        <p:spPr>
          <a:xfrm>
            <a:off x="4169371" y="3392584"/>
            <a:ext cx="657860" cy="216535"/>
          </a:xfrm>
          <a:prstGeom prst="notchedRight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2" name="矩形 1"/>
          <p:cNvSpPr/>
          <p:nvPr/>
        </p:nvSpPr>
        <p:spPr>
          <a:xfrm>
            <a:off x="0" y="670105"/>
            <a:ext cx="9144000" cy="1113766"/>
          </a:xfrm>
          <a:prstGeom prst="rect">
            <a:avLst/>
          </a:prstGeom>
        </p:spPr>
        <p:txBody>
          <a:bodyPr wrap="square">
            <a:spAutoFit/>
          </a:bodyPr>
          <a:lstStyle/>
          <a:p>
            <a:pPr fontAlgn="base">
              <a:lnSpc>
                <a:spcPct val="150000"/>
              </a:lnSpc>
            </a:pPr>
            <a:r>
              <a:rPr lang="zh-CN" altLang="zh-CN" sz="2400" dirty="0">
                <a:latin typeface="楷体" panose="02010609060101010101" pitchFamily="49" charset="-122"/>
                <a:ea typeface="楷体" panose="02010609060101010101" pitchFamily="49" charset="-122"/>
              </a:rPr>
              <a:t>低电压继电器是测量被保护元件所接入的电压大小并与其整定值比较，</a:t>
            </a:r>
            <a:r>
              <a:rPr lang="zh-CN" altLang="en-US" sz="2400" dirty="0">
                <a:latin typeface="楷体" panose="02010609060101010101" pitchFamily="49" charset="-122"/>
                <a:ea typeface="楷体" panose="02010609060101010101" pitchFamily="49" charset="-122"/>
              </a:rPr>
              <a:t>当被</a:t>
            </a:r>
            <a:r>
              <a:rPr lang="zh-CN" altLang="zh-CN" sz="2400" dirty="0">
                <a:latin typeface="楷体" panose="02010609060101010101" pitchFamily="49" charset="-122"/>
                <a:ea typeface="楷体" panose="02010609060101010101" pitchFamily="49" charset="-122"/>
              </a:rPr>
              <a:t>保护元件电压</a:t>
            </a:r>
            <a:r>
              <a:rPr lang="zh-CN" altLang="en-US" sz="2400" dirty="0">
                <a:solidFill>
                  <a:srgbClr val="FF0000"/>
                </a:solidFill>
                <a:latin typeface="楷体" panose="02010609060101010101" pitchFamily="49" charset="-122"/>
                <a:ea typeface="楷体" panose="02010609060101010101" pitchFamily="49" charset="-122"/>
              </a:rPr>
              <a:t>降低</a:t>
            </a:r>
            <a:r>
              <a:rPr lang="zh-CN" altLang="en-US" sz="2400" dirty="0">
                <a:latin typeface="楷体" panose="02010609060101010101" pitchFamily="49" charset="-122"/>
                <a:ea typeface="楷体" panose="02010609060101010101" pitchFamily="49" charset="-122"/>
              </a:rPr>
              <a:t>则触点</a:t>
            </a:r>
            <a:r>
              <a:rPr lang="zh-CN" altLang="zh-CN" sz="2400" dirty="0">
                <a:latin typeface="楷体" panose="02010609060101010101" pitchFamily="49" charset="-122"/>
                <a:ea typeface="楷体" panose="02010609060101010101" pitchFamily="49" charset="-122"/>
              </a:rPr>
              <a:t>动作的一种继电器。</a:t>
            </a:r>
            <a:endParaRPr lang="zh-CN" altLang="zh-CN" sz="2400" dirty="0">
              <a:latin typeface="楷体" panose="02010609060101010101" pitchFamily="49" charset="-122"/>
              <a:ea typeface="楷体" panose="02010609060101010101" pitchFamily="49" charset="-122"/>
            </a:endParaRPr>
          </a:p>
        </p:txBody>
      </p:sp>
      <p:pic>
        <p:nvPicPr>
          <p:cNvPr id="29" name="图片 28" descr="1.png"/>
          <p:cNvPicPr>
            <a:picLocks noChangeAspect="1"/>
          </p:cNvPicPr>
          <p:nvPr/>
        </p:nvPicPr>
        <p:blipFill>
          <a:blip r:embed="rId2" cstate="print"/>
          <a:stretch>
            <a:fillRect/>
          </a:stretch>
        </p:blipFill>
        <p:spPr>
          <a:xfrm>
            <a:off x="192217" y="2507840"/>
            <a:ext cx="1668455" cy="194653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1"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edge">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2" nodeType="click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ppt_x"/>
                                          </p:val>
                                        </p:tav>
                                        <p:tav tm="100000">
                                          <p:val>
                                            <p:strVal val="#ppt_x"/>
                                          </p:val>
                                        </p:tav>
                                      </p:tavLst>
                                    </p:anim>
                                    <p:anim calcmode="lin" valueType="num">
                                      <p:cBhvr additive="base">
                                        <p:cTn id="1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diamond(in)">
                                      <p:cBhvr>
                                        <p:cTn id="18"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bldLvl="0" animBg="1"/>
      <p:bldP spid="26" grpId="0"/>
      <p:bldP spid="27" grpId="0" animBg="1"/>
      <p:bldP spid="27" grpId="1" animBg="1"/>
      <p:bldP spid="27" grpId="2" bldLvl="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8" name="任意多边形 7"/>
          <p:cNvSpPr/>
          <p:nvPr/>
        </p:nvSpPr>
        <p:spPr>
          <a:xfrm>
            <a:off x="4161289" y="494299"/>
            <a:ext cx="1492250" cy="3456305"/>
          </a:xfrm>
          <a:custGeom>
            <a:avLst/>
            <a:gdLst>
              <a:gd name="connisteX0" fmla="*/ 1492250 w 1492250"/>
              <a:gd name="connsiteY0" fmla="*/ 0 h 3456305"/>
              <a:gd name="connisteX1" fmla="*/ 1492250 w 1492250"/>
              <a:gd name="connsiteY1" fmla="*/ 3456305 h 3456305"/>
              <a:gd name="connisteX2" fmla="*/ 0 w 1492250"/>
              <a:gd name="connsiteY2" fmla="*/ 3456305 h 3456305"/>
              <a:gd name="connisteX3" fmla="*/ 0 w 1492250"/>
              <a:gd name="connsiteY3" fmla="*/ 3320415 h 3456305"/>
              <a:gd name="connisteX4" fmla="*/ 1302385 w 1492250"/>
              <a:gd name="connsiteY4" fmla="*/ 3320415 h 3456305"/>
              <a:gd name="connisteX5" fmla="*/ 1302385 w 1492250"/>
              <a:gd name="connsiteY5" fmla="*/ 0 h 3456305"/>
              <a:gd name="connisteX6" fmla="*/ 1492250 w 1492250"/>
              <a:gd name="connsiteY6" fmla="*/ 0 h 345630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l" t="t" r="r" b="b"/>
            <a:pathLst>
              <a:path w="1492250" h="3456305">
                <a:moveTo>
                  <a:pt x="1492250" y="0"/>
                </a:moveTo>
                <a:lnTo>
                  <a:pt x="1492250" y="3456305"/>
                </a:lnTo>
                <a:lnTo>
                  <a:pt x="0" y="3456305"/>
                </a:lnTo>
                <a:lnTo>
                  <a:pt x="0" y="3320415"/>
                </a:lnTo>
                <a:lnTo>
                  <a:pt x="1302385" y="3320415"/>
                </a:lnTo>
                <a:lnTo>
                  <a:pt x="1302385" y="0"/>
                </a:lnTo>
                <a:lnTo>
                  <a:pt x="1492250" y="0"/>
                </a:ln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9" name="弹簧"/>
          <p:cNvSpPr/>
          <p:nvPr/>
        </p:nvSpPr>
        <p:spPr bwMode="auto">
          <a:xfrm>
            <a:off x="1326014" y="2319289"/>
            <a:ext cx="301625" cy="1242695"/>
          </a:xfrm>
          <a:custGeom>
            <a:avLst/>
            <a:gdLst>
              <a:gd name="T0" fmla="*/ 153488125 w 2000"/>
              <a:gd name="T1" fmla="*/ 1534105 h 4864"/>
              <a:gd name="T2" fmla="*/ 262004083 w 2000"/>
              <a:gd name="T3" fmla="*/ 29144463 h 4864"/>
              <a:gd name="T4" fmla="*/ 306975858 w 2000"/>
              <a:gd name="T5" fmla="*/ 78229937 h 4864"/>
              <a:gd name="T6" fmla="*/ 262004083 w 2000"/>
              <a:gd name="T7" fmla="*/ 127315411 h 4864"/>
              <a:gd name="T8" fmla="*/ 153488125 w 2000"/>
              <a:gd name="T9" fmla="*/ 154925770 h 4864"/>
              <a:gd name="T10" fmla="*/ 44971775 w 2000"/>
              <a:gd name="T11" fmla="*/ 151857952 h 4864"/>
              <a:gd name="T12" fmla="*/ 0 w 2000"/>
              <a:gd name="T13" fmla="*/ 127315411 h 4864"/>
              <a:gd name="T14" fmla="*/ 44971775 w 2000"/>
              <a:gd name="T15" fmla="*/ 102772478 h 4864"/>
              <a:gd name="T16" fmla="*/ 153488125 w 2000"/>
              <a:gd name="T17" fmla="*/ 99704661 h 4864"/>
              <a:gd name="T18" fmla="*/ 262004083 w 2000"/>
              <a:gd name="T19" fmla="*/ 127315411 h 4864"/>
              <a:gd name="T20" fmla="*/ 306975858 w 2000"/>
              <a:gd name="T21" fmla="*/ 176400885 h 4864"/>
              <a:gd name="T22" fmla="*/ 262004083 w 2000"/>
              <a:gd name="T23" fmla="*/ 225486359 h 4864"/>
              <a:gd name="T24" fmla="*/ 153488125 w 2000"/>
              <a:gd name="T25" fmla="*/ 253096718 h 4864"/>
              <a:gd name="T26" fmla="*/ 44971775 w 2000"/>
              <a:gd name="T27" fmla="*/ 250028900 h 4864"/>
              <a:gd name="T28" fmla="*/ 0 w 2000"/>
              <a:gd name="T29" fmla="*/ 225486359 h 4864"/>
              <a:gd name="T30" fmla="*/ 44971775 w 2000"/>
              <a:gd name="T31" fmla="*/ 200943426 h 4864"/>
              <a:gd name="T32" fmla="*/ 153488125 w 2000"/>
              <a:gd name="T33" fmla="*/ 197875609 h 4864"/>
              <a:gd name="T34" fmla="*/ 262004083 w 2000"/>
              <a:gd name="T35" fmla="*/ 225486359 h 4864"/>
              <a:gd name="T36" fmla="*/ 306975858 w 2000"/>
              <a:gd name="T37" fmla="*/ 274571833 h 4864"/>
              <a:gd name="T38" fmla="*/ 262004083 w 2000"/>
              <a:gd name="T39" fmla="*/ 323657307 h 4864"/>
              <a:gd name="T40" fmla="*/ 153488125 w 2000"/>
              <a:gd name="T41" fmla="*/ 351267666 h 4864"/>
              <a:gd name="T42" fmla="*/ 44971775 w 2000"/>
              <a:gd name="T43" fmla="*/ 348199848 h 4864"/>
              <a:gd name="T44" fmla="*/ 0 w 2000"/>
              <a:gd name="T45" fmla="*/ 323657307 h 4864"/>
              <a:gd name="T46" fmla="*/ 44971775 w 2000"/>
              <a:gd name="T47" fmla="*/ 299114374 h 4864"/>
              <a:gd name="T48" fmla="*/ 153488125 w 2000"/>
              <a:gd name="T49" fmla="*/ 296046556 h 4864"/>
              <a:gd name="T50" fmla="*/ 262004083 w 2000"/>
              <a:gd name="T51" fmla="*/ 323657307 h 4864"/>
              <a:gd name="T52" fmla="*/ 306975858 w 2000"/>
              <a:gd name="T53" fmla="*/ 372742781 h 4864"/>
              <a:gd name="T54" fmla="*/ 262004083 w 2000"/>
              <a:gd name="T55" fmla="*/ 421828255 h 4864"/>
              <a:gd name="T56" fmla="*/ 153488125 w 2000"/>
              <a:gd name="T57" fmla="*/ 449438613 h 4864"/>
              <a:gd name="T58" fmla="*/ 44971775 w 2000"/>
              <a:gd name="T59" fmla="*/ 446370796 h 4864"/>
              <a:gd name="T60" fmla="*/ 0 w 2000"/>
              <a:gd name="T61" fmla="*/ 421828255 h 4864"/>
              <a:gd name="T62" fmla="*/ 44971775 w 2000"/>
              <a:gd name="T63" fmla="*/ 397285322 h 4864"/>
              <a:gd name="T64" fmla="*/ 153488125 w 2000"/>
              <a:gd name="T65" fmla="*/ 394217504 h 4864"/>
              <a:gd name="T66" fmla="*/ 262004083 w 2000"/>
              <a:gd name="T67" fmla="*/ 421828255 h 4864"/>
              <a:gd name="T68" fmla="*/ 306975858 w 2000"/>
              <a:gd name="T69" fmla="*/ 470913728 h 4864"/>
              <a:gd name="T70" fmla="*/ 262004083 w 2000"/>
              <a:gd name="T71" fmla="*/ 519999202 h 4864"/>
              <a:gd name="T72" fmla="*/ 153488125 w 2000"/>
              <a:gd name="T73" fmla="*/ 547609561 h 4864"/>
              <a:gd name="T74" fmla="*/ 44971775 w 2000"/>
              <a:gd name="T75" fmla="*/ 544541743 h 4864"/>
              <a:gd name="T76" fmla="*/ 0 w 2000"/>
              <a:gd name="T77" fmla="*/ 519999202 h 4864"/>
              <a:gd name="T78" fmla="*/ 44971775 w 2000"/>
              <a:gd name="T79" fmla="*/ 495456270 h 4864"/>
              <a:gd name="T80" fmla="*/ 153488125 w 2000"/>
              <a:gd name="T81" fmla="*/ 492388452 h 4864"/>
              <a:gd name="T82" fmla="*/ 262004083 w 2000"/>
              <a:gd name="T83" fmla="*/ 519999202 h 4864"/>
              <a:gd name="T84" fmla="*/ 306975858 w 2000"/>
              <a:gd name="T85" fmla="*/ 569084285 h 4864"/>
              <a:gd name="T86" fmla="*/ 262004083 w 2000"/>
              <a:gd name="T87" fmla="*/ 618169758 h 4864"/>
              <a:gd name="T88" fmla="*/ 153488125 w 2000"/>
              <a:gd name="T89" fmla="*/ 645780509 h 4864"/>
              <a:gd name="T90" fmla="*/ 44971775 w 2000"/>
              <a:gd name="T91" fmla="*/ 642712691 h 4864"/>
              <a:gd name="T92" fmla="*/ 0 w 2000"/>
              <a:gd name="T93" fmla="*/ 618169758 h 4864"/>
              <a:gd name="T94" fmla="*/ 44971775 w 2000"/>
              <a:gd name="T95" fmla="*/ 593627217 h 4864"/>
              <a:gd name="T96" fmla="*/ 153488125 w 2000"/>
              <a:gd name="T97" fmla="*/ 590559400 h 4864"/>
              <a:gd name="T98" fmla="*/ 262004083 w 2000"/>
              <a:gd name="T99" fmla="*/ 618169758 h 4864"/>
              <a:gd name="T100" fmla="*/ 306975858 w 2000"/>
              <a:gd name="T101" fmla="*/ 667255232 h 4864"/>
              <a:gd name="T102" fmla="*/ 262004083 w 2000"/>
              <a:gd name="T103" fmla="*/ 716340706 h 4864"/>
              <a:gd name="T104" fmla="*/ 153488125 w 2000"/>
              <a:gd name="T105" fmla="*/ 743951457 h 486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000" h="4864">
                <a:moveTo>
                  <a:pt x="617" y="16"/>
                </a:moveTo>
                <a:cubicBezTo>
                  <a:pt x="744" y="8"/>
                  <a:pt x="872" y="0"/>
                  <a:pt x="1000" y="10"/>
                </a:cubicBezTo>
                <a:cubicBezTo>
                  <a:pt x="1128" y="20"/>
                  <a:pt x="1265" y="46"/>
                  <a:pt x="1383" y="76"/>
                </a:cubicBezTo>
                <a:cubicBezTo>
                  <a:pt x="1501" y="106"/>
                  <a:pt x="1617" y="146"/>
                  <a:pt x="1707" y="190"/>
                </a:cubicBezTo>
                <a:cubicBezTo>
                  <a:pt x="1797" y="234"/>
                  <a:pt x="1875" y="287"/>
                  <a:pt x="1924" y="340"/>
                </a:cubicBezTo>
                <a:cubicBezTo>
                  <a:pt x="1973" y="393"/>
                  <a:pt x="2000" y="453"/>
                  <a:pt x="2000" y="510"/>
                </a:cubicBezTo>
                <a:cubicBezTo>
                  <a:pt x="2000" y="567"/>
                  <a:pt x="1973" y="627"/>
                  <a:pt x="1924" y="680"/>
                </a:cubicBezTo>
                <a:cubicBezTo>
                  <a:pt x="1875" y="733"/>
                  <a:pt x="1797" y="786"/>
                  <a:pt x="1707" y="830"/>
                </a:cubicBezTo>
                <a:cubicBezTo>
                  <a:pt x="1617" y="874"/>
                  <a:pt x="1501" y="914"/>
                  <a:pt x="1383" y="944"/>
                </a:cubicBezTo>
                <a:cubicBezTo>
                  <a:pt x="1265" y="974"/>
                  <a:pt x="1128" y="997"/>
                  <a:pt x="1000" y="1010"/>
                </a:cubicBezTo>
                <a:cubicBezTo>
                  <a:pt x="872" y="1023"/>
                  <a:pt x="735" y="1027"/>
                  <a:pt x="617" y="1024"/>
                </a:cubicBezTo>
                <a:cubicBezTo>
                  <a:pt x="499" y="1021"/>
                  <a:pt x="383" y="1007"/>
                  <a:pt x="293" y="990"/>
                </a:cubicBezTo>
                <a:cubicBezTo>
                  <a:pt x="203" y="973"/>
                  <a:pt x="125" y="947"/>
                  <a:pt x="76" y="920"/>
                </a:cubicBezTo>
                <a:cubicBezTo>
                  <a:pt x="27" y="893"/>
                  <a:pt x="0" y="860"/>
                  <a:pt x="0" y="830"/>
                </a:cubicBezTo>
                <a:cubicBezTo>
                  <a:pt x="0" y="800"/>
                  <a:pt x="27" y="767"/>
                  <a:pt x="76" y="740"/>
                </a:cubicBezTo>
                <a:cubicBezTo>
                  <a:pt x="125" y="713"/>
                  <a:pt x="203" y="687"/>
                  <a:pt x="293" y="670"/>
                </a:cubicBezTo>
                <a:cubicBezTo>
                  <a:pt x="383" y="653"/>
                  <a:pt x="499" y="639"/>
                  <a:pt x="617" y="636"/>
                </a:cubicBezTo>
                <a:cubicBezTo>
                  <a:pt x="735" y="633"/>
                  <a:pt x="872" y="637"/>
                  <a:pt x="1000" y="650"/>
                </a:cubicBezTo>
                <a:cubicBezTo>
                  <a:pt x="1128" y="663"/>
                  <a:pt x="1265" y="686"/>
                  <a:pt x="1383" y="716"/>
                </a:cubicBezTo>
                <a:cubicBezTo>
                  <a:pt x="1501" y="746"/>
                  <a:pt x="1617" y="786"/>
                  <a:pt x="1707" y="830"/>
                </a:cubicBezTo>
                <a:cubicBezTo>
                  <a:pt x="1797" y="874"/>
                  <a:pt x="1875" y="927"/>
                  <a:pt x="1924" y="980"/>
                </a:cubicBezTo>
                <a:cubicBezTo>
                  <a:pt x="1973" y="1033"/>
                  <a:pt x="2000" y="1093"/>
                  <a:pt x="2000" y="1150"/>
                </a:cubicBezTo>
                <a:cubicBezTo>
                  <a:pt x="2000" y="1207"/>
                  <a:pt x="1973" y="1267"/>
                  <a:pt x="1924" y="1320"/>
                </a:cubicBezTo>
                <a:cubicBezTo>
                  <a:pt x="1875" y="1373"/>
                  <a:pt x="1797" y="1426"/>
                  <a:pt x="1707" y="1470"/>
                </a:cubicBezTo>
                <a:cubicBezTo>
                  <a:pt x="1617" y="1514"/>
                  <a:pt x="1501" y="1554"/>
                  <a:pt x="1383" y="1584"/>
                </a:cubicBezTo>
                <a:cubicBezTo>
                  <a:pt x="1265" y="1614"/>
                  <a:pt x="1128" y="1637"/>
                  <a:pt x="1000" y="1650"/>
                </a:cubicBezTo>
                <a:cubicBezTo>
                  <a:pt x="872" y="1663"/>
                  <a:pt x="735" y="1667"/>
                  <a:pt x="617" y="1664"/>
                </a:cubicBezTo>
                <a:cubicBezTo>
                  <a:pt x="499" y="1661"/>
                  <a:pt x="383" y="1647"/>
                  <a:pt x="293" y="1630"/>
                </a:cubicBezTo>
                <a:cubicBezTo>
                  <a:pt x="203" y="1613"/>
                  <a:pt x="125" y="1587"/>
                  <a:pt x="76" y="1560"/>
                </a:cubicBezTo>
                <a:cubicBezTo>
                  <a:pt x="27" y="1533"/>
                  <a:pt x="0" y="1500"/>
                  <a:pt x="0" y="1470"/>
                </a:cubicBezTo>
                <a:cubicBezTo>
                  <a:pt x="0" y="1440"/>
                  <a:pt x="27" y="1407"/>
                  <a:pt x="76" y="1380"/>
                </a:cubicBezTo>
                <a:cubicBezTo>
                  <a:pt x="125" y="1353"/>
                  <a:pt x="203" y="1327"/>
                  <a:pt x="293" y="1310"/>
                </a:cubicBezTo>
                <a:cubicBezTo>
                  <a:pt x="383" y="1293"/>
                  <a:pt x="499" y="1279"/>
                  <a:pt x="617" y="1276"/>
                </a:cubicBezTo>
                <a:cubicBezTo>
                  <a:pt x="735" y="1273"/>
                  <a:pt x="872" y="1277"/>
                  <a:pt x="1000" y="1290"/>
                </a:cubicBezTo>
                <a:cubicBezTo>
                  <a:pt x="1128" y="1303"/>
                  <a:pt x="1265" y="1326"/>
                  <a:pt x="1383" y="1356"/>
                </a:cubicBezTo>
                <a:cubicBezTo>
                  <a:pt x="1501" y="1386"/>
                  <a:pt x="1617" y="1426"/>
                  <a:pt x="1707" y="1470"/>
                </a:cubicBezTo>
                <a:cubicBezTo>
                  <a:pt x="1797" y="1514"/>
                  <a:pt x="1875" y="1567"/>
                  <a:pt x="1924" y="1620"/>
                </a:cubicBezTo>
                <a:cubicBezTo>
                  <a:pt x="1973" y="1673"/>
                  <a:pt x="2000" y="1733"/>
                  <a:pt x="2000" y="1790"/>
                </a:cubicBezTo>
                <a:cubicBezTo>
                  <a:pt x="2000" y="1847"/>
                  <a:pt x="1973" y="1907"/>
                  <a:pt x="1924" y="1960"/>
                </a:cubicBezTo>
                <a:cubicBezTo>
                  <a:pt x="1875" y="2013"/>
                  <a:pt x="1797" y="2066"/>
                  <a:pt x="1707" y="2110"/>
                </a:cubicBezTo>
                <a:cubicBezTo>
                  <a:pt x="1617" y="2154"/>
                  <a:pt x="1501" y="2194"/>
                  <a:pt x="1383" y="2224"/>
                </a:cubicBezTo>
                <a:cubicBezTo>
                  <a:pt x="1265" y="2254"/>
                  <a:pt x="1128" y="2277"/>
                  <a:pt x="1000" y="2290"/>
                </a:cubicBezTo>
                <a:cubicBezTo>
                  <a:pt x="872" y="2303"/>
                  <a:pt x="735" y="2307"/>
                  <a:pt x="617" y="2304"/>
                </a:cubicBezTo>
                <a:cubicBezTo>
                  <a:pt x="499" y="2301"/>
                  <a:pt x="383" y="2287"/>
                  <a:pt x="293" y="2270"/>
                </a:cubicBezTo>
                <a:cubicBezTo>
                  <a:pt x="203" y="2253"/>
                  <a:pt x="125" y="2227"/>
                  <a:pt x="76" y="2200"/>
                </a:cubicBezTo>
                <a:cubicBezTo>
                  <a:pt x="27" y="2173"/>
                  <a:pt x="0" y="2140"/>
                  <a:pt x="0" y="2110"/>
                </a:cubicBezTo>
                <a:cubicBezTo>
                  <a:pt x="0" y="2080"/>
                  <a:pt x="27" y="2047"/>
                  <a:pt x="76" y="2020"/>
                </a:cubicBezTo>
                <a:cubicBezTo>
                  <a:pt x="125" y="1993"/>
                  <a:pt x="203" y="1967"/>
                  <a:pt x="293" y="1950"/>
                </a:cubicBezTo>
                <a:cubicBezTo>
                  <a:pt x="383" y="1933"/>
                  <a:pt x="499" y="1919"/>
                  <a:pt x="617" y="1916"/>
                </a:cubicBezTo>
                <a:cubicBezTo>
                  <a:pt x="735" y="1913"/>
                  <a:pt x="872" y="1917"/>
                  <a:pt x="1000" y="1930"/>
                </a:cubicBezTo>
                <a:cubicBezTo>
                  <a:pt x="1128" y="1943"/>
                  <a:pt x="1265" y="1966"/>
                  <a:pt x="1383" y="1996"/>
                </a:cubicBezTo>
                <a:cubicBezTo>
                  <a:pt x="1501" y="2026"/>
                  <a:pt x="1617" y="2066"/>
                  <a:pt x="1707" y="2110"/>
                </a:cubicBezTo>
                <a:cubicBezTo>
                  <a:pt x="1797" y="2154"/>
                  <a:pt x="1875" y="2207"/>
                  <a:pt x="1924" y="2260"/>
                </a:cubicBezTo>
                <a:cubicBezTo>
                  <a:pt x="1973" y="2313"/>
                  <a:pt x="2000" y="2373"/>
                  <a:pt x="2000" y="2430"/>
                </a:cubicBezTo>
                <a:cubicBezTo>
                  <a:pt x="2000" y="2487"/>
                  <a:pt x="1973" y="2547"/>
                  <a:pt x="1924" y="2600"/>
                </a:cubicBezTo>
                <a:cubicBezTo>
                  <a:pt x="1875" y="2653"/>
                  <a:pt x="1797" y="2706"/>
                  <a:pt x="1707" y="2750"/>
                </a:cubicBezTo>
                <a:cubicBezTo>
                  <a:pt x="1617" y="2794"/>
                  <a:pt x="1501" y="2834"/>
                  <a:pt x="1383" y="2864"/>
                </a:cubicBezTo>
                <a:cubicBezTo>
                  <a:pt x="1265" y="2894"/>
                  <a:pt x="1128" y="2917"/>
                  <a:pt x="1000" y="2930"/>
                </a:cubicBezTo>
                <a:cubicBezTo>
                  <a:pt x="872" y="2943"/>
                  <a:pt x="735" y="2947"/>
                  <a:pt x="617" y="2944"/>
                </a:cubicBezTo>
                <a:cubicBezTo>
                  <a:pt x="499" y="2941"/>
                  <a:pt x="383" y="2927"/>
                  <a:pt x="293" y="2910"/>
                </a:cubicBezTo>
                <a:cubicBezTo>
                  <a:pt x="203" y="2893"/>
                  <a:pt x="125" y="2867"/>
                  <a:pt x="76" y="2840"/>
                </a:cubicBezTo>
                <a:cubicBezTo>
                  <a:pt x="27" y="2813"/>
                  <a:pt x="0" y="2780"/>
                  <a:pt x="0" y="2750"/>
                </a:cubicBezTo>
                <a:cubicBezTo>
                  <a:pt x="0" y="2720"/>
                  <a:pt x="27" y="2687"/>
                  <a:pt x="76" y="2660"/>
                </a:cubicBezTo>
                <a:cubicBezTo>
                  <a:pt x="125" y="2633"/>
                  <a:pt x="203" y="2607"/>
                  <a:pt x="293" y="2590"/>
                </a:cubicBezTo>
                <a:cubicBezTo>
                  <a:pt x="383" y="2573"/>
                  <a:pt x="499" y="2559"/>
                  <a:pt x="617" y="2556"/>
                </a:cubicBezTo>
                <a:cubicBezTo>
                  <a:pt x="735" y="2553"/>
                  <a:pt x="872" y="2557"/>
                  <a:pt x="1000" y="2570"/>
                </a:cubicBezTo>
                <a:cubicBezTo>
                  <a:pt x="1128" y="2583"/>
                  <a:pt x="1265" y="2606"/>
                  <a:pt x="1383" y="2636"/>
                </a:cubicBezTo>
                <a:cubicBezTo>
                  <a:pt x="1501" y="2666"/>
                  <a:pt x="1617" y="2706"/>
                  <a:pt x="1707" y="2750"/>
                </a:cubicBezTo>
                <a:cubicBezTo>
                  <a:pt x="1797" y="2794"/>
                  <a:pt x="1875" y="2847"/>
                  <a:pt x="1924" y="2900"/>
                </a:cubicBezTo>
                <a:cubicBezTo>
                  <a:pt x="1973" y="2953"/>
                  <a:pt x="2000" y="3013"/>
                  <a:pt x="2000" y="3070"/>
                </a:cubicBezTo>
                <a:cubicBezTo>
                  <a:pt x="2000" y="3127"/>
                  <a:pt x="1973" y="3187"/>
                  <a:pt x="1924" y="3240"/>
                </a:cubicBezTo>
                <a:cubicBezTo>
                  <a:pt x="1875" y="3293"/>
                  <a:pt x="1797" y="3346"/>
                  <a:pt x="1707" y="3390"/>
                </a:cubicBezTo>
                <a:cubicBezTo>
                  <a:pt x="1617" y="3434"/>
                  <a:pt x="1501" y="3474"/>
                  <a:pt x="1383" y="3504"/>
                </a:cubicBezTo>
                <a:cubicBezTo>
                  <a:pt x="1265" y="3534"/>
                  <a:pt x="1128" y="3557"/>
                  <a:pt x="1000" y="3570"/>
                </a:cubicBezTo>
                <a:cubicBezTo>
                  <a:pt x="872" y="3583"/>
                  <a:pt x="735" y="3587"/>
                  <a:pt x="617" y="3584"/>
                </a:cubicBezTo>
                <a:cubicBezTo>
                  <a:pt x="499" y="3581"/>
                  <a:pt x="383" y="3567"/>
                  <a:pt x="293" y="3550"/>
                </a:cubicBezTo>
                <a:cubicBezTo>
                  <a:pt x="203" y="3533"/>
                  <a:pt x="125" y="3507"/>
                  <a:pt x="76" y="3480"/>
                </a:cubicBezTo>
                <a:cubicBezTo>
                  <a:pt x="27" y="3453"/>
                  <a:pt x="0" y="3420"/>
                  <a:pt x="0" y="3390"/>
                </a:cubicBezTo>
                <a:cubicBezTo>
                  <a:pt x="0" y="3360"/>
                  <a:pt x="27" y="3327"/>
                  <a:pt x="76" y="3300"/>
                </a:cubicBezTo>
                <a:cubicBezTo>
                  <a:pt x="125" y="3273"/>
                  <a:pt x="203" y="3247"/>
                  <a:pt x="293" y="3230"/>
                </a:cubicBezTo>
                <a:cubicBezTo>
                  <a:pt x="383" y="3213"/>
                  <a:pt x="499" y="3199"/>
                  <a:pt x="617" y="3196"/>
                </a:cubicBezTo>
                <a:cubicBezTo>
                  <a:pt x="735" y="3193"/>
                  <a:pt x="872" y="3197"/>
                  <a:pt x="1000" y="3210"/>
                </a:cubicBezTo>
                <a:cubicBezTo>
                  <a:pt x="1128" y="3223"/>
                  <a:pt x="1265" y="3246"/>
                  <a:pt x="1383" y="3276"/>
                </a:cubicBezTo>
                <a:cubicBezTo>
                  <a:pt x="1501" y="3306"/>
                  <a:pt x="1617" y="3346"/>
                  <a:pt x="1707" y="3390"/>
                </a:cubicBezTo>
                <a:cubicBezTo>
                  <a:pt x="1797" y="3434"/>
                  <a:pt x="1875" y="3487"/>
                  <a:pt x="1924" y="3540"/>
                </a:cubicBezTo>
                <a:cubicBezTo>
                  <a:pt x="1973" y="3593"/>
                  <a:pt x="2000" y="3653"/>
                  <a:pt x="2000" y="3710"/>
                </a:cubicBezTo>
                <a:cubicBezTo>
                  <a:pt x="2000" y="3767"/>
                  <a:pt x="1973" y="3827"/>
                  <a:pt x="1924" y="3880"/>
                </a:cubicBezTo>
                <a:cubicBezTo>
                  <a:pt x="1875" y="3933"/>
                  <a:pt x="1797" y="3986"/>
                  <a:pt x="1707" y="4030"/>
                </a:cubicBezTo>
                <a:cubicBezTo>
                  <a:pt x="1617" y="4074"/>
                  <a:pt x="1501" y="4114"/>
                  <a:pt x="1383" y="4144"/>
                </a:cubicBezTo>
                <a:cubicBezTo>
                  <a:pt x="1265" y="4174"/>
                  <a:pt x="1128" y="4197"/>
                  <a:pt x="1000" y="4210"/>
                </a:cubicBezTo>
                <a:cubicBezTo>
                  <a:pt x="872" y="4223"/>
                  <a:pt x="735" y="4227"/>
                  <a:pt x="617" y="4224"/>
                </a:cubicBezTo>
                <a:cubicBezTo>
                  <a:pt x="499" y="4221"/>
                  <a:pt x="383" y="4207"/>
                  <a:pt x="293" y="4190"/>
                </a:cubicBezTo>
                <a:cubicBezTo>
                  <a:pt x="203" y="4173"/>
                  <a:pt x="125" y="4147"/>
                  <a:pt x="76" y="4120"/>
                </a:cubicBezTo>
                <a:cubicBezTo>
                  <a:pt x="27" y="4093"/>
                  <a:pt x="0" y="4060"/>
                  <a:pt x="0" y="4030"/>
                </a:cubicBezTo>
                <a:cubicBezTo>
                  <a:pt x="0" y="4000"/>
                  <a:pt x="27" y="3967"/>
                  <a:pt x="76" y="3940"/>
                </a:cubicBezTo>
                <a:cubicBezTo>
                  <a:pt x="125" y="3913"/>
                  <a:pt x="203" y="3887"/>
                  <a:pt x="293" y="3870"/>
                </a:cubicBezTo>
                <a:cubicBezTo>
                  <a:pt x="383" y="3853"/>
                  <a:pt x="499" y="3839"/>
                  <a:pt x="617" y="3836"/>
                </a:cubicBezTo>
                <a:cubicBezTo>
                  <a:pt x="735" y="3833"/>
                  <a:pt x="872" y="3837"/>
                  <a:pt x="1000" y="3850"/>
                </a:cubicBezTo>
                <a:cubicBezTo>
                  <a:pt x="1128" y="3863"/>
                  <a:pt x="1265" y="3886"/>
                  <a:pt x="1383" y="3916"/>
                </a:cubicBezTo>
                <a:cubicBezTo>
                  <a:pt x="1501" y="3946"/>
                  <a:pt x="1617" y="3986"/>
                  <a:pt x="1707" y="4030"/>
                </a:cubicBezTo>
                <a:cubicBezTo>
                  <a:pt x="1797" y="4074"/>
                  <a:pt x="1875" y="4127"/>
                  <a:pt x="1924" y="4180"/>
                </a:cubicBezTo>
                <a:cubicBezTo>
                  <a:pt x="1973" y="4233"/>
                  <a:pt x="2000" y="4293"/>
                  <a:pt x="2000" y="4350"/>
                </a:cubicBezTo>
                <a:cubicBezTo>
                  <a:pt x="2000" y="4407"/>
                  <a:pt x="1973" y="4467"/>
                  <a:pt x="1924" y="4520"/>
                </a:cubicBezTo>
                <a:cubicBezTo>
                  <a:pt x="1875" y="4573"/>
                  <a:pt x="1797" y="4626"/>
                  <a:pt x="1707" y="4670"/>
                </a:cubicBezTo>
                <a:cubicBezTo>
                  <a:pt x="1617" y="4714"/>
                  <a:pt x="1501" y="4754"/>
                  <a:pt x="1383" y="4784"/>
                </a:cubicBezTo>
                <a:cubicBezTo>
                  <a:pt x="1265" y="4814"/>
                  <a:pt x="1128" y="4837"/>
                  <a:pt x="1000" y="4850"/>
                </a:cubicBezTo>
                <a:cubicBezTo>
                  <a:pt x="872" y="4863"/>
                  <a:pt x="744" y="4863"/>
                  <a:pt x="617" y="4864"/>
                </a:cubicBezTo>
              </a:path>
            </a:pathLst>
          </a:custGeom>
          <a:extLst>
            <a:ext uri="{909E8E84-426E-40DD-AFC4-6F175D3DCCD1}">
              <a14:hiddenFill xmlns:a14="http://schemas.microsoft.com/office/drawing/2010/main">
                <a:solidFill>
                  <a:srgbClr val="FFFFFF"/>
                </a:solidFill>
              </a14:hiddenFill>
            </a:ext>
          </a:extLst>
        </p:spPr>
        <p:style>
          <a:lnRef idx="2">
            <a:schemeClr val="dk1"/>
          </a:lnRef>
          <a:fillRef idx="1">
            <a:schemeClr val="lt1"/>
          </a:fillRef>
          <a:effectRef idx="0">
            <a:schemeClr val="dk1"/>
          </a:effectRef>
          <a:fontRef idx="minor">
            <a:schemeClr val="dk1"/>
          </a:fontRef>
        </p:style>
        <p:txBody>
          <a:bodyPr anchor="ctr"/>
          <a:lstStyle/>
          <a:p>
            <a:endParaRPr lang="zh-CN" altLang="en-US"/>
          </a:p>
        </p:txBody>
      </p:sp>
      <p:sp>
        <p:nvSpPr>
          <p:cNvPr id="10" name="减号 9"/>
          <p:cNvSpPr/>
          <p:nvPr/>
        </p:nvSpPr>
        <p:spPr>
          <a:xfrm>
            <a:off x="1037089" y="3327034"/>
            <a:ext cx="1176020" cy="606425"/>
          </a:xfrm>
          <a:prstGeom prst="mathMinus">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1" name="空心弧 10"/>
          <p:cNvSpPr/>
          <p:nvPr/>
        </p:nvSpPr>
        <p:spPr>
          <a:xfrm rot="10800000">
            <a:off x="1959744" y="3480704"/>
            <a:ext cx="1709420" cy="452755"/>
          </a:xfrm>
          <a:prstGeom prst="blockArc">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solidFill>
                <a:schemeClr val="tx1"/>
              </a:solidFill>
            </a:endParaRPr>
          </a:p>
        </p:txBody>
      </p:sp>
      <p:sp>
        <p:nvSpPr>
          <p:cNvPr id="12" name="文本框 20"/>
          <p:cNvSpPr txBox="1"/>
          <p:nvPr/>
        </p:nvSpPr>
        <p:spPr>
          <a:xfrm>
            <a:off x="3090679" y="3604529"/>
            <a:ext cx="687705" cy="368300"/>
          </a:xfrm>
          <a:prstGeom prst="rect">
            <a:avLst/>
          </a:prstGeom>
          <a:ln w="19050">
            <a:solidFill>
              <a:schemeClr val="bg1"/>
            </a:solidFill>
          </a:ln>
        </p:spPr>
        <p:style>
          <a:lnRef idx="2">
            <a:schemeClr val="dk1"/>
          </a:lnRef>
          <a:fillRef idx="1">
            <a:schemeClr val="lt1"/>
          </a:fillRef>
          <a:effectRef idx="0">
            <a:schemeClr val="dk1"/>
          </a:effectRef>
          <a:fontRef idx="minor">
            <a:schemeClr val="dk1"/>
          </a:fontRef>
        </p:style>
        <p:txBody>
          <a:bodyPr wrap="square" rtlCol="0">
            <a:spAutoFit/>
          </a:bodyPr>
          <a:lstStyle/>
          <a:p>
            <a:endParaRPr lang="zh-CN" altLang="en-US"/>
          </a:p>
        </p:txBody>
      </p:sp>
      <p:sp>
        <p:nvSpPr>
          <p:cNvPr id="13" name="减号 12"/>
          <p:cNvSpPr/>
          <p:nvPr/>
        </p:nvSpPr>
        <p:spPr>
          <a:xfrm rot="5400000">
            <a:off x="895484" y="2525664"/>
            <a:ext cx="2152650" cy="741680"/>
          </a:xfrm>
          <a:prstGeom prst="mathMinus">
            <a:avLst/>
          </a:prstGeom>
          <a:solidFill>
            <a:schemeClr val="tx1"/>
          </a:solidFill>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14" name="直接连接符 13"/>
          <p:cNvCxnSpPr/>
          <p:nvPr/>
        </p:nvCxnSpPr>
        <p:spPr>
          <a:xfrm>
            <a:off x="1435234" y="2195464"/>
            <a:ext cx="0" cy="118110"/>
          </a:xfrm>
          <a:prstGeom prst="line">
            <a:avLst/>
          </a:prstGeom>
        </p:spPr>
        <p:style>
          <a:lnRef idx="3">
            <a:schemeClr val="dk1"/>
          </a:lnRef>
          <a:fillRef idx="0">
            <a:schemeClr val="dk1"/>
          </a:fillRef>
          <a:effectRef idx="2">
            <a:schemeClr val="dk1"/>
          </a:effectRef>
          <a:fontRef idx="minor">
            <a:schemeClr val="tx1"/>
          </a:fontRef>
        </p:style>
      </p:cxnSp>
      <p:sp>
        <p:nvSpPr>
          <p:cNvPr id="15" name="任意多边形 14"/>
          <p:cNvSpPr/>
          <p:nvPr/>
        </p:nvSpPr>
        <p:spPr>
          <a:xfrm>
            <a:off x="4885824" y="2039889"/>
            <a:ext cx="1492885" cy="279400"/>
          </a:xfrm>
          <a:custGeom>
            <a:avLst/>
            <a:gdLst>
              <a:gd name="connisteX0" fmla="*/ 0 w 1492885"/>
              <a:gd name="connsiteY0" fmla="*/ 279400 h 279400"/>
              <a:gd name="connisteX1" fmla="*/ 1492885 w 1492885"/>
              <a:gd name="connsiteY1" fmla="*/ 279400 h 279400"/>
              <a:gd name="connisteX2" fmla="*/ 1492885 w 1492885"/>
              <a:gd name="connsiteY2" fmla="*/ 170815 h 279400"/>
              <a:gd name="connisteX3" fmla="*/ 226060 w 1492885"/>
              <a:gd name="connsiteY3" fmla="*/ 170815 h 279400"/>
              <a:gd name="connisteX4" fmla="*/ 127000 w 1492885"/>
              <a:gd name="connsiteY4" fmla="*/ 0 h 279400"/>
              <a:gd name="connisteX5" fmla="*/ 0 w 1492885"/>
              <a:gd name="connsiteY5" fmla="*/ 219710 h 279400"/>
              <a:gd name="connisteX6" fmla="*/ 0 w 1492885"/>
              <a:gd name="connsiteY6" fmla="*/ 279400 h 2794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l" t="t" r="r" b="b"/>
            <a:pathLst>
              <a:path w="1492885" h="279400">
                <a:moveTo>
                  <a:pt x="0" y="279400"/>
                </a:moveTo>
                <a:lnTo>
                  <a:pt x="1492885" y="279400"/>
                </a:lnTo>
                <a:lnTo>
                  <a:pt x="1492885" y="170815"/>
                </a:lnTo>
                <a:lnTo>
                  <a:pt x="226060" y="170815"/>
                </a:lnTo>
                <a:lnTo>
                  <a:pt x="127000" y="0"/>
                </a:lnTo>
                <a:lnTo>
                  <a:pt x="0" y="219710"/>
                </a:lnTo>
                <a:lnTo>
                  <a:pt x="0" y="279400"/>
                </a:lnTo>
                <a:close/>
              </a:path>
            </a:pathLst>
          </a:custGeom>
        </p:spPr>
        <p:style>
          <a:lnRef idx="2">
            <a:schemeClr val="dk1"/>
          </a:lnRef>
          <a:fillRef idx="1">
            <a:schemeClr val="lt1"/>
          </a:fillRef>
          <a:effectRef idx="0">
            <a:schemeClr val="dk1"/>
          </a:effectRef>
          <a:fontRef idx="minor">
            <a:schemeClr val="dk1"/>
          </a:fontRef>
        </p:style>
        <p:txBody>
          <a:bodyPr rtlCol="0" anchor="ctr"/>
          <a:lstStyle/>
          <a:p>
            <a:pPr algn="ctr"/>
            <a:endParaRPr lang="en-US" altLang="zh-CN"/>
          </a:p>
        </p:txBody>
      </p:sp>
      <p:sp>
        <p:nvSpPr>
          <p:cNvPr id="16" name="任意多边形 15"/>
          <p:cNvSpPr/>
          <p:nvPr/>
        </p:nvSpPr>
        <p:spPr>
          <a:xfrm>
            <a:off x="4796924" y="798464"/>
            <a:ext cx="1492885" cy="245110"/>
          </a:xfrm>
          <a:custGeom>
            <a:avLst/>
            <a:gdLst>
              <a:gd name="connisteX0" fmla="*/ 0 w 1492885"/>
              <a:gd name="connsiteY0" fmla="*/ 0 h 245110"/>
              <a:gd name="connisteX1" fmla="*/ 1492885 w 1492885"/>
              <a:gd name="connsiteY1" fmla="*/ 0 h 245110"/>
              <a:gd name="connisteX2" fmla="*/ 1492885 w 1492885"/>
              <a:gd name="connsiteY2" fmla="*/ 154305 h 245110"/>
              <a:gd name="connisteX3" fmla="*/ 180975 w 1492885"/>
              <a:gd name="connsiteY3" fmla="*/ 154305 h 245110"/>
              <a:gd name="connisteX4" fmla="*/ 90170 w 1492885"/>
              <a:gd name="connsiteY4" fmla="*/ 245110 h 245110"/>
              <a:gd name="connisteX5" fmla="*/ 0 w 1492885"/>
              <a:gd name="connsiteY5" fmla="*/ 0 h 24511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rect l="l" t="t" r="r" b="b"/>
            <a:pathLst>
              <a:path w="1492885" h="245110">
                <a:moveTo>
                  <a:pt x="0" y="0"/>
                </a:moveTo>
                <a:lnTo>
                  <a:pt x="1492885" y="0"/>
                </a:lnTo>
                <a:lnTo>
                  <a:pt x="1492885" y="154305"/>
                </a:lnTo>
                <a:lnTo>
                  <a:pt x="180975" y="154305"/>
                </a:lnTo>
                <a:lnTo>
                  <a:pt x="90170" y="245110"/>
                </a:lnTo>
                <a:lnTo>
                  <a:pt x="0" y="0"/>
                </a:lnTo>
                <a:close/>
              </a:path>
            </a:pathLst>
          </a:custGeom>
        </p:spPr>
        <p:style>
          <a:lnRef idx="2">
            <a:schemeClr val="dk1"/>
          </a:lnRef>
          <a:fillRef idx="1">
            <a:schemeClr val="lt1"/>
          </a:fillRef>
          <a:effectRef idx="0">
            <a:schemeClr val="dk1"/>
          </a:effectRef>
          <a:fontRef idx="minor">
            <a:schemeClr val="dk1"/>
          </a:fontRef>
        </p:style>
        <p:txBody>
          <a:bodyPr vertOverflow="overflow" horzOverflow="overflow" vert="horz" wrap="square" numCol="1" spcCol="0" rtlCol="0" fromWordArt="0" anchor="ctr" anchorCtr="0" forceAA="0" compatLnSpc="1">
            <a:noAutofit/>
          </a:bodyPr>
          <a:lstStyle/>
          <a:p>
            <a:pPr lvl="0" algn="ctr"/>
            <a:endParaRPr lang="zh-CN" altLang="en-US">
              <a:sym typeface="+mn-ea"/>
            </a:endParaRPr>
          </a:p>
        </p:txBody>
      </p:sp>
      <p:sp>
        <p:nvSpPr>
          <p:cNvPr id="17" name="矩形 16"/>
          <p:cNvSpPr/>
          <p:nvPr/>
        </p:nvSpPr>
        <p:spPr>
          <a:xfrm>
            <a:off x="1881004" y="1467754"/>
            <a:ext cx="180975" cy="27114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8" name="矩形 17"/>
          <p:cNvSpPr/>
          <p:nvPr/>
        </p:nvSpPr>
        <p:spPr>
          <a:xfrm>
            <a:off x="3288799" y="3788044"/>
            <a:ext cx="738505" cy="162560"/>
          </a:xfrm>
          <a:prstGeom prst="rect">
            <a:avLst/>
          </a:prstGeom>
          <a:ln w="1905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9" name="矩形 18"/>
          <p:cNvSpPr/>
          <p:nvPr/>
        </p:nvSpPr>
        <p:spPr>
          <a:xfrm>
            <a:off x="3352934" y="2204989"/>
            <a:ext cx="597535" cy="1583055"/>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20" name="直接连接符 19"/>
          <p:cNvCxnSpPr/>
          <p:nvPr/>
        </p:nvCxnSpPr>
        <p:spPr>
          <a:xfrm flipH="1">
            <a:off x="3190374" y="2349134"/>
            <a:ext cx="162560"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21" name="直接连接符 20"/>
          <p:cNvCxnSpPr/>
          <p:nvPr/>
        </p:nvCxnSpPr>
        <p:spPr>
          <a:xfrm>
            <a:off x="3180849" y="2340244"/>
            <a:ext cx="0" cy="2062480"/>
          </a:xfrm>
          <a:prstGeom prst="line">
            <a:avLst/>
          </a:prstGeom>
          <a:ln w="19050"/>
        </p:spPr>
        <p:style>
          <a:lnRef idx="2">
            <a:schemeClr val="dk1"/>
          </a:lnRef>
          <a:fillRef idx="0">
            <a:schemeClr val="dk1"/>
          </a:fillRef>
          <a:effectRef idx="1">
            <a:schemeClr val="dk1"/>
          </a:effectRef>
          <a:fontRef idx="minor">
            <a:schemeClr val="tx1"/>
          </a:fontRef>
        </p:style>
      </p:cxnSp>
      <p:cxnSp>
        <p:nvCxnSpPr>
          <p:cNvPr id="22" name="直接连接符 21"/>
          <p:cNvCxnSpPr/>
          <p:nvPr/>
        </p:nvCxnSpPr>
        <p:spPr>
          <a:xfrm>
            <a:off x="3950469" y="3452764"/>
            <a:ext cx="126365" cy="0"/>
          </a:xfrm>
          <a:prstGeom prst="line">
            <a:avLst/>
          </a:prstGeom>
          <a:ln w="19050"/>
        </p:spPr>
        <p:style>
          <a:lnRef idx="2">
            <a:schemeClr val="dk1"/>
          </a:lnRef>
          <a:fillRef idx="0">
            <a:schemeClr val="dk1"/>
          </a:fillRef>
          <a:effectRef idx="1">
            <a:schemeClr val="dk1"/>
          </a:effectRef>
          <a:fontRef idx="minor">
            <a:schemeClr val="tx1"/>
          </a:fontRef>
        </p:style>
      </p:cxnSp>
      <p:cxnSp>
        <p:nvCxnSpPr>
          <p:cNvPr id="23" name="直接连接符 22"/>
          <p:cNvCxnSpPr/>
          <p:nvPr/>
        </p:nvCxnSpPr>
        <p:spPr>
          <a:xfrm>
            <a:off x="4067944" y="3443874"/>
            <a:ext cx="0" cy="1013460"/>
          </a:xfrm>
          <a:prstGeom prst="line">
            <a:avLst/>
          </a:prstGeom>
          <a:ln w="19050"/>
        </p:spPr>
        <p:style>
          <a:lnRef idx="2">
            <a:schemeClr val="dk1"/>
          </a:lnRef>
          <a:fillRef idx="0">
            <a:schemeClr val="dk1"/>
          </a:fillRef>
          <a:effectRef idx="1">
            <a:schemeClr val="dk1"/>
          </a:effectRef>
          <a:fontRef idx="minor">
            <a:schemeClr val="tx1"/>
          </a:fontRef>
        </p:style>
      </p:cxnSp>
      <p:sp>
        <p:nvSpPr>
          <p:cNvPr id="24" name="弧形 23"/>
          <p:cNvSpPr/>
          <p:nvPr/>
        </p:nvSpPr>
        <p:spPr>
          <a:xfrm>
            <a:off x="3819024" y="2349134"/>
            <a:ext cx="248920" cy="179070"/>
          </a:xfrm>
          <a:prstGeom prst="arc">
            <a:avLst>
              <a:gd name="adj1" fmla="val 16200000"/>
              <a:gd name="adj2" fmla="val 5346008"/>
            </a:avLst>
          </a:prstGeom>
          <a:ln w="19050"/>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cxnSp>
        <p:nvCxnSpPr>
          <p:cNvPr id="25" name="直接连接符 24"/>
          <p:cNvCxnSpPr/>
          <p:nvPr/>
        </p:nvCxnSpPr>
        <p:spPr>
          <a:xfrm flipH="1">
            <a:off x="3352934" y="2528204"/>
            <a:ext cx="597535" cy="191770"/>
          </a:xfrm>
          <a:prstGeom prst="line">
            <a:avLst/>
          </a:prstGeom>
          <a:ln w="19050"/>
        </p:spPr>
        <p:style>
          <a:lnRef idx="2">
            <a:schemeClr val="dk1"/>
          </a:lnRef>
          <a:fillRef idx="0">
            <a:schemeClr val="dk1"/>
          </a:fillRef>
          <a:effectRef idx="1">
            <a:schemeClr val="dk1"/>
          </a:effectRef>
          <a:fontRef idx="minor">
            <a:schemeClr val="tx1"/>
          </a:fontRef>
        </p:style>
      </p:cxnSp>
      <p:sp>
        <p:nvSpPr>
          <p:cNvPr id="26" name="弧形 25"/>
          <p:cNvSpPr/>
          <p:nvPr/>
        </p:nvSpPr>
        <p:spPr>
          <a:xfrm rot="10800000">
            <a:off x="3217044" y="2719974"/>
            <a:ext cx="248920" cy="179070"/>
          </a:xfrm>
          <a:prstGeom prst="arc">
            <a:avLst>
              <a:gd name="adj1" fmla="val 16200000"/>
              <a:gd name="adj2" fmla="val 5346008"/>
            </a:avLst>
          </a:prstGeom>
          <a:ln w="19050"/>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27" name="弧形 26"/>
          <p:cNvSpPr/>
          <p:nvPr/>
        </p:nvSpPr>
        <p:spPr>
          <a:xfrm>
            <a:off x="3844424" y="2899044"/>
            <a:ext cx="248920" cy="179070"/>
          </a:xfrm>
          <a:prstGeom prst="arc">
            <a:avLst>
              <a:gd name="adj1" fmla="val 16200000"/>
              <a:gd name="adj2" fmla="val 5346008"/>
            </a:avLst>
          </a:prstGeom>
          <a:ln w="19050"/>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cxnSp>
        <p:nvCxnSpPr>
          <p:cNvPr id="28" name="直接连接符 27"/>
          <p:cNvCxnSpPr/>
          <p:nvPr/>
        </p:nvCxnSpPr>
        <p:spPr>
          <a:xfrm flipH="1">
            <a:off x="3364364" y="3073034"/>
            <a:ext cx="597535" cy="191770"/>
          </a:xfrm>
          <a:prstGeom prst="line">
            <a:avLst/>
          </a:prstGeom>
          <a:ln w="19050"/>
        </p:spPr>
        <p:style>
          <a:lnRef idx="2">
            <a:schemeClr val="dk1"/>
          </a:lnRef>
          <a:fillRef idx="0">
            <a:schemeClr val="dk1"/>
          </a:fillRef>
          <a:effectRef idx="1">
            <a:schemeClr val="dk1"/>
          </a:effectRef>
          <a:fontRef idx="minor">
            <a:schemeClr val="tx1"/>
          </a:fontRef>
        </p:style>
      </p:cxnSp>
      <p:sp>
        <p:nvSpPr>
          <p:cNvPr id="29" name="弧形 28"/>
          <p:cNvSpPr/>
          <p:nvPr/>
        </p:nvSpPr>
        <p:spPr>
          <a:xfrm rot="10800000">
            <a:off x="3225934" y="3264804"/>
            <a:ext cx="248920" cy="179070"/>
          </a:xfrm>
          <a:prstGeom prst="arc">
            <a:avLst>
              <a:gd name="adj1" fmla="val 16200000"/>
              <a:gd name="adj2" fmla="val 5346008"/>
            </a:avLst>
          </a:prstGeom>
          <a:ln w="19050"/>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30" name="文本框 72"/>
          <p:cNvSpPr txBox="1"/>
          <p:nvPr/>
        </p:nvSpPr>
        <p:spPr>
          <a:xfrm>
            <a:off x="424949" y="2812684"/>
            <a:ext cx="1637030" cy="368300"/>
          </a:xfrm>
          <a:prstGeom prst="rect">
            <a:avLst/>
          </a:prstGeom>
          <a:noFill/>
        </p:spPr>
        <p:txBody>
          <a:bodyPr wrap="square" rtlCol="0">
            <a:spAutoFit/>
          </a:bodyPr>
          <a:lstStyle/>
          <a:p>
            <a:r>
              <a:rPr lang="zh-CN" altLang="en-US" b="1">
                <a:latin typeface="楷体" panose="02010609060101010101" pitchFamily="49" charset="-122"/>
                <a:ea typeface="楷体" panose="02010609060101010101" pitchFamily="49" charset="-122"/>
              </a:rPr>
              <a:t>弹簧</a:t>
            </a:r>
            <a:endParaRPr lang="zh-CN" altLang="en-US" b="1">
              <a:latin typeface="楷体" panose="02010609060101010101" pitchFamily="49" charset="-122"/>
              <a:ea typeface="楷体" panose="02010609060101010101" pitchFamily="49" charset="-122"/>
            </a:endParaRPr>
          </a:p>
        </p:txBody>
      </p:sp>
      <p:sp>
        <p:nvSpPr>
          <p:cNvPr id="31" name="减号 30"/>
          <p:cNvSpPr/>
          <p:nvPr/>
        </p:nvSpPr>
        <p:spPr>
          <a:xfrm rot="20940000">
            <a:off x="918979" y="1597294"/>
            <a:ext cx="3003550" cy="705485"/>
          </a:xfrm>
          <a:prstGeom prst="mathMinus">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32" name="任意多边形 31"/>
          <p:cNvSpPr/>
          <p:nvPr/>
        </p:nvSpPr>
        <p:spPr>
          <a:xfrm>
            <a:off x="2653164" y="1020714"/>
            <a:ext cx="2524760" cy="760095"/>
          </a:xfrm>
          <a:custGeom>
            <a:avLst/>
            <a:gdLst>
              <a:gd name="connisteX0" fmla="*/ 81915 w 2524760"/>
              <a:gd name="connsiteY0" fmla="*/ 452120 h 760095"/>
              <a:gd name="connisteX1" fmla="*/ 208280 w 2524760"/>
              <a:gd name="connsiteY1" fmla="*/ 588010 h 760095"/>
              <a:gd name="connisteX2" fmla="*/ 2252980 w 2524760"/>
              <a:gd name="connsiteY2" fmla="*/ 189865 h 760095"/>
              <a:gd name="connisteX3" fmla="*/ 2280285 w 2524760"/>
              <a:gd name="connsiteY3" fmla="*/ 0 h 760095"/>
              <a:gd name="connisteX4" fmla="*/ 2524760 w 2524760"/>
              <a:gd name="connsiteY4" fmla="*/ 307340 h 760095"/>
              <a:gd name="connisteX5" fmla="*/ 163195 w 2524760"/>
              <a:gd name="connsiteY5" fmla="*/ 760095 h 760095"/>
              <a:gd name="connisteX6" fmla="*/ 0 w 2524760"/>
              <a:gd name="connsiteY6" fmla="*/ 542925 h 760095"/>
              <a:gd name="connisteX7" fmla="*/ 81915 w 2524760"/>
              <a:gd name="connsiteY7" fmla="*/ 452120 h 76009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Lst>
            <a:rect l="l" t="t" r="r" b="b"/>
            <a:pathLst>
              <a:path w="2524760" h="760095">
                <a:moveTo>
                  <a:pt x="81915" y="452120"/>
                </a:moveTo>
                <a:lnTo>
                  <a:pt x="208280" y="588010"/>
                </a:lnTo>
                <a:lnTo>
                  <a:pt x="2252980" y="189865"/>
                </a:lnTo>
                <a:lnTo>
                  <a:pt x="2280285" y="0"/>
                </a:lnTo>
                <a:lnTo>
                  <a:pt x="2524760" y="307340"/>
                </a:lnTo>
                <a:lnTo>
                  <a:pt x="163195" y="760095"/>
                </a:lnTo>
                <a:lnTo>
                  <a:pt x="0" y="542925"/>
                </a:lnTo>
                <a:lnTo>
                  <a:pt x="81915" y="452120"/>
                </a:lnTo>
                <a:close/>
              </a:path>
            </a:pathLst>
          </a:cu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33" name="半圆"/>
          <p:cNvSpPr/>
          <p:nvPr/>
        </p:nvSpPr>
        <p:spPr>
          <a:xfrm rot="20880000">
            <a:off x="5008379" y="1333134"/>
            <a:ext cx="163195" cy="82550"/>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p:spPr>
        <p:style>
          <a:lnRef idx="2">
            <a:schemeClr val="dk1"/>
          </a:lnRef>
          <a:fillRef idx="1">
            <a:schemeClr val="lt1"/>
          </a:fillRef>
          <a:effectRef idx="0">
            <a:schemeClr val="dk1"/>
          </a:effectRef>
          <a:fontRef idx="minor">
            <a:schemeClr val="dk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34" name="减号 33"/>
          <p:cNvSpPr/>
          <p:nvPr/>
        </p:nvSpPr>
        <p:spPr>
          <a:xfrm>
            <a:off x="918979" y="1780809"/>
            <a:ext cx="3003550" cy="705485"/>
          </a:xfrm>
          <a:prstGeom prst="mathMinus">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35" name="任意多边形 34"/>
          <p:cNvSpPr/>
          <p:nvPr/>
        </p:nvSpPr>
        <p:spPr>
          <a:xfrm rot="600000">
            <a:off x="2700154" y="1512839"/>
            <a:ext cx="2524760" cy="760095"/>
          </a:xfrm>
          <a:custGeom>
            <a:avLst/>
            <a:gdLst>
              <a:gd name="connisteX0" fmla="*/ 81915 w 2524760"/>
              <a:gd name="connsiteY0" fmla="*/ 452120 h 760095"/>
              <a:gd name="connisteX1" fmla="*/ 208280 w 2524760"/>
              <a:gd name="connsiteY1" fmla="*/ 588010 h 760095"/>
              <a:gd name="connisteX2" fmla="*/ 2252980 w 2524760"/>
              <a:gd name="connsiteY2" fmla="*/ 189865 h 760095"/>
              <a:gd name="connisteX3" fmla="*/ 2280285 w 2524760"/>
              <a:gd name="connsiteY3" fmla="*/ 0 h 760095"/>
              <a:gd name="connisteX4" fmla="*/ 2524760 w 2524760"/>
              <a:gd name="connsiteY4" fmla="*/ 307340 h 760095"/>
              <a:gd name="connisteX5" fmla="*/ 163195 w 2524760"/>
              <a:gd name="connsiteY5" fmla="*/ 760095 h 760095"/>
              <a:gd name="connisteX6" fmla="*/ 0 w 2524760"/>
              <a:gd name="connsiteY6" fmla="*/ 542925 h 760095"/>
              <a:gd name="connisteX7" fmla="*/ 81915 w 2524760"/>
              <a:gd name="connsiteY7" fmla="*/ 452120 h 76009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Lst>
            <a:rect l="l" t="t" r="r" b="b"/>
            <a:pathLst>
              <a:path w="2524760" h="760095">
                <a:moveTo>
                  <a:pt x="81915" y="452120"/>
                </a:moveTo>
                <a:lnTo>
                  <a:pt x="208280" y="588010"/>
                </a:lnTo>
                <a:lnTo>
                  <a:pt x="2252980" y="189865"/>
                </a:lnTo>
                <a:lnTo>
                  <a:pt x="2280285" y="0"/>
                </a:lnTo>
                <a:lnTo>
                  <a:pt x="2524760" y="307340"/>
                </a:lnTo>
                <a:lnTo>
                  <a:pt x="163195" y="760095"/>
                </a:lnTo>
                <a:lnTo>
                  <a:pt x="0" y="542925"/>
                </a:lnTo>
                <a:lnTo>
                  <a:pt x="81915" y="452120"/>
                </a:lnTo>
                <a:close/>
              </a:path>
            </a:pathLst>
          </a:cu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36" name="半圆"/>
          <p:cNvSpPr/>
          <p:nvPr/>
        </p:nvSpPr>
        <p:spPr>
          <a:xfrm>
            <a:off x="5041399" y="2042429"/>
            <a:ext cx="163195" cy="82550"/>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p:spPr>
        <p:style>
          <a:lnRef idx="2">
            <a:schemeClr val="dk1"/>
          </a:lnRef>
          <a:fillRef idx="1">
            <a:schemeClr val="lt1"/>
          </a:fillRef>
          <a:effectRef idx="0">
            <a:schemeClr val="dk1"/>
          </a:effectRef>
          <a:fontRef idx="minor">
            <a:schemeClr val="dk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37" name="文本框 12"/>
          <p:cNvSpPr txBox="1"/>
          <p:nvPr/>
        </p:nvSpPr>
        <p:spPr>
          <a:xfrm>
            <a:off x="1805439" y="863869"/>
            <a:ext cx="1420495" cy="368300"/>
          </a:xfrm>
          <a:prstGeom prst="rect">
            <a:avLst/>
          </a:prstGeom>
          <a:noFill/>
        </p:spPr>
        <p:txBody>
          <a:bodyPr wrap="square" rtlCol="0">
            <a:spAutoFit/>
          </a:bodyPr>
          <a:lstStyle/>
          <a:p>
            <a:r>
              <a:rPr lang="zh-CN" altLang="en-US" b="1">
                <a:latin typeface="楷体" panose="02010609060101010101" pitchFamily="49" charset="-122"/>
                <a:ea typeface="楷体" panose="02010609060101010101" pitchFamily="49" charset="-122"/>
              </a:rPr>
              <a:t>衔铁</a:t>
            </a:r>
            <a:endParaRPr lang="zh-CN" altLang="en-US" b="1">
              <a:latin typeface="楷体" panose="02010609060101010101" pitchFamily="49" charset="-122"/>
              <a:ea typeface="楷体" panose="02010609060101010101" pitchFamily="49" charset="-122"/>
            </a:endParaRPr>
          </a:p>
        </p:txBody>
      </p:sp>
      <p:sp>
        <p:nvSpPr>
          <p:cNvPr id="38" name="文本框 13"/>
          <p:cNvSpPr txBox="1"/>
          <p:nvPr/>
        </p:nvSpPr>
        <p:spPr>
          <a:xfrm>
            <a:off x="2998604" y="4420201"/>
            <a:ext cx="407670" cy="523220"/>
          </a:xfrm>
          <a:prstGeom prst="rect">
            <a:avLst/>
          </a:prstGeom>
          <a:noFill/>
        </p:spPr>
        <p:txBody>
          <a:bodyPr wrap="square" rtlCol="0">
            <a:spAutoFit/>
          </a:bodyPr>
          <a:lstStyle/>
          <a:p>
            <a:r>
              <a:rPr lang="en-US" altLang="zh-CN" sz="2800" dirty="0"/>
              <a:t>+</a:t>
            </a:r>
            <a:endParaRPr lang="en-US" altLang="zh-CN" sz="2800" dirty="0"/>
          </a:p>
        </p:txBody>
      </p:sp>
      <p:sp>
        <p:nvSpPr>
          <p:cNvPr id="39" name="文本框 14"/>
          <p:cNvSpPr txBox="1"/>
          <p:nvPr/>
        </p:nvSpPr>
        <p:spPr>
          <a:xfrm>
            <a:off x="3922529" y="4254171"/>
            <a:ext cx="407670" cy="523220"/>
          </a:xfrm>
          <a:prstGeom prst="rect">
            <a:avLst/>
          </a:prstGeom>
          <a:noFill/>
        </p:spPr>
        <p:txBody>
          <a:bodyPr wrap="square" rtlCol="0">
            <a:spAutoFit/>
          </a:bodyPr>
          <a:lstStyle/>
          <a:p>
            <a:r>
              <a:rPr lang="en-US" altLang="zh-CN" sz="2800" dirty="0"/>
              <a:t>_</a:t>
            </a:r>
            <a:endParaRPr lang="en-US" altLang="zh-CN" sz="2800" dirty="0"/>
          </a:p>
        </p:txBody>
      </p:sp>
      <p:cxnSp>
        <p:nvCxnSpPr>
          <p:cNvPr id="40" name="直接连接符 39"/>
          <p:cNvCxnSpPr>
            <a:endCxn id="31" idx="3"/>
          </p:cNvCxnSpPr>
          <p:nvPr/>
        </p:nvCxnSpPr>
        <p:spPr>
          <a:xfrm>
            <a:off x="2239144" y="1226454"/>
            <a:ext cx="165735" cy="641985"/>
          </a:xfrm>
          <a:prstGeom prst="line">
            <a:avLst/>
          </a:prstGeom>
        </p:spPr>
        <p:style>
          <a:lnRef idx="2">
            <a:schemeClr val="dk1"/>
          </a:lnRef>
          <a:fillRef idx="0">
            <a:schemeClr val="dk1"/>
          </a:fillRef>
          <a:effectRef idx="1">
            <a:schemeClr val="dk1"/>
          </a:effectRef>
          <a:fontRef idx="minor">
            <a:schemeClr val="tx1"/>
          </a:fontRef>
        </p:style>
      </p:cxnSp>
      <p:sp>
        <p:nvSpPr>
          <p:cNvPr id="41" name="Text Box 44"/>
          <p:cNvSpPr txBox="1">
            <a:spLocks noChangeArrowheads="1"/>
          </p:cNvSpPr>
          <p:nvPr/>
        </p:nvSpPr>
        <p:spPr bwMode="auto">
          <a:xfrm>
            <a:off x="6625471" y="520060"/>
            <a:ext cx="2321345" cy="67403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r>
              <a:rPr lang="zh-CN" altLang="en-US" sz="2800" dirty="0">
                <a:latin typeface="楷体" panose="02010609060101010101" pitchFamily="49" charset="-122"/>
                <a:ea typeface="楷体" panose="02010609060101010101" pitchFamily="49" charset="-122"/>
              </a:rPr>
              <a:t>低电压继电器</a:t>
            </a:r>
            <a:endParaRPr lang="zh-CN" altLang="en-US" sz="2800" dirty="0">
              <a:latin typeface="楷体" panose="02010609060101010101" pitchFamily="49" charset="-122"/>
              <a:ea typeface="楷体" panose="02010609060101010101" pitchFamily="49" charset="-122"/>
            </a:endParaRPr>
          </a:p>
        </p:txBody>
      </p:sp>
      <p:sp>
        <p:nvSpPr>
          <p:cNvPr id="42" name="Text Box 44"/>
          <p:cNvSpPr txBox="1">
            <a:spLocks noChangeArrowheads="1"/>
          </p:cNvSpPr>
          <p:nvPr/>
        </p:nvSpPr>
        <p:spPr bwMode="auto">
          <a:xfrm>
            <a:off x="6625471" y="1960220"/>
            <a:ext cx="2321345" cy="67403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r>
              <a:rPr lang="zh-CN" altLang="en-US" sz="2800" dirty="0">
                <a:latin typeface="楷体" panose="02010609060101010101" pitchFamily="49" charset="-122"/>
                <a:ea typeface="楷体" panose="02010609060101010101" pitchFamily="49" charset="-122"/>
              </a:rPr>
              <a:t>过电压继电器</a:t>
            </a:r>
            <a:endParaRPr lang="zh-CN" altLang="en-US" sz="28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nodeType="clickEffect">
                                  <p:stCondLst>
                                    <p:cond delay="0"/>
                                  </p:stCondLst>
                                  <p:childTnLst>
                                    <p:animClr clrSpc="hsl" dir="cw">
                                      <p:cBhvr override="childStyle">
                                        <p:cTn id="6" dur="500" fill="hold"/>
                                        <p:tgtEl>
                                          <p:spTgt spid="21"/>
                                        </p:tgtEl>
                                        <p:attrNameLst>
                                          <p:attrName>style.color</p:attrName>
                                        </p:attrNameLst>
                                      </p:cBhvr>
                                      <p:by>
                                        <p:hsl h="0" s="-12549" l="-25098"/>
                                      </p:by>
                                    </p:animClr>
                                    <p:animClr clrSpc="hsl" dir="cw">
                                      <p:cBhvr>
                                        <p:cTn id="7" dur="500" fill="hold"/>
                                        <p:tgtEl>
                                          <p:spTgt spid="21"/>
                                        </p:tgtEl>
                                        <p:attrNameLst>
                                          <p:attrName>fillcolor</p:attrName>
                                        </p:attrNameLst>
                                      </p:cBhvr>
                                      <p:by>
                                        <p:hsl h="0" s="-12549" l="-25098"/>
                                      </p:by>
                                    </p:animClr>
                                    <p:animClr clrSpc="hsl" dir="cw">
                                      <p:cBhvr>
                                        <p:cTn id="8" dur="500" fill="hold"/>
                                        <p:tgtEl>
                                          <p:spTgt spid="21"/>
                                        </p:tgtEl>
                                        <p:attrNameLst>
                                          <p:attrName>stroke.color</p:attrName>
                                        </p:attrNameLst>
                                      </p:cBhvr>
                                      <p:by>
                                        <p:hsl h="0" s="-12549" l="-25098"/>
                                      </p:by>
                                    </p:animClr>
                                    <p:set>
                                      <p:cBhvr>
                                        <p:cTn id="9" dur="500" fill="hold"/>
                                        <p:tgtEl>
                                          <p:spTgt spid="21"/>
                                        </p:tgtEl>
                                        <p:attrNameLst>
                                          <p:attrName>fill.type</p:attrName>
                                        </p:attrNameLst>
                                      </p:cBhvr>
                                      <p:to>
                                        <p:strVal val="solid"/>
                                      </p:to>
                                    </p:set>
                                  </p:childTnLst>
                                  <p:subTnLst>
                                    <p:animClr clrSpc="rgb" dir="cw">
                                      <p:cBhvr override="childStyle">
                                        <p:cTn dur="1" fill="hold" display="0" masterRel="nextClick" afterEffect="1"/>
                                        <p:tgtEl>
                                          <p:spTgt spid="21"/>
                                        </p:tgtEl>
                                        <p:attrNameLst>
                                          <p:attrName>ppt_c</p:attrName>
                                        </p:attrNameLst>
                                      </p:cBhvr>
                                      <p:to>
                                        <a:srgbClr val="FF0000"/>
                                      </p:to>
                                    </p:animClr>
                                  </p:subTnLst>
                                </p:cTn>
                              </p:par>
                            </p:childTnLst>
                          </p:cTn>
                        </p:par>
                        <p:par>
                          <p:cTn id="10" fill="hold">
                            <p:stCondLst>
                              <p:cond delay="500"/>
                            </p:stCondLst>
                            <p:childTnLst>
                              <p:par>
                                <p:cTn id="11" presetID="24" presetClass="emph" presetSubtype="0" fill="hold" nodeType="afterEffect">
                                  <p:stCondLst>
                                    <p:cond delay="0"/>
                                  </p:stCondLst>
                                  <p:childTnLst>
                                    <p:animClr clrSpc="hsl" dir="cw">
                                      <p:cBhvr override="childStyle">
                                        <p:cTn id="12" dur="500" fill="hold"/>
                                        <p:tgtEl>
                                          <p:spTgt spid="20"/>
                                        </p:tgtEl>
                                        <p:attrNameLst>
                                          <p:attrName>style.color</p:attrName>
                                        </p:attrNameLst>
                                      </p:cBhvr>
                                      <p:by>
                                        <p:hsl h="0" s="-12549" l="-25098"/>
                                      </p:by>
                                    </p:animClr>
                                    <p:animClr clrSpc="hsl" dir="cw">
                                      <p:cBhvr>
                                        <p:cTn id="13" dur="500" fill="hold"/>
                                        <p:tgtEl>
                                          <p:spTgt spid="20"/>
                                        </p:tgtEl>
                                        <p:attrNameLst>
                                          <p:attrName>fillcolor</p:attrName>
                                        </p:attrNameLst>
                                      </p:cBhvr>
                                      <p:by>
                                        <p:hsl h="0" s="-12549" l="-25098"/>
                                      </p:by>
                                    </p:animClr>
                                    <p:animClr clrSpc="hsl" dir="cw">
                                      <p:cBhvr>
                                        <p:cTn id="14" dur="500" fill="hold"/>
                                        <p:tgtEl>
                                          <p:spTgt spid="20"/>
                                        </p:tgtEl>
                                        <p:attrNameLst>
                                          <p:attrName>stroke.color</p:attrName>
                                        </p:attrNameLst>
                                      </p:cBhvr>
                                      <p:by>
                                        <p:hsl h="0" s="-12549" l="-25098"/>
                                      </p:by>
                                    </p:animClr>
                                    <p:set>
                                      <p:cBhvr>
                                        <p:cTn id="15" dur="500" fill="hold"/>
                                        <p:tgtEl>
                                          <p:spTgt spid="20"/>
                                        </p:tgtEl>
                                        <p:attrNameLst>
                                          <p:attrName>fill.type</p:attrName>
                                        </p:attrNameLst>
                                      </p:cBhvr>
                                      <p:to>
                                        <p:strVal val="solid"/>
                                      </p:to>
                                    </p:set>
                                  </p:childTnLst>
                                  <p:subTnLst>
                                    <p:animClr clrSpc="rgb" dir="cw">
                                      <p:cBhvr override="childStyle">
                                        <p:cTn dur="1" fill="hold" display="0" masterRel="nextClick" afterEffect="1"/>
                                        <p:tgtEl>
                                          <p:spTgt spid="20"/>
                                        </p:tgtEl>
                                        <p:attrNameLst>
                                          <p:attrName>ppt_c</p:attrName>
                                        </p:attrNameLst>
                                      </p:cBhvr>
                                      <p:to>
                                        <a:srgbClr val="FF0000"/>
                                      </p:to>
                                    </p:animClr>
                                  </p:subTnLst>
                                </p:cTn>
                              </p:par>
                            </p:childTnLst>
                          </p:cTn>
                        </p:par>
                        <p:par>
                          <p:cTn id="16" fill="hold">
                            <p:stCondLst>
                              <p:cond delay="1000"/>
                            </p:stCondLst>
                            <p:childTnLst>
                              <p:par>
                                <p:cTn id="17" presetID="24" presetClass="emph" presetSubtype="0" fill="hold" grpId="0" nodeType="afterEffect">
                                  <p:stCondLst>
                                    <p:cond delay="0"/>
                                  </p:stCondLst>
                                  <p:childTnLst>
                                    <p:animClr clrSpc="hsl" dir="cw">
                                      <p:cBhvr override="childStyle">
                                        <p:cTn id="18" dur="500" fill="hold"/>
                                        <p:tgtEl>
                                          <p:spTgt spid="24"/>
                                        </p:tgtEl>
                                        <p:attrNameLst>
                                          <p:attrName>style.color</p:attrName>
                                        </p:attrNameLst>
                                      </p:cBhvr>
                                      <p:by>
                                        <p:hsl h="0" s="-12549" l="-25098"/>
                                      </p:by>
                                    </p:animClr>
                                    <p:animClr clrSpc="hsl" dir="cw">
                                      <p:cBhvr>
                                        <p:cTn id="19" dur="500" fill="hold"/>
                                        <p:tgtEl>
                                          <p:spTgt spid="24"/>
                                        </p:tgtEl>
                                        <p:attrNameLst>
                                          <p:attrName>fillcolor</p:attrName>
                                        </p:attrNameLst>
                                      </p:cBhvr>
                                      <p:by>
                                        <p:hsl h="0" s="-12549" l="-25098"/>
                                      </p:by>
                                    </p:animClr>
                                    <p:animClr clrSpc="hsl" dir="cw">
                                      <p:cBhvr>
                                        <p:cTn id="20" dur="500" fill="hold"/>
                                        <p:tgtEl>
                                          <p:spTgt spid="24"/>
                                        </p:tgtEl>
                                        <p:attrNameLst>
                                          <p:attrName>stroke.color</p:attrName>
                                        </p:attrNameLst>
                                      </p:cBhvr>
                                      <p:by>
                                        <p:hsl h="0" s="-12549" l="-25098"/>
                                      </p:by>
                                    </p:animClr>
                                    <p:set>
                                      <p:cBhvr>
                                        <p:cTn id="21" dur="500" fill="hold"/>
                                        <p:tgtEl>
                                          <p:spTgt spid="24"/>
                                        </p:tgtEl>
                                        <p:attrNameLst>
                                          <p:attrName>fill.type</p:attrName>
                                        </p:attrNameLst>
                                      </p:cBhvr>
                                      <p:to>
                                        <p:strVal val="solid"/>
                                      </p:to>
                                    </p:set>
                                  </p:childTnLst>
                                  <p:subTnLst>
                                    <p:animClr clrSpc="rgb" dir="cw">
                                      <p:cBhvr override="childStyle">
                                        <p:cTn dur="1" fill="hold" display="0" masterRel="nextClick" afterEffect="1"/>
                                        <p:tgtEl>
                                          <p:spTgt spid="24"/>
                                        </p:tgtEl>
                                        <p:attrNameLst>
                                          <p:attrName>ppt_c</p:attrName>
                                        </p:attrNameLst>
                                      </p:cBhvr>
                                      <p:to>
                                        <a:srgbClr val="FF0000"/>
                                      </p:to>
                                    </p:animClr>
                                  </p:subTnLst>
                                </p:cTn>
                              </p:par>
                            </p:childTnLst>
                          </p:cTn>
                        </p:par>
                        <p:par>
                          <p:cTn id="22" fill="hold">
                            <p:stCondLst>
                              <p:cond delay="1500"/>
                            </p:stCondLst>
                            <p:childTnLst>
                              <p:par>
                                <p:cTn id="23" presetID="24" presetClass="emph" presetSubtype="0" fill="hold" nodeType="afterEffect">
                                  <p:stCondLst>
                                    <p:cond delay="0"/>
                                  </p:stCondLst>
                                  <p:childTnLst>
                                    <p:animClr clrSpc="hsl" dir="cw">
                                      <p:cBhvr override="childStyle">
                                        <p:cTn id="24" dur="500" fill="hold"/>
                                        <p:tgtEl>
                                          <p:spTgt spid="25"/>
                                        </p:tgtEl>
                                        <p:attrNameLst>
                                          <p:attrName>style.color</p:attrName>
                                        </p:attrNameLst>
                                      </p:cBhvr>
                                      <p:by>
                                        <p:hsl h="0" s="-12549" l="-25098"/>
                                      </p:by>
                                    </p:animClr>
                                    <p:animClr clrSpc="hsl" dir="cw">
                                      <p:cBhvr>
                                        <p:cTn id="25" dur="500" fill="hold"/>
                                        <p:tgtEl>
                                          <p:spTgt spid="25"/>
                                        </p:tgtEl>
                                        <p:attrNameLst>
                                          <p:attrName>fillcolor</p:attrName>
                                        </p:attrNameLst>
                                      </p:cBhvr>
                                      <p:by>
                                        <p:hsl h="0" s="-12549" l="-25098"/>
                                      </p:by>
                                    </p:animClr>
                                    <p:animClr clrSpc="hsl" dir="cw">
                                      <p:cBhvr>
                                        <p:cTn id="26" dur="500" fill="hold"/>
                                        <p:tgtEl>
                                          <p:spTgt spid="25"/>
                                        </p:tgtEl>
                                        <p:attrNameLst>
                                          <p:attrName>stroke.color</p:attrName>
                                        </p:attrNameLst>
                                      </p:cBhvr>
                                      <p:by>
                                        <p:hsl h="0" s="-12549" l="-25098"/>
                                      </p:by>
                                    </p:animClr>
                                    <p:set>
                                      <p:cBhvr>
                                        <p:cTn id="27" dur="500" fill="hold"/>
                                        <p:tgtEl>
                                          <p:spTgt spid="25"/>
                                        </p:tgtEl>
                                        <p:attrNameLst>
                                          <p:attrName>fill.type</p:attrName>
                                        </p:attrNameLst>
                                      </p:cBhvr>
                                      <p:to>
                                        <p:strVal val="solid"/>
                                      </p:to>
                                    </p:set>
                                  </p:childTnLst>
                                  <p:subTnLst>
                                    <p:animClr clrSpc="rgb" dir="cw">
                                      <p:cBhvr override="childStyle">
                                        <p:cTn dur="1" fill="hold" display="0" masterRel="nextClick" afterEffect="1"/>
                                        <p:tgtEl>
                                          <p:spTgt spid="25"/>
                                        </p:tgtEl>
                                        <p:attrNameLst>
                                          <p:attrName>ppt_c</p:attrName>
                                        </p:attrNameLst>
                                      </p:cBhvr>
                                      <p:to>
                                        <a:srgbClr val="FF0000"/>
                                      </p:to>
                                    </p:animClr>
                                  </p:subTnLst>
                                </p:cTn>
                              </p:par>
                            </p:childTnLst>
                          </p:cTn>
                        </p:par>
                        <p:par>
                          <p:cTn id="28" fill="hold">
                            <p:stCondLst>
                              <p:cond delay="2000"/>
                            </p:stCondLst>
                            <p:childTnLst>
                              <p:par>
                                <p:cTn id="29" presetID="24" presetClass="emph" presetSubtype="0" fill="hold" grpId="0" nodeType="afterEffect">
                                  <p:stCondLst>
                                    <p:cond delay="0"/>
                                  </p:stCondLst>
                                  <p:childTnLst>
                                    <p:animClr clrSpc="hsl" dir="cw">
                                      <p:cBhvr override="childStyle">
                                        <p:cTn id="30" dur="500" fill="hold"/>
                                        <p:tgtEl>
                                          <p:spTgt spid="26"/>
                                        </p:tgtEl>
                                        <p:attrNameLst>
                                          <p:attrName>style.color</p:attrName>
                                        </p:attrNameLst>
                                      </p:cBhvr>
                                      <p:by>
                                        <p:hsl h="0" s="-12549" l="-25098"/>
                                      </p:by>
                                    </p:animClr>
                                    <p:animClr clrSpc="hsl" dir="cw">
                                      <p:cBhvr>
                                        <p:cTn id="31" dur="500" fill="hold"/>
                                        <p:tgtEl>
                                          <p:spTgt spid="26"/>
                                        </p:tgtEl>
                                        <p:attrNameLst>
                                          <p:attrName>fillcolor</p:attrName>
                                        </p:attrNameLst>
                                      </p:cBhvr>
                                      <p:by>
                                        <p:hsl h="0" s="-12549" l="-25098"/>
                                      </p:by>
                                    </p:animClr>
                                    <p:animClr clrSpc="hsl" dir="cw">
                                      <p:cBhvr>
                                        <p:cTn id="32" dur="500" fill="hold"/>
                                        <p:tgtEl>
                                          <p:spTgt spid="26"/>
                                        </p:tgtEl>
                                        <p:attrNameLst>
                                          <p:attrName>stroke.color</p:attrName>
                                        </p:attrNameLst>
                                      </p:cBhvr>
                                      <p:by>
                                        <p:hsl h="0" s="-12549" l="-25098"/>
                                      </p:by>
                                    </p:animClr>
                                    <p:set>
                                      <p:cBhvr>
                                        <p:cTn id="33" dur="500" fill="hold"/>
                                        <p:tgtEl>
                                          <p:spTgt spid="26"/>
                                        </p:tgtEl>
                                        <p:attrNameLst>
                                          <p:attrName>fill.type</p:attrName>
                                        </p:attrNameLst>
                                      </p:cBhvr>
                                      <p:to>
                                        <p:strVal val="solid"/>
                                      </p:to>
                                    </p:set>
                                  </p:childTnLst>
                                  <p:subTnLst>
                                    <p:animClr clrSpc="rgb" dir="cw">
                                      <p:cBhvr override="childStyle">
                                        <p:cTn dur="1" fill="hold" display="0" masterRel="nextClick" afterEffect="1"/>
                                        <p:tgtEl>
                                          <p:spTgt spid="26"/>
                                        </p:tgtEl>
                                        <p:attrNameLst>
                                          <p:attrName>ppt_c</p:attrName>
                                        </p:attrNameLst>
                                      </p:cBhvr>
                                      <p:to>
                                        <a:srgbClr val="FF0000"/>
                                      </p:to>
                                    </p:animClr>
                                  </p:subTnLst>
                                </p:cTn>
                              </p:par>
                            </p:childTnLst>
                          </p:cTn>
                        </p:par>
                        <p:par>
                          <p:cTn id="34" fill="hold">
                            <p:stCondLst>
                              <p:cond delay="2500"/>
                            </p:stCondLst>
                            <p:childTnLst>
                              <p:par>
                                <p:cTn id="35" presetID="24" presetClass="emph" presetSubtype="0" fill="hold" grpId="0" nodeType="afterEffect">
                                  <p:stCondLst>
                                    <p:cond delay="0"/>
                                  </p:stCondLst>
                                  <p:childTnLst>
                                    <p:animClr clrSpc="hsl" dir="cw">
                                      <p:cBhvr override="childStyle">
                                        <p:cTn id="36" dur="500" fill="hold"/>
                                        <p:tgtEl>
                                          <p:spTgt spid="27"/>
                                        </p:tgtEl>
                                        <p:attrNameLst>
                                          <p:attrName>style.color</p:attrName>
                                        </p:attrNameLst>
                                      </p:cBhvr>
                                      <p:by>
                                        <p:hsl h="0" s="-12549" l="-25098"/>
                                      </p:by>
                                    </p:animClr>
                                    <p:animClr clrSpc="hsl" dir="cw">
                                      <p:cBhvr>
                                        <p:cTn id="37" dur="500" fill="hold"/>
                                        <p:tgtEl>
                                          <p:spTgt spid="27"/>
                                        </p:tgtEl>
                                        <p:attrNameLst>
                                          <p:attrName>fillcolor</p:attrName>
                                        </p:attrNameLst>
                                      </p:cBhvr>
                                      <p:by>
                                        <p:hsl h="0" s="-12549" l="-25098"/>
                                      </p:by>
                                    </p:animClr>
                                    <p:animClr clrSpc="hsl" dir="cw">
                                      <p:cBhvr>
                                        <p:cTn id="38" dur="500" fill="hold"/>
                                        <p:tgtEl>
                                          <p:spTgt spid="27"/>
                                        </p:tgtEl>
                                        <p:attrNameLst>
                                          <p:attrName>stroke.color</p:attrName>
                                        </p:attrNameLst>
                                      </p:cBhvr>
                                      <p:by>
                                        <p:hsl h="0" s="-12549" l="-25098"/>
                                      </p:by>
                                    </p:animClr>
                                    <p:set>
                                      <p:cBhvr>
                                        <p:cTn id="39" dur="500" fill="hold"/>
                                        <p:tgtEl>
                                          <p:spTgt spid="27"/>
                                        </p:tgtEl>
                                        <p:attrNameLst>
                                          <p:attrName>fill.type</p:attrName>
                                        </p:attrNameLst>
                                      </p:cBhvr>
                                      <p:to>
                                        <p:strVal val="solid"/>
                                      </p:to>
                                    </p:set>
                                  </p:childTnLst>
                                  <p:subTnLst>
                                    <p:animClr clrSpc="rgb" dir="cw">
                                      <p:cBhvr override="childStyle">
                                        <p:cTn dur="1" fill="hold" display="0" masterRel="nextClick" afterEffect="1"/>
                                        <p:tgtEl>
                                          <p:spTgt spid="27"/>
                                        </p:tgtEl>
                                        <p:attrNameLst>
                                          <p:attrName>ppt_c</p:attrName>
                                        </p:attrNameLst>
                                      </p:cBhvr>
                                      <p:to>
                                        <a:srgbClr val="FF0000"/>
                                      </p:to>
                                    </p:animClr>
                                  </p:subTnLst>
                                </p:cTn>
                              </p:par>
                            </p:childTnLst>
                          </p:cTn>
                        </p:par>
                        <p:par>
                          <p:cTn id="40" fill="hold">
                            <p:stCondLst>
                              <p:cond delay="3000"/>
                            </p:stCondLst>
                            <p:childTnLst>
                              <p:par>
                                <p:cTn id="41" presetID="24" presetClass="emph" presetSubtype="0" fill="hold" nodeType="afterEffect">
                                  <p:stCondLst>
                                    <p:cond delay="0"/>
                                  </p:stCondLst>
                                  <p:childTnLst>
                                    <p:animClr clrSpc="hsl" dir="cw">
                                      <p:cBhvr override="childStyle">
                                        <p:cTn id="42" dur="500" fill="hold"/>
                                        <p:tgtEl>
                                          <p:spTgt spid="28"/>
                                        </p:tgtEl>
                                        <p:attrNameLst>
                                          <p:attrName>style.color</p:attrName>
                                        </p:attrNameLst>
                                      </p:cBhvr>
                                      <p:by>
                                        <p:hsl h="0" s="-12549" l="-25098"/>
                                      </p:by>
                                    </p:animClr>
                                    <p:animClr clrSpc="hsl" dir="cw">
                                      <p:cBhvr>
                                        <p:cTn id="43" dur="500" fill="hold"/>
                                        <p:tgtEl>
                                          <p:spTgt spid="28"/>
                                        </p:tgtEl>
                                        <p:attrNameLst>
                                          <p:attrName>fillcolor</p:attrName>
                                        </p:attrNameLst>
                                      </p:cBhvr>
                                      <p:by>
                                        <p:hsl h="0" s="-12549" l="-25098"/>
                                      </p:by>
                                    </p:animClr>
                                    <p:animClr clrSpc="hsl" dir="cw">
                                      <p:cBhvr>
                                        <p:cTn id="44" dur="500" fill="hold"/>
                                        <p:tgtEl>
                                          <p:spTgt spid="28"/>
                                        </p:tgtEl>
                                        <p:attrNameLst>
                                          <p:attrName>stroke.color</p:attrName>
                                        </p:attrNameLst>
                                      </p:cBhvr>
                                      <p:by>
                                        <p:hsl h="0" s="-12549" l="-25098"/>
                                      </p:by>
                                    </p:animClr>
                                    <p:set>
                                      <p:cBhvr>
                                        <p:cTn id="45" dur="500" fill="hold"/>
                                        <p:tgtEl>
                                          <p:spTgt spid="28"/>
                                        </p:tgtEl>
                                        <p:attrNameLst>
                                          <p:attrName>fill.type</p:attrName>
                                        </p:attrNameLst>
                                      </p:cBhvr>
                                      <p:to>
                                        <p:strVal val="solid"/>
                                      </p:to>
                                    </p:set>
                                  </p:childTnLst>
                                  <p:subTnLst>
                                    <p:animClr clrSpc="rgb" dir="cw">
                                      <p:cBhvr override="childStyle">
                                        <p:cTn dur="1" fill="hold" display="0" masterRel="nextClick" afterEffect="1"/>
                                        <p:tgtEl>
                                          <p:spTgt spid="28"/>
                                        </p:tgtEl>
                                        <p:attrNameLst>
                                          <p:attrName>ppt_c</p:attrName>
                                        </p:attrNameLst>
                                      </p:cBhvr>
                                      <p:to>
                                        <a:srgbClr val="FF0000"/>
                                      </p:to>
                                    </p:animClr>
                                  </p:subTnLst>
                                </p:cTn>
                              </p:par>
                            </p:childTnLst>
                          </p:cTn>
                        </p:par>
                        <p:par>
                          <p:cTn id="46" fill="hold">
                            <p:stCondLst>
                              <p:cond delay="3500"/>
                            </p:stCondLst>
                            <p:childTnLst>
                              <p:par>
                                <p:cTn id="47" presetID="24" presetClass="emph" presetSubtype="0" fill="hold" grpId="0" nodeType="afterEffect">
                                  <p:stCondLst>
                                    <p:cond delay="0"/>
                                  </p:stCondLst>
                                  <p:childTnLst>
                                    <p:animClr clrSpc="hsl" dir="cw">
                                      <p:cBhvr override="childStyle">
                                        <p:cTn id="48" dur="500" fill="hold"/>
                                        <p:tgtEl>
                                          <p:spTgt spid="29"/>
                                        </p:tgtEl>
                                        <p:attrNameLst>
                                          <p:attrName>style.color</p:attrName>
                                        </p:attrNameLst>
                                      </p:cBhvr>
                                      <p:by>
                                        <p:hsl h="0" s="-12549" l="-25098"/>
                                      </p:by>
                                    </p:animClr>
                                    <p:animClr clrSpc="hsl" dir="cw">
                                      <p:cBhvr>
                                        <p:cTn id="49" dur="500" fill="hold"/>
                                        <p:tgtEl>
                                          <p:spTgt spid="29"/>
                                        </p:tgtEl>
                                        <p:attrNameLst>
                                          <p:attrName>fillcolor</p:attrName>
                                        </p:attrNameLst>
                                      </p:cBhvr>
                                      <p:by>
                                        <p:hsl h="0" s="-12549" l="-25098"/>
                                      </p:by>
                                    </p:animClr>
                                    <p:animClr clrSpc="hsl" dir="cw">
                                      <p:cBhvr>
                                        <p:cTn id="50" dur="500" fill="hold"/>
                                        <p:tgtEl>
                                          <p:spTgt spid="29"/>
                                        </p:tgtEl>
                                        <p:attrNameLst>
                                          <p:attrName>stroke.color</p:attrName>
                                        </p:attrNameLst>
                                      </p:cBhvr>
                                      <p:by>
                                        <p:hsl h="0" s="-12549" l="-25098"/>
                                      </p:by>
                                    </p:animClr>
                                    <p:set>
                                      <p:cBhvr>
                                        <p:cTn id="51" dur="500" fill="hold"/>
                                        <p:tgtEl>
                                          <p:spTgt spid="29"/>
                                        </p:tgtEl>
                                        <p:attrNameLst>
                                          <p:attrName>fill.type</p:attrName>
                                        </p:attrNameLst>
                                      </p:cBhvr>
                                      <p:to>
                                        <p:strVal val="solid"/>
                                      </p:to>
                                    </p:set>
                                  </p:childTnLst>
                                  <p:subTnLst>
                                    <p:animClr clrSpc="rgb" dir="cw">
                                      <p:cBhvr override="childStyle">
                                        <p:cTn dur="1" fill="hold" display="0" masterRel="nextClick" afterEffect="1"/>
                                        <p:tgtEl>
                                          <p:spTgt spid="29"/>
                                        </p:tgtEl>
                                        <p:attrNameLst>
                                          <p:attrName>ppt_c</p:attrName>
                                        </p:attrNameLst>
                                      </p:cBhvr>
                                      <p:to>
                                        <a:srgbClr val="FF0000"/>
                                      </p:to>
                                    </p:animClr>
                                  </p:subTnLst>
                                </p:cTn>
                              </p:par>
                            </p:childTnLst>
                          </p:cTn>
                        </p:par>
                        <p:par>
                          <p:cTn id="52" fill="hold">
                            <p:stCondLst>
                              <p:cond delay="4000"/>
                            </p:stCondLst>
                            <p:childTnLst>
                              <p:par>
                                <p:cTn id="53" presetID="24" presetClass="emph" presetSubtype="0" fill="hold" nodeType="afterEffect">
                                  <p:stCondLst>
                                    <p:cond delay="0"/>
                                  </p:stCondLst>
                                  <p:childTnLst>
                                    <p:animClr clrSpc="hsl" dir="cw">
                                      <p:cBhvr override="childStyle">
                                        <p:cTn id="54" dur="500" fill="hold"/>
                                        <p:tgtEl>
                                          <p:spTgt spid="22"/>
                                        </p:tgtEl>
                                        <p:attrNameLst>
                                          <p:attrName>style.color</p:attrName>
                                        </p:attrNameLst>
                                      </p:cBhvr>
                                      <p:by>
                                        <p:hsl h="0" s="-12549" l="-25098"/>
                                      </p:by>
                                    </p:animClr>
                                    <p:animClr clrSpc="hsl" dir="cw">
                                      <p:cBhvr>
                                        <p:cTn id="55" dur="500" fill="hold"/>
                                        <p:tgtEl>
                                          <p:spTgt spid="22"/>
                                        </p:tgtEl>
                                        <p:attrNameLst>
                                          <p:attrName>fillcolor</p:attrName>
                                        </p:attrNameLst>
                                      </p:cBhvr>
                                      <p:by>
                                        <p:hsl h="0" s="-12549" l="-25098"/>
                                      </p:by>
                                    </p:animClr>
                                    <p:animClr clrSpc="hsl" dir="cw">
                                      <p:cBhvr>
                                        <p:cTn id="56" dur="500" fill="hold"/>
                                        <p:tgtEl>
                                          <p:spTgt spid="22"/>
                                        </p:tgtEl>
                                        <p:attrNameLst>
                                          <p:attrName>stroke.color</p:attrName>
                                        </p:attrNameLst>
                                      </p:cBhvr>
                                      <p:by>
                                        <p:hsl h="0" s="-12549" l="-25098"/>
                                      </p:by>
                                    </p:animClr>
                                    <p:set>
                                      <p:cBhvr>
                                        <p:cTn id="57" dur="500" fill="hold"/>
                                        <p:tgtEl>
                                          <p:spTgt spid="22"/>
                                        </p:tgtEl>
                                        <p:attrNameLst>
                                          <p:attrName>fill.type</p:attrName>
                                        </p:attrNameLst>
                                      </p:cBhvr>
                                      <p:to>
                                        <p:strVal val="solid"/>
                                      </p:to>
                                    </p:set>
                                  </p:childTnLst>
                                  <p:subTnLst>
                                    <p:animClr clrSpc="rgb" dir="cw">
                                      <p:cBhvr override="childStyle">
                                        <p:cTn dur="1" fill="hold" display="0" masterRel="nextClick" afterEffect="1"/>
                                        <p:tgtEl>
                                          <p:spTgt spid="22"/>
                                        </p:tgtEl>
                                        <p:attrNameLst>
                                          <p:attrName>ppt_c</p:attrName>
                                        </p:attrNameLst>
                                      </p:cBhvr>
                                      <p:to>
                                        <a:srgbClr val="FF0000"/>
                                      </p:to>
                                    </p:animClr>
                                  </p:subTnLst>
                                </p:cTn>
                              </p:par>
                            </p:childTnLst>
                          </p:cTn>
                        </p:par>
                        <p:par>
                          <p:cTn id="58" fill="hold">
                            <p:stCondLst>
                              <p:cond delay="4500"/>
                            </p:stCondLst>
                            <p:childTnLst>
                              <p:par>
                                <p:cTn id="59" presetID="24" presetClass="emph" presetSubtype="0" fill="hold" nodeType="afterEffect">
                                  <p:stCondLst>
                                    <p:cond delay="0"/>
                                  </p:stCondLst>
                                  <p:childTnLst>
                                    <p:animClr clrSpc="hsl" dir="cw">
                                      <p:cBhvr override="childStyle">
                                        <p:cTn id="60" dur="500" fill="hold"/>
                                        <p:tgtEl>
                                          <p:spTgt spid="23"/>
                                        </p:tgtEl>
                                        <p:attrNameLst>
                                          <p:attrName>style.color</p:attrName>
                                        </p:attrNameLst>
                                      </p:cBhvr>
                                      <p:by>
                                        <p:hsl h="0" s="-12549" l="-25098"/>
                                      </p:by>
                                    </p:animClr>
                                    <p:animClr clrSpc="hsl" dir="cw">
                                      <p:cBhvr>
                                        <p:cTn id="61" dur="500" fill="hold"/>
                                        <p:tgtEl>
                                          <p:spTgt spid="23"/>
                                        </p:tgtEl>
                                        <p:attrNameLst>
                                          <p:attrName>fillcolor</p:attrName>
                                        </p:attrNameLst>
                                      </p:cBhvr>
                                      <p:by>
                                        <p:hsl h="0" s="-12549" l="-25098"/>
                                      </p:by>
                                    </p:animClr>
                                    <p:animClr clrSpc="hsl" dir="cw">
                                      <p:cBhvr>
                                        <p:cTn id="62" dur="500" fill="hold"/>
                                        <p:tgtEl>
                                          <p:spTgt spid="23"/>
                                        </p:tgtEl>
                                        <p:attrNameLst>
                                          <p:attrName>stroke.color</p:attrName>
                                        </p:attrNameLst>
                                      </p:cBhvr>
                                      <p:by>
                                        <p:hsl h="0" s="-12549" l="-25098"/>
                                      </p:by>
                                    </p:animClr>
                                    <p:set>
                                      <p:cBhvr>
                                        <p:cTn id="63" dur="500" fill="hold"/>
                                        <p:tgtEl>
                                          <p:spTgt spid="23"/>
                                        </p:tgtEl>
                                        <p:attrNameLst>
                                          <p:attrName>fill.type</p:attrName>
                                        </p:attrNameLst>
                                      </p:cBhvr>
                                      <p:to>
                                        <p:strVal val="solid"/>
                                      </p:to>
                                    </p:set>
                                  </p:childTnLst>
                                  <p:subTnLst>
                                    <p:animClr clrSpc="rgb" dir="cw">
                                      <p:cBhvr override="childStyle">
                                        <p:cTn dur="1" fill="hold" display="0" masterRel="nextClick" afterEffect="1"/>
                                        <p:tgtEl>
                                          <p:spTgt spid="23"/>
                                        </p:tgtEl>
                                        <p:attrNameLst>
                                          <p:attrName>ppt_c</p:attrName>
                                        </p:attrNameLst>
                                      </p:cBhvr>
                                      <p:to>
                                        <a:srgbClr val="FF0000"/>
                                      </p:to>
                                    </p:animClr>
                                  </p:subTnLst>
                                </p:cTn>
                              </p:par>
                            </p:childTnLst>
                          </p:cTn>
                        </p:par>
                        <p:par>
                          <p:cTn id="64" fill="hold">
                            <p:stCondLst>
                              <p:cond delay="5000"/>
                            </p:stCondLst>
                            <p:childTnLst>
                              <p:par>
                                <p:cTn id="65" presetID="24" presetClass="emph" presetSubtype="0" fill="hold" grpId="0" nodeType="afterEffect">
                                  <p:stCondLst>
                                    <p:cond delay="0"/>
                                  </p:stCondLst>
                                  <p:childTnLst>
                                    <p:animClr clrSpc="hsl" dir="cw">
                                      <p:cBhvr override="childStyle">
                                        <p:cTn id="66" dur="500" fill="hold"/>
                                        <p:tgtEl>
                                          <p:spTgt spid="19"/>
                                        </p:tgtEl>
                                        <p:attrNameLst>
                                          <p:attrName>style.color</p:attrName>
                                        </p:attrNameLst>
                                      </p:cBhvr>
                                      <p:by>
                                        <p:hsl h="0" s="-12549" l="-25098"/>
                                      </p:by>
                                    </p:animClr>
                                    <p:animClr clrSpc="hsl" dir="cw">
                                      <p:cBhvr>
                                        <p:cTn id="67" dur="500" fill="hold"/>
                                        <p:tgtEl>
                                          <p:spTgt spid="19"/>
                                        </p:tgtEl>
                                        <p:attrNameLst>
                                          <p:attrName>fillcolor</p:attrName>
                                        </p:attrNameLst>
                                      </p:cBhvr>
                                      <p:by>
                                        <p:hsl h="0" s="-12549" l="-25098"/>
                                      </p:by>
                                    </p:animClr>
                                    <p:animClr clrSpc="hsl" dir="cw">
                                      <p:cBhvr>
                                        <p:cTn id="68" dur="500" fill="hold"/>
                                        <p:tgtEl>
                                          <p:spTgt spid="19"/>
                                        </p:tgtEl>
                                        <p:attrNameLst>
                                          <p:attrName>stroke.color</p:attrName>
                                        </p:attrNameLst>
                                      </p:cBhvr>
                                      <p:by>
                                        <p:hsl h="0" s="-12549" l="-25098"/>
                                      </p:by>
                                    </p:animClr>
                                    <p:set>
                                      <p:cBhvr>
                                        <p:cTn id="69" dur="500" fill="hold"/>
                                        <p:tgtEl>
                                          <p:spTgt spid="19"/>
                                        </p:tgtEl>
                                        <p:attrNameLst>
                                          <p:attrName>fill.type</p:attrName>
                                        </p:attrNameLst>
                                      </p:cBhvr>
                                      <p:to>
                                        <p:strVal val="solid"/>
                                      </p:to>
                                    </p:set>
                                  </p:childTnLst>
                                  <p:subTnLst>
                                    <p:animClr clrSpc="rgb" dir="cw">
                                      <p:cBhvr override="childStyle">
                                        <p:cTn dur="1" fill="hold" display="0" masterRel="nextClick" afterEffect="1"/>
                                        <p:tgtEl>
                                          <p:spTgt spid="19"/>
                                        </p:tgtEl>
                                        <p:attrNameLst>
                                          <p:attrName>ppt_c</p:attrName>
                                        </p:attrNameLst>
                                      </p:cBhvr>
                                      <p:to>
                                        <a:srgbClr val="FF0000"/>
                                      </p:to>
                                    </p:animClr>
                                  </p:subTnLst>
                                </p:cTn>
                              </p:par>
                            </p:childTnLst>
                          </p:cTn>
                        </p:par>
                        <p:par>
                          <p:cTn id="70" fill="hold">
                            <p:stCondLst>
                              <p:cond delay="5500"/>
                            </p:stCondLst>
                            <p:childTnLst>
                              <p:par>
                                <p:cTn id="71" presetID="10" presetClass="exit" presetSubtype="0" fill="hold" grpId="1" nodeType="afterEffect">
                                  <p:stCondLst>
                                    <p:cond delay="0"/>
                                  </p:stCondLst>
                                  <p:childTnLst>
                                    <p:animEffect transition="out" filter="fade">
                                      <p:cBhvr>
                                        <p:cTn id="72" dur="500"/>
                                        <p:tgtEl>
                                          <p:spTgt spid="32"/>
                                        </p:tgtEl>
                                      </p:cBhvr>
                                    </p:animEffect>
                                    <p:set>
                                      <p:cBhvr>
                                        <p:cTn id="73" dur="1" fill="hold">
                                          <p:stCondLst>
                                            <p:cond delay="499"/>
                                          </p:stCondLst>
                                        </p:cTn>
                                        <p:tgtEl>
                                          <p:spTgt spid="32"/>
                                        </p:tgtEl>
                                        <p:attrNameLst>
                                          <p:attrName>style.visibility</p:attrName>
                                        </p:attrNameLst>
                                      </p:cBhvr>
                                      <p:to>
                                        <p:strVal val="hidden"/>
                                      </p:to>
                                    </p:set>
                                  </p:childTnLst>
                                </p:cTn>
                              </p:par>
                              <p:par>
                                <p:cTn id="74" presetID="10" presetClass="exit" presetSubtype="0" fill="hold" grpId="1" nodeType="withEffect">
                                  <p:stCondLst>
                                    <p:cond delay="0"/>
                                  </p:stCondLst>
                                  <p:childTnLst>
                                    <p:animEffect transition="out" filter="fade">
                                      <p:cBhvr>
                                        <p:cTn id="75" dur="500"/>
                                        <p:tgtEl>
                                          <p:spTgt spid="33"/>
                                        </p:tgtEl>
                                      </p:cBhvr>
                                    </p:animEffect>
                                    <p:set>
                                      <p:cBhvr>
                                        <p:cTn id="76" dur="1" fill="hold">
                                          <p:stCondLst>
                                            <p:cond delay="499"/>
                                          </p:stCondLst>
                                        </p:cTn>
                                        <p:tgtEl>
                                          <p:spTgt spid="33"/>
                                        </p:tgtEl>
                                        <p:attrNameLst>
                                          <p:attrName>style.visibility</p:attrName>
                                        </p:attrNameLst>
                                      </p:cBhvr>
                                      <p:to>
                                        <p:strVal val="hidden"/>
                                      </p:to>
                                    </p:set>
                                  </p:childTnLst>
                                </p:cTn>
                              </p:par>
                              <p:par>
                                <p:cTn id="77" presetID="10" presetClass="exit" presetSubtype="0" fill="hold" grpId="1" nodeType="withEffect">
                                  <p:stCondLst>
                                    <p:cond delay="0"/>
                                  </p:stCondLst>
                                  <p:childTnLst>
                                    <p:animEffect transition="out" filter="fade">
                                      <p:cBhvr>
                                        <p:cTn id="78" dur="500"/>
                                        <p:tgtEl>
                                          <p:spTgt spid="31"/>
                                        </p:tgtEl>
                                      </p:cBhvr>
                                    </p:animEffect>
                                    <p:set>
                                      <p:cBhvr>
                                        <p:cTn id="79" dur="1" fill="hold">
                                          <p:stCondLst>
                                            <p:cond delay="499"/>
                                          </p:stCondLst>
                                        </p:cTn>
                                        <p:tgtEl>
                                          <p:spTgt spid="31"/>
                                        </p:tgtEl>
                                        <p:attrNameLst>
                                          <p:attrName>style.visibility</p:attrName>
                                        </p:attrNameLst>
                                      </p:cBhvr>
                                      <p:to>
                                        <p:strVal val="hidden"/>
                                      </p:to>
                                    </p:set>
                                  </p:childTnLst>
                                </p:cTn>
                              </p:par>
                            </p:childTnLst>
                          </p:cTn>
                        </p:par>
                        <p:par>
                          <p:cTn id="80" fill="hold">
                            <p:stCondLst>
                              <p:cond delay="6000"/>
                            </p:stCondLst>
                            <p:childTnLst>
                              <p:par>
                                <p:cTn id="81" presetID="1"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36"/>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4" grpId="0" bldLvl="0" animBg="1"/>
      <p:bldP spid="26" grpId="0" bldLvl="0" animBg="1"/>
      <p:bldP spid="27" grpId="0" bldLvl="0" animBg="1"/>
      <p:bldP spid="29" grpId="0" bldLvl="0" animBg="1"/>
      <p:bldP spid="31" grpId="0" animBg="1"/>
      <p:bldP spid="31" grpId="1" bldLvl="0" animBg="1"/>
      <p:bldP spid="32" grpId="0" animBg="1"/>
      <p:bldP spid="32" grpId="1" bldLvl="0" animBg="1"/>
      <p:bldP spid="33" grpId="0" animBg="1"/>
      <p:bldP spid="33" grpId="1" bldLvl="0" animBg="1"/>
      <p:bldP spid="35" grpId="0" bldLvl="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1" name="TextBox 24"/>
          <p:cNvSpPr txBox="1"/>
          <p:nvPr/>
        </p:nvSpPr>
        <p:spPr>
          <a:xfrm>
            <a:off x="7405827" y="3323746"/>
            <a:ext cx="416514" cy="369332"/>
          </a:xfrm>
          <a:prstGeom prst="rect">
            <a:avLst/>
          </a:prstGeom>
          <a:noFill/>
        </p:spPr>
        <p:txBody>
          <a:bodyPr wrap="square" rtlCol="0">
            <a:spAutoFit/>
          </a:bodyPr>
          <a:lstStyle/>
          <a:p>
            <a:r>
              <a:rPr lang="en-US" altLang="zh-CN" dirty="0" smtClean="0"/>
              <a:t>KS</a:t>
            </a:r>
            <a:endParaRPr lang="zh-CN" altLang="en-US" dirty="0"/>
          </a:p>
        </p:txBody>
      </p:sp>
      <p:grpSp>
        <p:nvGrpSpPr>
          <p:cNvPr id="22" name="组合 25"/>
          <p:cNvGrpSpPr/>
          <p:nvPr/>
        </p:nvGrpSpPr>
        <p:grpSpPr>
          <a:xfrm>
            <a:off x="6242073" y="4071361"/>
            <a:ext cx="297510" cy="489419"/>
            <a:chOff x="8039422" y="5301208"/>
            <a:chExt cx="360040" cy="540000"/>
          </a:xfrm>
        </p:grpSpPr>
        <p:cxnSp>
          <p:nvCxnSpPr>
            <p:cNvPr id="23" name="直接箭头连接符 22"/>
            <p:cNvCxnSpPr/>
            <p:nvPr/>
          </p:nvCxnSpPr>
          <p:spPr>
            <a:xfrm rot="16200000">
              <a:off x="8129462" y="5571208"/>
              <a:ext cx="540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8039422" y="5373216"/>
              <a:ext cx="360040" cy="461665"/>
            </a:xfrm>
            <a:prstGeom prst="rect">
              <a:avLst/>
            </a:prstGeom>
          </p:spPr>
          <p:txBody>
            <a:bodyPr wrap="square">
              <a:spAutoFit/>
            </a:bodyPr>
            <a:lstStyle/>
            <a:p>
              <a:r>
                <a:rPr lang="en-US" altLang="zh-CN" sz="2400" i="1" dirty="0" smtClean="0">
                  <a:latin typeface="Times New Roman" panose="02020603050405020304" pitchFamily="18" charset="0"/>
                  <a:ea typeface="+mj-ea"/>
                  <a:cs typeface="Times New Roman" panose="02020603050405020304" pitchFamily="18" charset="0"/>
                </a:rPr>
                <a:t>+</a:t>
              </a:r>
              <a:endParaRPr lang="zh-CN" altLang="en-US" sz="2400" i="1" dirty="0">
                <a:latin typeface="Times New Roman" panose="02020603050405020304" pitchFamily="18" charset="0"/>
                <a:ea typeface="+mj-ea"/>
                <a:cs typeface="Times New Roman" panose="02020603050405020304" pitchFamily="18" charset="0"/>
              </a:endParaRPr>
            </a:p>
          </p:txBody>
        </p:sp>
      </p:grpSp>
      <p:grpSp>
        <p:nvGrpSpPr>
          <p:cNvPr id="25" name="组合 28"/>
          <p:cNvGrpSpPr/>
          <p:nvPr/>
        </p:nvGrpSpPr>
        <p:grpSpPr>
          <a:xfrm>
            <a:off x="5868144" y="2800552"/>
            <a:ext cx="2201575" cy="1793601"/>
            <a:chOff x="7391350" y="3726912"/>
            <a:chExt cx="2664296" cy="1978968"/>
          </a:xfrm>
        </p:grpSpPr>
        <p:cxnSp>
          <p:nvCxnSpPr>
            <p:cNvPr id="26" name="直接连接符 25"/>
            <p:cNvCxnSpPr/>
            <p:nvPr/>
          </p:nvCxnSpPr>
          <p:spPr>
            <a:xfrm flipV="1">
              <a:off x="8547246" y="3726912"/>
              <a:ext cx="360040" cy="3600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7" name="组合 70"/>
            <p:cNvGrpSpPr/>
            <p:nvPr/>
          </p:nvGrpSpPr>
          <p:grpSpPr>
            <a:xfrm>
              <a:off x="7391350" y="3901992"/>
              <a:ext cx="2664296" cy="1803888"/>
              <a:chOff x="7391350" y="3901992"/>
              <a:chExt cx="2664296" cy="1803888"/>
            </a:xfrm>
          </p:grpSpPr>
          <p:sp>
            <p:nvSpPr>
              <p:cNvPr id="28" name="TextBox 31"/>
              <p:cNvSpPr txBox="1"/>
              <p:nvPr/>
            </p:nvSpPr>
            <p:spPr>
              <a:xfrm>
                <a:off x="8372166" y="4509120"/>
                <a:ext cx="792088" cy="461665"/>
              </a:xfrm>
              <a:prstGeom prst="rect">
                <a:avLst/>
              </a:prstGeom>
              <a:noFill/>
              <a:ln>
                <a:solidFill>
                  <a:schemeClr val="tx1"/>
                </a:solidFill>
              </a:ln>
            </p:spPr>
            <p:txBody>
              <a:bodyPr wrap="square" rtlCol="0">
                <a:spAutoFit/>
              </a:bodyPr>
              <a:lstStyle/>
              <a:p>
                <a:r>
                  <a:rPr lang="en-US" altLang="zh-CN" sz="2400" i="1" dirty="0" smtClean="0"/>
                  <a:t> </a:t>
                </a:r>
                <a:endParaRPr lang="zh-CN" altLang="en-US" dirty="0"/>
              </a:p>
            </p:txBody>
          </p:sp>
          <p:grpSp>
            <p:nvGrpSpPr>
              <p:cNvPr id="29" name="组合 69"/>
              <p:cNvGrpSpPr/>
              <p:nvPr/>
            </p:nvGrpSpPr>
            <p:grpSpPr>
              <a:xfrm>
                <a:off x="7391350" y="3901992"/>
                <a:ext cx="2664296" cy="605936"/>
                <a:chOff x="7391350" y="3901992"/>
                <a:chExt cx="2664296" cy="605936"/>
              </a:xfrm>
            </p:grpSpPr>
            <p:cxnSp>
              <p:nvCxnSpPr>
                <p:cNvPr id="32" name="直接连接符 31"/>
                <p:cNvCxnSpPr/>
                <p:nvPr/>
              </p:nvCxnSpPr>
              <p:spPr>
                <a:xfrm>
                  <a:off x="7391350" y="4077072"/>
                  <a:ext cx="115212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8903518" y="4077072"/>
                  <a:ext cx="115212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8759502" y="3901992"/>
                  <a:ext cx="0" cy="18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8759502" y="4116864"/>
                  <a:ext cx="0" cy="18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8759502" y="4327928"/>
                  <a:ext cx="0" cy="18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0" name="直接连接符 29"/>
              <p:cNvCxnSpPr/>
              <p:nvPr/>
            </p:nvCxnSpPr>
            <p:spPr>
              <a:xfrm>
                <a:off x="8557126" y="498588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8903518" y="4985880"/>
                <a:ext cx="0" cy="72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37" name="直接连接符 36"/>
          <p:cNvCxnSpPr/>
          <p:nvPr/>
        </p:nvCxnSpPr>
        <p:spPr>
          <a:xfrm>
            <a:off x="6697589" y="3739349"/>
            <a:ext cx="2677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6958512" y="3732145"/>
            <a:ext cx="0" cy="1957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39" name="图片 38" descr="QQ截图20170530132312.png"/>
          <p:cNvPicPr>
            <a:picLocks noChangeAspect="1"/>
          </p:cNvPicPr>
          <p:nvPr/>
        </p:nvPicPr>
        <p:blipFill>
          <a:blip r:embed="rId2" cstate="print"/>
          <a:stretch>
            <a:fillRect/>
          </a:stretch>
        </p:blipFill>
        <p:spPr>
          <a:xfrm>
            <a:off x="1452022" y="2784548"/>
            <a:ext cx="2185563" cy="2143092"/>
          </a:xfrm>
          <a:prstGeom prst="rect">
            <a:avLst/>
          </a:prstGeom>
        </p:spPr>
      </p:pic>
      <p:sp>
        <p:nvSpPr>
          <p:cNvPr id="2" name="矩形 1"/>
          <p:cNvSpPr/>
          <p:nvPr/>
        </p:nvSpPr>
        <p:spPr>
          <a:xfrm>
            <a:off x="3061" y="771403"/>
            <a:ext cx="9144000" cy="2249462"/>
          </a:xfrm>
          <a:prstGeom prst="rect">
            <a:avLst/>
          </a:prstGeom>
        </p:spPr>
        <p:txBody>
          <a:bodyPr wrap="square">
            <a:spAutoFit/>
          </a:bodyPr>
          <a:lstStyle/>
          <a:p>
            <a:pPr indent="457200">
              <a:lnSpc>
                <a:spcPct val="120000"/>
              </a:lnSpc>
              <a:buFont typeface="Arial" panose="020B0604020202020204" pitchFamily="34" charset="0"/>
              <a:buNone/>
            </a:pPr>
            <a:r>
              <a:rPr lang="zh-CN" altLang="en-US" sz="2400" dirty="0">
                <a:latin typeface="隶书" panose="02010509060101010101" pitchFamily="49" charset="-122"/>
                <a:ea typeface="楷体" panose="02010609060101010101" pitchFamily="49" charset="-122"/>
              </a:rPr>
              <a:t>信号继电器是辅助继电器，由于保护的操作电源一般采用直流电源，因此信号继电器多为电磁式直流继电器。</a:t>
            </a:r>
            <a:endParaRPr lang="zh-CN" altLang="en-US" sz="2400" dirty="0">
              <a:latin typeface="隶书" panose="02010509060101010101" pitchFamily="49" charset="-122"/>
              <a:ea typeface="楷体" panose="02010609060101010101" pitchFamily="49" charset="-122"/>
            </a:endParaRPr>
          </a:p>
          <a:p>
            <a:pPr indent="457200">
              <a:lnSpc>
                <a:spcPct val="120000"/>
              </a:lnSpc>
              <a:buFont typeface="Arial" panose="020B0604020202020204" pitchFamily="34" charset="0"/>
              <a:buNone/>
            </a:pPr>
            <a:r>
              <a:rPr lang="zh-CN" altLang="en-US" sz="2400" dirty="0">
                <a:latin typeface="隶书" panose="02010509060101010101" pitchFamily="49" charset="-122"/>
                <a:ea typeface="楷体" panose="02010609060101010101" pitchFamily="49" charset="-122"/>
              </a:rPr>
              <a:t>信号继电器的作用是，当保护装置动作时，对继电器或保护装置所处状态给出明显标示，以便分析保护动作行为和电力系统故障性质。</a:t>
            </a:r>
            <a:endParaRPr lang="zh-CN" altLang="en-US" sz="2400" dirty="0">
              <a:latin typeface="隶书" panose="020105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pic>
        <p:nvPicPr>
          <p:cNvPr id="8" name="Picture 4" descr="未标题-1"/>
          <p:cNvPicPr>
            <a:picLocks noChangeAspect="1" noChangeArrowheads="1"/>
          </p:cNvPicPr>
          <p:nvPr/>
        </p:nvPicPr>
        <p:blipFill>
          <a:blip r:embed="rId2" cstate="print">
            <a:clrChange>
              <a:clrFrom>
                <a:srgbClr val="FFFFFF"/>
              </a:clrFrom>
              <a:clrTo>
                <a:srgbClr val="FFFFFF">
                  <a:alpha val="0"/>
                </a:srgbClr>
              </a:clrTo>
            </a:clrChange>
            <a:grayscl/>
            <a:lum bright="2000" contrast="-4000"/>
          </a:blip>
          <a:srcRect/>
          <a:stretch>
            <a:fillRect/>
          </a:stretch>
        </p:blipFill>
        <p:spPr bwMode="auto">
          <a:xfrm>
            <a:off x="33353" y="2290102"/>
            <a:ext cx="4879488" cy="2664296"/>
          </a:xfrm>
          <a:prstGeom prst="rect">
            <a:avLst/>
          </a:prstGeom>
          <a:noFill/>
          <a:ln w="9525">
            <a:miter lim="800000"/>
            <a:headEnd/>
            <a:tailEnd/>
          </a:ln>
        </p:spPr>
      </p:pic>
      <p:sp>
        <p:nvSpPr>
          <p:cNvPr id="9" name="Line 14"/>
          <p:cNvSpPr>
            <a:spLocks noChangeShapeType="1"/>
          </p:cNvSpPr>
          <p:nvPr/>
        </p:nvSpPr>
        <p:spPr bwMode="auto">
          <a:xfrm>
            <a:off x="3145690" y="2429341"/>
            <a:ext cx="379626" cy="1833960"/>
          </a:xfrm>
          <a:prstGeom prst="line">
            <a:avLst/>
          </a:prstGeom>
          <a:noFill/>
          <a:ln w="38100">
            <a:solidFill>
              <a:srgbClr val="0000FF"/>
            </a:solidFill>
            <a:round/>
            <a:tailEnd type="triangle" w="lg" len="lg"/>
          </a:ln>
          <a:effectLst/>
        </p:spPr>
        <p:txBody>
          <a:bodyPr/>
          <a:lstStyle/>
          <a:p>
            <a:endParaRPr lang="zh-CN" altLang="en-US">
              <a:latin typeface="楷体" panose="02010609060101010101" pitchFamily="49" charset="-122"/>
              <a:ea typeface="楷体" panose="02010609060101010101" pitchFamily="49" charset="-122"/>
            </a:endParaRPr>
          </a:p>
        </p:txBody>
      </p:sp>
      <p:sp>
        <p:nvSpPr>
          <p:cNvPr id="10" name="Line 15"/>
          <p:cNvSpPr>
            <a:spLocks noChangeShapeType="1"/>
          </p:cNvSpPr>
          <p:nvPr/>
        </p:nvSpPr>
        <p:spPr bwMode="auto">
          <a:xfrm flipH="1">
            <a:off x="3631078" y="2721437"/>
            <a:ext cx="379626" cy="1309765"/>
          </a:xfrm>
          <a:prstGeom prst="line">
            <a:avLst/>
          </a:prstGeom>
          <a:noFill/>
          <a:ln w="38100">
            <a:solidFill>
              <a:srgbClr val="0000FF"/>
            </a:solidFill>
            <a:round/>
            <a:tailEnd type="triangle" w="lg" len="lg"/>
          </a:ln>
          <a:effectLst/>
        </p:spPr>
        <p:txBody>
          <a:bodyPr/>
          <a:lstStyle/>
          <a:p>
            <a:endParaRPr lang="zh-CN" altLang="en-US">
              <a:latin typeface="楷体" panose="02010609060101010101" pitchFamily="49" charset="-122"/>
              <a:ea typeface="楷体" panose="02010609060101010101" pitchFamily="49" charset="-122"/>
            </a:endParaRPr>
          </a:p>
        </p:txBody>
      </p:sp>
      <p:sp>
        <p:nvSpPr>
          <p:cNvPr id="11" name="Line 16"/>
          <p:cNvSpPr>
            <a:spLocks noChangeShapeType="1"/>
          </p:cNvSpPr>
          <p:nvPr/>
        </p:nvSpPr>
        <p:spPr bwMode="auto">
          <a:xfrm flipH="1">
            <a:off x="3726380" y="3060973"/>
            <a:ext cx="682490" cy="1194239"/>
          </a:xfrm>
          <a:prstGeom prst="line">
            <a:avLst/>
          </a:prstGeom>
          <a:noFill/>
          <a:ln w="38100">
            <a:solidFill>
              <a:srgbClr val="0000FF"/>
            </a:solidFill>
            <a:round/>
            <a:tailEnd type="triangle" w="lg" len="lg"/>
          </a:ln>
          <a:effectLst/>
        </p:spPr>
        <p:txBody>
          <a:bodyPr/>
          <a:lstStyle/>
          <a:p>
            <a:endParaRPr lang="zh-CN" altLang="en-US">
              <a:latin typeface="楷体" panose="02010609060101010101" pitchFamily="49" charset="-122"/>
              <a:ea typeface="楷体" panose="02010609060101010101" pitchFamily="49" charset="-122"/>
            </a:endParaRPr>
          </a:p>
        </p:txBody>
      </p:sp>
      <p:sp>
        <p:nvSpPr>
          <p:cNvPr id="2" name="矩形 1"/>
          <p:cNvSpPr/>
          <p:nvPr/>
        </p:nvSpPr>
        <p:spPr>
          <a:xfrm>
            <a:off x="180127" y="501734"/>
            <a:ext cx="3108543" cy="518219"/>
          </a:xfrm>
          <a:prstGeom prst="rect">
            <a:avLst/>
          </a:prstGeom>
        </p:spPr>
        <p:txBody>
          <a:bodyPr wrap="none">
            <a:spAutoFit/>
          </a:bodyPr>
          <a:lstStyle/>
          <a:p>
            <a:pPr algn="just">
              <a:lnSpc>
                <a:spcPct val="135000"/>
              </a:lnSpc>
            </a:pPr>
            <a:r>
              <a:rPr lang="en-US" altLang="zh-CN" sz="2400" dirty="0">
                <a:latin typeface="楷体" panose="02010609060101010101" pitchFamily="49" charset="-122"/>
                <a:ea typeface="楷体" panose="02010609060101010101" pitchFamily="49" charset="-122"/>
              </a:rPr>
              <a:t>1</a:t>
            </a:r>
            <a:r>
              <a:rPr lang="zh-CN" altLang="en-US" sz="2400" dirty="0">
                <a:latin typeface="楷体" panose="02010609060101010101" pitchFamily="49" charset="-122"/>
                <a:ea typeface="楷体" panose="02010609060101010101" pitchFamily="49" charset="-122"/>
              </a:rPr>
              <a:t>、信号继电器的结构</a:t>
            </a:r>
            <a:endParaRPr lang="zh-CN" altLang="en-US" sz="2400" dirty="0">
              <a:latin typeface="楷体" panose="02010609060101010101" pitchFamily="49" charset="-122"/>
              <a:ea typeface="楷体" panose="02010609060101010101" pitchFamily="49" charset="-122"/>
            </a:endParaRPr>
          </a:p>
        </p:txBody>
      </p:sp>
      <p:sp>
        <p:nvSpPr>
          <p:cNvPr id="3" name="矩形 2"/>
          <p:cNvSpPr/>
          <p:nvPr/>
        </p:nvSpPr>
        <p:spPr>
          <a:xfrm>
            <a:off x="110075" y="923553"/>
            <a:ext cx="9144000" cy="1113766"/>
          </a:xfrm>
          <a:prstGeom prst="rect">
            <a:avLst/>
          </a:prstGeom>
        </p:spPr>
        <p:txBody>
          <a:bodyPr wrap="square">
            <a:spAutoFit/>
          </a:bodyPr>
          <a:lstStyle/>
          <a:p>
            <a:pPr>
              <a:lnSpc>
                <a:spcPct val="150000"/>
              </a:lnSpc>
              <a:buClr>
                <a:schemeClr val="hlink"/>
              </a:buClr>
              <a:buSzPct val="70000"/>
              <a:buFont typeface="Wingdings" panose="05000000000000000000" pitchFamily="2" charset="2"/>
              <a:buNone/>
            </a:pPr>
            <a:r>
              <a:rPr lang="zh-CN" altLang="en-US" sz="2400" dirty="0">
                <a:latin typeface="隶书" panose="02010509060101010101" pitchFamily="49" charset="-122"/>
                <a:ea typeface="楷体" panose="02010609060101010101" pitchFamily="49" charset="-122"/>
              </a:rPr>
              <a:t>由接点系统和电磁系统两大部分组成，电磁系统包括线圈、固定铁心和可动衔铁。接点系统由动接点、静接点构成。 </a:t>
            </a:r>
            <a:endParaRPr lang="zh-CN" altLang="en-US" sz="2400" dirty="0">
              <a:latin typeface="隶书" panose="02010509060101010101" pitchFamily="49" charset="-122"/>
              <a:ea typeface="楷体" panose="02010609060101010101" pitchFamily="49" charset="-122"/>
            </a:endParaRPr>
          </a:p>
        </p:txBody>
      </p:sp>
      <p:sp>
        <p:nvSpPr>
          <p:cNvPr id="12" name="矩形 11"/>
          <p:cNvSpPr/>
          <p:nvPr/>
        </p:nvSpPr>
        <p:spPr>
          <a:xfrm>
            <a:off x="2858499" y="2011667"/>
            <a:ext cx="3647152" cy="369332"/>
          </a:xfrm>
          <a:prstGeom prst="rect">
            <a:avLst/>
          </a:prstGeom>
        </p:spPr>
        <p:txBody>
          <a:bodyPr wrap="none">
            <a:spAutoFit/>
          </a:bodyPr>
          <a:lstStyle/>
          <a:p>
            <a:pPr fontAlgn="b">
              <a:lnSpc>
                <a:spcPct val="100000"/>
              </a:lnSpc>
            </a:pPr>
            <a:r>
              <a:rPr lang="zh-CN" altLang="en-US" dirty="0">
                <a:solidFill>
                  <a:srgbClr val="CC0066"/>
                </a:solidFill>
                <a:latin typeface="楷体" panose="02010609060101010101" pitchFamily="49" charset="-122"/>
                <a:ea typeface="楷体" panose="02010609060101010101" pitchFamily="49" charset="-122"/>
              </a:rPr>
              <a:t>动接点</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随衔铁一起动作的接点</a:t>
            </a:r>
            <a:endParaRPr lang="zh-CN" altLang="en-US" dirty="0">
              <a:latin typeface="楷体" panose="02010609060101010101" pitchFamily="49" charset="-122"/>
              <a:ea typeface="楷体" panose="02010609060101010101" pitchFamily="49" charset="-122"/>
            </a:endParaRPr>
          </a:p>
        </p:txBody>
      </p:sp>
      <p:sp>
        <p:nvSpPr>
          <p:cNvPr id="13" name="矩形 12"/>
          <p:cNvSpPr/>
          <p:nvPr/>
        </p:nvSpPr>
        <p:spPr>
          <a:xfrm>
            <a:off x="3654590" y="2394579"/>
            <a:ext cx="2954655" cy="369332"/>
          </a:xfrm>
          <a:prstGeom prst="rect">
            <a:avLst/>
          </a:prstGeom>
        </p:spPr>
        <p:txBody>
          <a:bodyPr wrap="none">
            <a:spAutoFit/>
          </a:bodyPr>
          <a:lstStyle/>
          <a:p>
            <a:pPr fontAlgn="b">
              <a:lnSpc>
                <a:spcPct val="100000"/>
              </a:lnSpc>
            </a:pPr>
            <a:r>
              <a:rPr lang="zh-CN" altLang="en-US" dirty="0">
                <a:solidFill>
                  <a:srgbClr val="CC0066"/>
                </a:solidFill>
                <a:latin typeface="楷体" panose="02010609060101010101" pitchFamily="49" charset="-122"/>
                <a:ea typeface="楷体" panose="02010609060101010101" pitchFamily="49" charset="-122"/>
              </a:rPr>
              <a:t>前接点（静）</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动合接点</a:t>
            </a:r>
            <a:endParaRPr lang="zh-CN" altLang="en-US" dirty="0">
              <a:latin typeface="楷体" panose="02010609060101010101" pitchFamily="49" charset="-122"/>
              <a:ea typeface="楷体" panose="02010609060101010101" pitchFamily="49" charset="-122"/>
            </a:endParaRPr>
          </a:p>
        </p:txBody>
      </p:sp>
      <p:sp>
        <p:nvSpPr>
          <p:cNvPr id="14" name="矩形 13"/>
          <p:cNvSpPr/>
          <p:nvPr/>
        </p:nvSpPr>
        <p:spPr>
          <a:xfrm>
            <a:off x="4162264" y="2733321"/>
            <a:ext cx="2954655" cy="369332"/>
          </a:xfrm>
          <a:prstGeom prst="rect">
            <a:avLst/>
          </a:prstGeom>
        </p:spPr>
        <p:txBody>
          <a:bodyPr wrap="none">
            <a:spAutoFit/>
          </a:bodyPr>
          <a:lstStyle/>
          <a:p>
            <a:pPr fontAlgn="b">
              <a:lnSpc>
                <a:spcPct val="100000"/>
              </a:lnSpc>
            </a:pPr>
            <a:r>
              <a:rPr lang="zh-CN" altLang="en-US" dirty="0">
                <a:solidFill>
                  <a:srgbClr val="CC0066"/>
                </a:solidFill>
                <a:latin typeface="楷体" panose="02010609060101010101" pitchFamily="49" charset="-122"/>
                <a:ea typeface="楷体" panose="02010609060101010101" pitchFamily="49" charset="-122"/>
              </a:rPr>
              <a:t>后接点（静）</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动断接点</a:t>
            </a:r>
            <a:endParaRPr lang="zh-CN" altLang="en-US" dirty="0">
              <a:latin typeface="楷体" panose="02010609060101010101" pitchFamily="49" charset="-122"/>
              <a:ea typeface="楷体" panose="02010609060101010101" pitchFamily="49" charset="-122"/>
            </a:endParaRPr>
          </a:p>
        </p:txBody>
      </p:sp>
      <p:sp>
        <p:nvSpPr>
          <p:cNvPr id="15" name="矩形 14"/>
          <p:cNvSpPr/>
          <p:nvPr/>
        </p:nvSpPr>
        <p:spPr>
          <a:xfrm>
            <a:off x="5113905" y="3413408"/>
            <a:ext cx="3617051" cy="646331"/>
          </a:xfrm>
          <a:prstGeom prst="rect">
            <a:avLst/>
          </a:prstGeom>
        </p:spPr>
        <p:txBody>
          <a:bodyPr wrap="square">
            <a:spAutoFit/>
          </a:bodyPr>
          <a:lstStyle/>
          <a:p>
            <a:pPr indent="624205" fontAlgn="b">
              <a:lnSpc>
                <a:spcPct val="100000"/>
              </a:lnSpc>
            </a:pPr>
            <a:r>
              <a:rPr lang="zh-CN" altLang="en-US" dirty="0">
                <a:solidFill>
                  <a:srgbClr val="CC0066"/>
                </a:solidFill>
                <a:latin typeface="楷体" panose="02010609060101010101" pitchFamily="49" charset="-122"/>
                <a:ea typeface="楷体" panose="02010609060101010101" pitchFamily="49" charset="-122"/>
              </a:rPr>
              <a:t>电磁系统</a:t>
            </a:r>
            <a:r>
              <a:rPr lang="zh-CN" altLang="en-US" dirty="0">
                <a:latin typeface="楷体" panose="02010609060101010101" pitchFamily="49" charset="-122"/>
                <a:ea typeface="楷体" panose="02010609060101010101" pitchFamily="49" charset="-122"/>
              </a:rPr>
              <a:t>是继电器的感受机构，用来接受输入的物理量</a:t>
            </a:r>
            <a:endParaRPr lang="zh-CN" altLang="en-US" dirty="0">
              <a:latin typeface="楷体" panose="02010609060101010101" pitchFamily="49" charset="-122"/>
              <a:ea typeface="楷体" panose="02010609060101010101" pitchFamily="49" charset="-122"/>
            </a:endParaRPr>
          </a:p>
        </p:txBody>
      </p:sp>
      <p:sp>
        <p:nvSpPr>
          <p:cNvPr id="16" name="矩形 15"/>
          <p:cNvSpPr/>
          <p:nvPr/>
        </p:nvSpPr>
        <p:spPr>
          <a:xfrm>
            <a:off x="5146192" y="4071423"/>
            <a:ext cx="3312293" cy="646331"/>
          </a:xfrm>
          <a:prstGeom prst="rect">
            <a:avLst/>
          </a:prstGeom>
        </p:spPr>
        <p:txBody>
          <a:bodyPr wrap="square">
            <a:spAutoFit/>
          </a:bodyPr>
          <a:lstStyle/>
          <a:p>
            <a:pPr indent="624205" fontAlgn="b">
              <a:lnSpc>
                <a:spcPct val="100000"/>
              </a:lnSpc>
            </a:pPr>
            <a:r>
              <a:rPr lang="zh-CN" altLang="en-US" dirty="0">
                <a:solidFill>
                  <a:srgbClr val="CC0066"/>
                </a:solidFill>
                <a:latin typeface="楷体" panose="02010609060101010101" pitchFamily="49" charset="-122"/>
                <a:ea typeface="楷体" panose="02010609060101010101" pitchFamily="49" charset="-122"/>
              </a:rPr>
              <a:t>接点系统</a:t>
            </a:r>
            <a:r>
              <a:rPr lang="zh-CN" altLang="en-US" dirty="0">
                <a:latin typeface="楷体" panose="02010609060101010101" pitchFamily="49" charset="-122"/>
                <a:ea typeface="楷体" panose="02010609060101010101" pitchFamily="49" charset="-122"/>
              </a:rPr>
              <a:t>是继电器的执行机构，用来实现控制的目的</a:t>
            </a:r>
            <a:endParaRPr lang="zh-CN" altLang="en-US"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up)">
                                      <p:cBhvr>
                                        <p:cTn id="12" dur="1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up)">
                                      <p:cBhvr>
                                        <p:cTn id="17" dur="1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up)">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467344" y="704223"/>
            <a:ext cx="3570208" cy="518219"/>
          </a:xfrm>
          <a:prstGeom prst="rect">
            <a:avLst/>
          </a:prstGeom>
        </p:spPr>
        <p:txBody>
          <a:bodyPr wrap="none">
            <a:spAutoFit/>
          </a:bodyPr>
          <a:lstStyle/>
          <a:p>
            <a:pPr algn="just">
              <a:lnSpc>
                <a:spcPct val="135000"/>
              </a:lnSpc>
            </a:pPr>
            <a:r>
              <a:rPr lang="en-US" altLang="zh-CN" sz="2400" dirty="0">
                <a:latin typeface="楷体" panose="02010609060101010101" pitchFamily="49" charset="-122"/>
                <a:ea typeface="楷体" panose="02010609060101010101" pitchFamily="49" charset="-122"/>
              </a:rPr>
              <a:t>2</a:t>
            </a:r>
            <a:r>
              <a:rPr lang="zh-CN" altLang="en-US" sz="2400" dirty="0">
                <a:latin typeface="楷体" panose="02010609060101010101" pitchFamily="49" charset="-122"/>
                <a:ea typeface="楷体" panose="02010609060101010101" pitchFamily="49" charset="-122"/>
              </a:rPr>
              <a:t>、信号继电器动作原理 </a:t>
            </a:r>
            <a:endParaRPr lang="zh-CN" altLang="en-US" sz="2400" dirty="0">
              <a:latin typeface="楷体" panose="02010609060101010101" pitchFamily="49" charset="-122"/>
              <a:ea typeface="楷体" panose="02010609060101010101" pitchFamily="49" charset="-122"/>
            </a:endParaRPr>
          </a:p>
        </p:txBody>
      </p:sp>
      <p:sp>
        <p:nvSpPr>
          <p:cNvPr id="3" name="矩形 2"/>
          <p:cNvSpPr/>
          <p:nvPr/>
        </p:nvSpPr>
        <p:spPr>
          <a:xfrm>
            <a:off x="417195" y="1226820"/>
            <a:ext cx="8618220" cy="1420495"/>
          </a:xfrm>
          <a:prstGeom prst="rect">
            <a:avLst/>
          </a:prstGeom>
        </p:spPr>
        <p:txBody>
          <a:bodyPr wrap="square">
            <a:spAutoFit/>
          </a:bodyPr>
          <a:lstStyle/>
          <a:p>
            <a:pPr>
              <a:lnSpc>
                <a:spcPct val="120000"/>
              </a:lnSpc>
              <a:buClr>
                <a:schemeClr val="accent2"/>
              </a:buClr>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线圈通电→产生磁通（衔铁、铁心）→产生吸引力→克服衔铁阻力→衔铁吸向铁心→衔铁带动动接点动作→前接点闭合、后接点断开 </a:t>
            </a:r>
            <a:endParaRPr lang="zh-CN" altLang="en-US" sz="2400" dirty="0">
              <a:latin typeface="楷体" panose="02010609060101010101" pitchFamily="49" charset="-122"/>
              <a:ea typeface="楷体" panose="02010609060101010101" pitchFamily="49" charset="-122"/>
            </a:endParaRPr>
          </a:p>
        </p:txBody>
      </p:sp>
      <p:sp>
        <p:nvSpPr>
          <p:cNvPr id="8" name="矩形 7"/>
          <p:cNvSpPr/>
          <p:nvPr/>
        </p:nvSpPr>
        <p:spPr>
          <a:xfrm>
            <a:off x="407035" y="2727325"/>
            <a:ext cx="8227695" cy="829945"/>
          </a:xfrm>
          <a:prstGeom prst="rect">
            <a:avLst/>
          </a:prstGeom>
        </p:spPr>
        <p:txBody>
          <a:bodyPr wrap="square">
            <a:spAutoFit/>
          </a:bodyPr>
          <a:lstStyle/>
          <a:p>
            <a:pPr>
              <a:buClr>
                <a:schemeClr val="accent2"/>
              </a:buClr>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电流减少→吸引力下降→衔铁依靠重力落下→动接点与前接点断开，后接点闭合。 </a:t>
            </a:r>
            <a:endParaRPr lang="zh-CN" altLang="en-US" sz="2400" dirty="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pic>
        <p:nvPicPr>
          <p:cNvPr id="8" name="Picture 5" descr="未标题-1"/>
          <p:cNvPicPr>
            <a:picLocks noChangeAspect="1" noChangeArrowheads="1"/>
          </p:cNvPicPr>
          <p:nvPr/>
        </p:nvPicPr>
        <p:blipFill>
          <a:blip r:embed="rId2" cstate="print">
            <a:clrChange>
              <a:clrFrom>
                <a:srgbClr val="FFFFFF"/>
              </a:clrFrom>
              <a:clrTo>
                <a:srgbClr val="FFFFFF">
                  <a:alpha val="0"/>
                </a:srgbClr>
              </a:clrTo>
            </a:clrChange>
            <a:grayscl/>
            <a:lum bright="2000" contrast="-4000"/>
          </a:blip>
          <a:srcRect/>
          <a:stretch>
            <a:fillRect/>
          </a:stretch>
        </p:blipFill>
        <p:spPr bwMode="auto">
          <a:xfrm>
            <a:off x="21526" y="1024433"/>
            <a:ext cx="4238933" cy="2314541"/>
          </a:xfrm>
          <a:prstGeom prst="rect">
            <a:avLst/>
          </a:prstGeom>
          <a:noFill/>
          <a:ln w="9525">
            <a:miter lim="800000"/>
            <a:headEnd/>
            <a:tailEnd/>
          </a:ln>
        </p:spPr>
      </p:pic>
      <p:sp>
        <p:nvSpPr>
          <p:cNvPr id="9" name="Text Box 6"/>
          <p:cNvSpPr txBox="1">
            <a:spLocks noChangeArrowheads="1"/>
          </p:cNvSpPr>
          <p:nvPr/>
        </p:nvSpPr>
        <p:spPr bwMode="auto">
          <a:xfrm>
            <a:off x="4196651" y="2357922"/>
            <a:ext cx="577989" cy="707886"/>
          </a:xfrm>
          <a:prstGeom prst="rect">
            <a:avLst/>
          </a:prstGeom>
          <a:noFill/>
          <a:ln w="28575">
            <a:solidFill>
              <a:srgbClr val="0000FF"/>
            </a:solidFill>
            <a:miter lim="800000"/>
          </a:ln>
          <a:effectLst/>
        </p:spPr>
        <p:txBody>
          <a:bodyPr wrap="square">
            <a:spAutoFit/>
          </a:bodyPr>
          <a:lstStyle/>
          <a:p>
            <a:pPr fontAlgn="b">
              <a:lnSpc>
                <a:spcPct val="100000"/>
              </a:lnSpc>
              <a:spcBef>
                <a:spcPct val="50000"/>
              </a:spcBef>
            </a:pPr>
            <a:r>
              <a:rPr lang="zh-CN" altLang="en-US" sz="2000">
                <a:solidFill>
                  <a:srgbClr val="009900"/>
                </a:solidFill>
              </a:rPr>
              <a:t>绿灯</a:t>
            </a:r>
            <a:endParaRPr lang="zh-CN" altLang="en-US" sz="2000">
              <a:solidFill>
                <a:srgbClr val="009900"/>
              </a:solidFill>
            </a:endParaRPr>
          </a:p>
        </p:txBody>
      </p:sp>
      <p:sp>
        <p:nvSpPr>
          <p:cNvPr id="10" name="Text Box 7"/>
          <p:cNvSpPr txBox="1">
            <a:spLocks noChangeArrowheads="1"/>
          </p:cNvSpPr>
          <p:nvPr/>
        </p:nvSpPr>
        <p:spPr bwMode="auto">
          <a:xfrm>
            <a:off x="4196651" y="3435846"/>
            <a:ext cx="577989" cy="707886"/>
          </a:xfrm>
          <a:prstGeom prst="rect">
            <a:avLst/>
          </a:prstGeom>
          <a:solidFill>
            <a:schemeClr val="bg1"/>
          </a:solidFill>
          <a:ln w="28575">
            <a:solidFill>
              <a:srgbClr val="0000FF"/>
            </a:solidFill>
            <a:miter lim="800000"/>
          </a:ln>
          <a:effectLst/>
        </p:spPr>
        <p:txBody>
          <a:bodyPr wrap="square">
            <a:spAutoFit/>
          </a:bodyPr>
          <a:lstStyle/>
          <a:p>
            <a:pPr fontAlgn="b">
              <a:lnSpc>
                <a:spcPct val="100000"/>
              </a:lnSpc>
              <a:spcBef>
                <a:spcPct val="50000"/>
              </a:spcBef>
            </a:pPr>
            <a:r>
              <a:rPr lang="zh-CN" altLang="en-US" sz="2000" dirty="0">
                <a:solidFill>
                  <a:srgbClr val="FF3300"/>
                </a:solidFill>
              </a:rPr>
              <a:t>红灯</a:t>
            </a:r>
            <a:endParaRPr lang="zh-CN" altLang="en-US" sz="2000" dirty="0">
              <a:solidFill>
                <a:srgbClr val="FF3300"/>
              </a:solidFill>
            </a:endParaRPr>
          </a:p>
        </p:txBody>
      </p:sp>
      <p:grpSp>
        <p:nvGrpSpPr>
          <p:cNvPr id="11" name="Group 10"/>
          <p:cNvGrpSpPr/>
          <p:nvPr/>
        </p:nvGrpSpPr>
        <p:grpSpPr bwMode="auto">
          <a:xfrm>
            <a:off x="5219791" y="2357922"/>
            <a:ext cx="1368747" cy="336204"/>
            <a:chOff x="3424" y="1661"/>
            <a:chExt cx="953" cy="268"/>
          </a:xfrm>
        </p:grpSpPr>
        <p:sp>
          <p:nvSpPr>
            <p:cNvPr id="12" name="Text Box 8"/>
            <p:cNvSpPr txBox="1">
              <a:spLocks noChangeArrowheads="1"/>
            </p:cNvSpPr>
            <p:nvPr/>
          </p:nvSpPr>
          <p:spPr bwMode="auto">
            <a:xfrm>
              <a:off x="3697" y="1661"/>
              <a:ext cx="680" cy="268"/>
            </a:xfrm>
            <a:prstGeom prst="rect">
              <a:avLst/>
            </a:prstGeom>
            <a:noFill/>
            <a:ln w="28575">
              <a:solidFill>
                <a:srgbClr val="0000FF"/>
              </a:solidFill>
              <a:miter lim="800000"/>
            </a:ln>
            <a:effectLst/>
          </p:spPr>
          <p:txBody>
            <a:bodyPr>
              <a:spAutoFit/>
            </a:bodyPr>
            <a:lstStyle/>
            <a:p>
              <a:pPr fontAlgn="b">
                <a:lnSpc>
                  <a:spcPct val="100000"/>
                </a:lnSpc>
                <a:spcBef>
                  <a:spcPct val="50000"/>
                </a:spcBef>
              </a:pPr>
              <a:r>
                <a:rPr lang="zh-CN" altLang="en-US" sz="2000">
                  <a:solidFill>
                    <a:srgbClr val="009900"/>
                  </a:solidFill>
                </a:rPr>
                <a:t>绿灯亮</a:t>
              </a:r>
              <a:endParaRPr lang="zh-CN" altLang="en-US" sz="2000">
                <a:solidFill>
                  <a:srgbClr val="009900"/>
                </a:solidFill>
              </a:endParaRPr>
            </a:p>
          </p:txBody>
        </p:sp>
        <p:sp>
          <p:nvSpPr>
            <p:cNvPr id="13" name="Line 9"/>
            <p:cNvSpPr>
              <a:spLocks noChangeShapeType="1"/>
            </p:cNvSpPr>
            <p:nvPr/>
          </p:nvSpPr>
          <p:spPr bwMode="auto">
            <a:xfrm>
              <a:off x="3424" y="1797"/>
              <a:ext cx="227" cy="0"/>
            </a:xfrm>
            <a:prstGeom prst="line">
              <a:avLst/>
            </a:prstGeom>
            <a:noFill/>
            <a:ln w="19050">
              <a:solidFill>
                <a:schemeClr val="tx1"/>
              </a:solidFill>
              <a:round/>
              <a:tailEnd type="triangle" w="lg" len="lg"/>
            </a:ln>
            <a:effectLst/>
          </p:spPr>
          <p:txBody>
            <a:bodyPr/>
            <a:lstStyle/>
            <a:p>
              <a:endParaRPr lang="zh-CN" altLang="en-US"/>
            </a:p>
          </p:txBody>
        </p:sp>
      </p:grpSp>
      <p:grpSp>
        <p:nvGrpSpPr>
          <p:cNvPr id="14" name="Group 11"/>
          <p:cNvGrpSpPr/>
          <p:nvPr/>
        </p:nvGrpSpPr>
        <p:grpSpPr bwMode="auto">
          <a:xfrm>
            <a:off x="5219792" y="3435846"/>
            <a:ext cx="1368746" cy="336204"/>
            <a:chOff x="3424" y="1661"/>
            <a:chExt cx="953" cy="268"/>
          </a:xfrm>
        </p:grpSpPr>
        <p:sp>
          <p:nvSpPr>
            <p:cNvPr id="15" name="Text Box 12"/>
            <p:cNvSpPr txBox="1">
              <a:spLocks noChangeArrowheads="1"/>
            </p:cNvSpPr>
            <p:nvPr/>
          </p:nvSpPr>
          <p:spPr bwMode="auto">
            <a:xfrm>
              <a:off x="3697" y="1661"/>
              <a:ext cx="680" cy="268"/>
            </a:xfrm>
            <a:prstGeom prst="rect">
              <a:avLst/>
            </a:prstGeom>
            <a:noFill/>
            <a:ln w="28575">
              <a:solidFill>
                <a:srgbClr val="0000FF"/>
              </a:solidFill>
              <a:miter lim="800000"/>
            </a:ln>
            <a:effectLst/>
          </p:spPr>
          <p:txBody>
            <a:bodyPr>
              <a:spAutoFit/>
            </a:bodyPr>
            <a:lstStyle/>
            <a:p>
              <a:pPr fontAlgn="b">
                <a:lnSpc>
                  <a:spcPct val="100000"/>
                </a:lnSpc>
                <a:spcBef>
                  <a:spcPct val="50000"/>
                </a:spcBef>
              </a:pPr>
              <a:r>
                <a:rPr lang="zh-CN" altLang="en-US" sz="2000" dirty="0">
                  <a:solidFill>
                    <a:schemeClr val="accent2"/>
                  </a:solidFill>
                </a:rPr>
                <a:t>红灯亮</a:t>
              </a:r>
              <a:endParaRPr lang="zh-CN" altLang="en-US" sz="2000" dirty="0">
                <a:solidFill>
                  <a:schemeClr val="accent2"/>
                </a:solidFill>
              </a:endParaRPr>
            </a:p>
          </p:txBody>
        </p:sp>
        <p:sp>
          <p:nvSpPr>
            <p:cNvPr id="16" name="Line 13"/>
            <p:cNvSpPr>
              <a:spLocks noChangeShapeType="1"/>
            </p:cNvSpPr>
            <p:nvPr/>
          </p:nvSpPr>
          <p:spPr bwMode="auto">
            <a:xfrm>
              <a:off x="3424" y="1797"/>
              <a:ext cx="227" cy="0"/>
            </a:xfrm>
            <a:prstGeom prst="line">
              <a:avLst/>
            </a:prstGeom>
            <a:noFill/>
            <a:ln w="19050">
              <a:solidFill>
                <a:schemeClr val="tx1"/>
              </a:solidFill>
              <a:round/>
              <a:tailEnd type="triangle" w="lg" len="lg"/>
            </a:ln>
            <a:effectLst/>
          </p:spPr>
          <p:txBody>
            <a:bodyPr/>
            <a:lstStyle/>
            <a:p>
              <a:endParaRPr lang="zh-CN" altLang="en-US"/>
            </a:p>
          </p:txBody>
        </p:sp>
      </p:grpSp>
      <p:sp>
        <p:nvSpPr>
          <p:cNvPr id="17" name="Text Box 14"/>
          <p:cNvSpPr txBox="1">
            <a:spLocks noChangeArrowheads="1"/>
          </p:cNvSpPr>
          <p:nvPr/>
        </p:nvSpPr>
        <p:spPr bwMode="auto">
          <a:xfrm>
            <a:off x="6948579" y="2357923"/>
            <a:ext cx="1943621" cy="707886"/>
          </a:xfrm>
          <a:prstGeom prst="rect">
            <a:avLst/>
          </a:prstGeom>
          <a:solidFill>
            <a:srgbClr val="CCFFFF"/>
          </a:solidFill>
          <a:ln w="28575" algn="ctr">
            <a:solidFill>
              <a:srgbClr val="0000FF"/>
            </a:solidFill>
            <a:miter lim="800000"/>
          </a:ln>
          <a:effectLst/>
        </p:spPr>
        <p:txBody>
          <a:bodyPr wrap="square">
            <a:spAutoFit/>
          </a:bodyPr>
          <a:lstStyle/>
          <a:p>
            <a:pPr>
              <a:spcBef>
                <a:spcPct val="50000"/>
              </a:spcBef>
            </a:pPr>
            <a:r>
              <a:rPr lang="zh-CN" altLang="en-US" sz="2000">
                <a:solidFill>
                  <a:schemeClr val="accent2"/>
                </a:solidFill>
              </a:rPr>
              <a:t>称继电器励磁</a:t>
            </a:r>
            <a:r>
              <a:rPr lang="zh-CN" altLang="en-US" sz="2000">
                <a:solidFill>
                  <a:srgbClr val="0000FF"/>
                </a:solidFill>
              </a:rPr>
              <a:t>吸起</a:t>
            </a:r>
            <a:endParaRPr lang="zh-CN" altLang="en-US" sz="2000">
              <a:solidFill>
                <a:srgbClr val="0000FF"/>
              </a:solidFill>
            </a:endParaRPr>
          </a:p>
        </p:txBody>
      </p:sp>
      <p:sp>
        <p:nvSpPr>
          <p:cNvPr id="18" name="Text Box 15"/>
          <p:cNvSpPr txBox="1">
            <a:spLocks noChangeArrowheads="1"/>
          </p:cNvSpPr>
          <p:nvPr/>
        </p:nvSpPr>
        <p:spPr bwMode="auto">
          <a:xfrm>
            <a:off x="6948578" y="3435847"/>
            <a:ext cx="1943621" cy="707886"/>
          </a:xfrm>
          <a:prstGeom prst="rect">
            <a:avLst/>
          </a:prstGeom>
          <a:solidFill>
            <a:srgbClr val="CCFFFF"/>
          </a:solidFill>
          <a:ln w="28575" algn="ctr">
            <a:solidFill>
              <a:srgbClr val="0000FF"/>
            </a:solidFill>
            <a:miter lim="800000"/>
          </a:ln>
          <a:effectLst/>
        </p:spPr>
        <p:txBody>
          <a:bodyPr wrap="square">
            <a:spAutoFit/>
          </a:bodyPr>
          <a:lstStyle/>
          <a:p>
            <a:pPr>
              <a:spcBef>
                <a:spcPct val="50000"/>
              </a:spcBef>
            </a:pPr>
            <a:r>
              <a:rPr lang="zh-CN" altLang="en-US" sz="2000" dirty="0">
                <a:solidFill>
                  <a:schemeClr val="accent2"/>
                </a:solidFill>
              </a:rPr>
              <a:t>称继电器失磁</a:t>
            </a:r>
            <a:r>
              <a:rPr lang="zh-CN" altLang="en-US" sz="2000" dirty="0">
                <a:solidFill>
                  <a:srgbClr val="0000FF"/>
                </a:solidFill>
              </a:rPr>
              <a:t>落下</a:t>
            </a:r>
            <a:endParaRPr lang="zh-CN" altLang="en-US" sz="2000" dirty="0">
              <a:solidFill>
                <a:srgbClr val="0000FF"/>
              </a:solidFill>
            </a:endParaRPr>
          </a:p>
        </p:txBody>
      </p:sp>
      <p:sp>
        <p:nvSpPr>
          <p:cNvPr id="19" name="矩形 18"/>
          <p:cNvSpPr/>
          <p:nvPr/>
        </p:nvSpPr>
        <p:spPr>
          <a:xfrm>
            <a:off x="1576453" y="3596181"/>
            <a:ext cx="1615834" cy="2822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4139952" y="508051"/>
            <a:ext cx="4572000" cy="1754326"/>
          </a:xfrm>
          <a:prstGeom prst="rect">
            <a:avLst/>
          </a:prstGeom>
        </p:spPr>
        <p:txBody>
          <a:bodyPr>
            <a:spAutoFit/>
          </a:bodyPr>
          <a:lstStyle/>
          <a:p>
            <a:pPr>
              <a:lnSpc>
                <a:spcPct val="150000"/>
              </a:lnSpc>
              <a:buClr>
                <a:schemeClr val="accent2"/>
              </a:buClr>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继电器</a:t>
            </a:r>
            <a:r>
              <a:rPr lang="zh-CN" altLang="en-US" sz="2400" dirty="0">
                <a:solidFill>
                  <a:srgbClr val="00B0F0"/>
                </a:solidFill>
                <a:latin typeface="隶书" panose="02010509060101010101" pitchFamily="49" charset="-122"/>
                <a:ea typeface="楷体" panose="02010609060101010101" pitchFamily="49" charset="-122"/>
              </a:rPr>
              <a:t>具有开关特性，利用其接点的通、断电路，从而构成各种控制表示电路。</a:t>
            </a:r>
            <a:endParaRPr lang="en-US" altLang="zh-CN" sz="2400" dirty="0">
              <a:solidFill>
                <a:srgbClr val="00B0F0"/>
              </a:solidFill>
              <a:latin typeface="隶书" panose="020105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10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10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10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7" grpId="0" bldLvl="0" animBg="1"/>
      <p:bldP spid="18" grpId="0" bldLvl="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25305" y="612764"/>
            <a:ext cx="2492990" cy="590931"/>
          </a:xfrm>
          <a:prstGeom prst="rect">
            <a:avLst/>
          </a:prstGeom>
        </p:spPr>
        <p:txBody>
          <a:bodyPr wrap="none">
            <a:spAutoFit/>
          </a:bodyPr>
          <a:lstStyle/>
          <a:p>
            <a:pPr algn="just">
              <a:lnSpc>
                <a:spcPct val="135000"/>
              </a:lnSpc>
            </a:pPr>
            <a:r>
              <a:rPr lang="zh-CN" altLang="en-US" sz="2400" dirty="0">
                <a:latin typeface="楷体" panose="02010609060101010101" pitchFamily="49" charset="-122"/>
                <a:ea typeface="楷体" panose="02010609060101010101" pitchFamily="49" charset="-122"/>
              </a:rPr>
              <a:t> </a:t>
            </a:r>
            <a:r>
              <a:rPr lang="zh-CN" altLang="en-US" sz="2400" dirty="0" smtClean="0">
                <a:latin typeface="楷体" panose="02010609060101010101" pitchFamily="49" charset="-122"/>
                <a:ea typeface="楷体" panose="02010609060101010101" pitchFamily="49" charset="-122"/>
              </a:rPr>
              <a:t>时间继电器</a:t>
            </a:r>
            <a:r>
              <a:rPr lang="zh-CN" altLang="en-US" sz="2400" dirty="0">
                <a:latin typeface="楷体" panose="02010609060101010101" pitchFamily="49" charset="-122"/>
                <a:ea typeface="楷体" panose="02010609060101010101" pitchFamily="49" charset="-122"/>
              </a:rPr>
              <a:t>结构</a:t>
            </a:r>
            <a:endParaRPr lang="zh-CN" altLang="en-US" sz="2400" dirty="0">
              <a:latin typeface="楷体" panose="02010609060101010101" pitchFamily="49" charset="-122"/>
              <a:ea typeface="楷体" panose="02010609060101010101" pitchFamily="49" charset="-122"/>
            </a:endParaRPr>
          </a:p>
        </p:txBody>
      </p:sp>
      <p:pic>
        <p:nvPicPr>
          <p:cNvPr id="8" name="Picture 2" descr="P1020317"/>
          <p:cNvPicPr>
            <a:picLocks noChangeAspect="1" noChangeArrowheads="1"/>
          </p:cNvPicPr>
          <p:nvPr/>
        </p:nvPicPr>
        <p:blipFill>
          <a:blip r:embed="rId2"/>
          <a:stretch>
            <a:fillRect/>
          </a:stretch>
        </p:blipFill>
        <p:spPr bwMode="auto">
          <a:xfrm>
            <a:off x="3321952" y="1203598"/>
            <a:ext cx="4430187" cy="3680927"/>
          </a:xfrm>
          <a:prstGeom prst="rect">
            <a:avLst/>
          </a:prstGeom>
          <a:noFill/>
        </p:spPr>
      </p:pic>
      <p:sp>
        <p:nvSpPr>
          <p:cNvPr id="9" name="Line 3"/>
          <p:cNvSpPr>
            <a:spLocks noChangeShapeType="1"/>
          </p:cNvSpPr>
          <p:nvPr/>
        </p:nvSpPr>
        <p:spPr bwMode="auto">
          <a:xfrm>
            <a:off x="6450071" y="3363838"/>
            <a:ext cx="1663700" cy="628650"/>
          </a:xfrm>
          <a:prstGeom prst="line">
            <a:avLst/>
          </a:prstGeom>
          <a:noFill/>
          <a:ln w="38100">
            <a:solidFill>
              <a:schemeClr val="tx1"/>
            </a:solidFill>
            <a:round/>
            <a:tailEnd type="triangle" w="med" len="med"/>
          </a:ln>
          <a:effectLst/>
        </p:spPr>
        <p:txBody>
          <a:bodyPr/>
          <a:lstStyle/>
          <a:p>
            <a:endParaRPr lang="zh-CN" altLang="en-US"/>
          </a:p>
        </p:txBody>
      </p:sp>
      <p:sp>
        <p:nvSpPr>
          <p:cNvPr id="10" name="Text Box 4"/>
          <p:cNvSpPr txBox="1">
            <a:spLocks noChangeArrowheads="1"/>
          </p:cNvSpPr>
          <p:nvPr/>
        </p:nvSpPr>
        <p:spPr bwMode="auto">
          <a:xfrm>
            <a:off x="8063009" y="3813421"/>
            <a:ext cx="800219" cy="461665"/>
          </a:xfrm>
          <a:prstGeom prst="rect">
            <a:avLst/>
          </a:prstGeom>
          <a:noFill/>
          <a:ln w="9525">
            <a:noFill/>
            <a:miter lim="800000"/>
          </a:ln>
          <a:effectLst/>
        </p:spPr>
        <p:txBody>
          <a:bodyPr wrap="none">
            <a:spAutoFit/>
          </a:bodyPr>
          <a:lstStyle/>
          <a:p>
            <a:r>
              <a:rPr lang="zh-CN" altLang="en-US" sz="2400" dirty="0">
                <a:solidFill>
                  <a:srgbClr val="FF0000"/>
                </a:solidFill>
                <a:latin typeface="楷体" panose="02010609060101010101" pitchFamily="49" charset="-122"/>
                <a:ea typeface="楷体" panose="02010609060101010101" pitchFamily="49" charset="-122"/>
              </a:rPr>
              <a:t>线圈</a:t>
            </a:r>
            <a:endParaRPr lang="zh-CN" altLang="en-US" sz="2400" dirty="0">
              <a:solidFill>
                <a:srgbClr val="FF0000"/>
              </a:solidFill>
              <a:latin typeface="楷体" panose="02010609060101010101" pitchFamily="49" charset="-122"/>
              <a:ea typeface="楷体" panose="02010609060101010101" pitchFamily="49" charset="-122"/>
            </a:endParaRPr>
          </a:p>
        </p:txBody>
      </p:sp>
      <p:sp>
        <p:nvSpPr>
          <p:cNvPr id="11" name="Line 7"/>
          <p:cNvSpPr>
            <a:spLocks noChangeShapeType="1"/>
          </p:cNvSpPr>
          <p:nvPr/>
        </p:nvSpPr>
        <p:spPr bwMode="auto">
          <a:xfrm flipV="1">
            <a:off x="4406040" y="746544"/>
            <a:ext cx="247650" cy="515938"/>
          </a:xfrm>
          <a:prstGeom prst="line">
            <a:avLst/>
          </a:prstGeom>
          <a:noFill/>
          <a:ln w="38100">
            <a:solidFill>
              <a:schemeClr val="tx1"/>
            </a:solidFill>
            <a:round/>
            <a:tailEnd type="triangle" w="med" len="med"/>
          </a:ln>
          <a:effectLst/>
        </p:spPr>
        <p:txBody>
          <a:bodyPr/>
          <a:lstStyle/>
          <a:p>
            <a:endParaRPr lang="zh-CN" altLang="en-US"/>
          </a:p>
        </p:txBody>
      </p:sp>
      <p:sp>
        <p:nvSpPr>
          <p:cNvPr id="12" name="Text Box 8"/>
          <p:cNvSpPr txBox="1">
            <a:spLocks noChangeArrowheads="1"/>
          </p:cNvSpPr>
          <p:nvPr/>
        </p:nvSpPr>
        <p:spPr bwMode="auto">
          <a:xfrm>
            <a:off x="3974471" y="289639"/>
            <a:ext cx="1422184" cy="461665"/>
          </a:xfrm>
          <a:prstGeom prst="rect">
            <a:avLst/>
          </a:prstGeom>
          <a:noFill/>
          <a:ln w="9525">
            <a:noFill/>
            <a:miter lim="800000"/>
          </a:ln>
          <a:effectLst/>
        </p:spPr>
        <p:txBody>
          <a:bodyPr wrap="none">
            <a:spAutoFit/>
          </a:bodyPr>
          <a:lstStyle/>
          <a:p>
            <a:r>
              <a:rPr lang="zh-CN" altLang="en-US" sz="2400" dirty="0">
                <a:solidFill>
                  <a:srgbClr val="FF0000"/>
                </a:solidFill>
                <a:latin typeface="楷体" panose="02010609060101010101" pitchFamily="49" charset="-122"/>
                <a:ea typeface="楷体" panose="02010609060101010101" pitchFamily="49" charset="-122"/>
              </a:rPr>
              <a:t>延时触头</a:t>
            </a:r>
            <a:endParaRPr lang="zh-CN" altLang="en-US" sz="2400" dirty="0">
              <a:solidFill>
                <a:srgbClr val="FF0000"/>
              </a:solidFill>
              <a:latin typeface="楷体" panose="02010609060101010101" pitchFamily="49" charset="-122"/>
              <a:ea typeface="楷体" panose="02010609060101010101" pitchFamily="49" charset="-122"/>
            </a:endParaRPr>
          </a:p>
        </p:txBody>
      </p:sp>
      <p:sp>
        <p:nvSpPr>
          <p:cNvPr id="13" name="Line 9"/>
          <p:cNvSpPr>
            <a:spLocks noChangeShapeType="1"/>
          </p:cNvSpPr>
          <p:nvPr/>
        </p:nvSpPr>
        <p:spPr bwMode="auto">
          <a:xfrm flipV="1">
            <a:off x="6563168" y="974204"/>
            <a:ext cx="369887" cy="458787"/>
          </a:xfrm>
          <a:prstGeom prst="line">
            <a:avLst/>
          </a:prstGeom>
          <a:noFill/>
          <a:ln w="38100">
            <a:solidFill>
              <a:schemeClr val="tx1"/>
            </a:solidFill>
            <a:round/>
            <a:tailEnd type="triangle" w="med" len="med"/>
          </a:ln>
          <a:effectLst/>
        </p:spPr>
        <p:txBody>
          <a:bodyPr/>
          <a:lstStyle/>
          <a:p>
            <a:endParaRPr lang="zh-CN" altLang="en-US"/>
          </a:p>
        </p:txBody>
      </p:sp>
      <p:sp>
        <p:nvSpPr>
          <p:cNvPr id="14" name="Text Box 10"/>
          <p:cNvSpPr txBox="1">
            <a:spLocks noChangeArrowheads="1"/>
          </p:cNvSpPr>
          <p:nvPr/>
        </p:nvSpPr>
        <p:spPr bwMode="auto">
          <a:xfrm>
            <a:off x="6347268" y="515712"/>
            <a:ext cx="1415772" cy="461665"/>
          </a:xfrm>
          <a:prstGeom prst="rect">
            <a:avLst/>
          </a:prstGeom>
          <a:noFill/>
          <a:ln w="9525">
            <a:noFill/>
            <a:miter lim="800000"/>
          </a:ln>
          <a:effectLst/>
        </p:spPr>
        <p:txBody>
          <a:bodyPr wrap="none">
            <a:spAutoFit/>
          </a:bodyPr>
          <a:lstStyle/>
          <a:p>
            <a:r>
              <a:rPr lang="zh-CN" altLang="en-US" sz="2400" dirty="0">
                <a:solidFill>
                  <a:srgbClr val="FF0000"/>
                </a:solidFill>
                <a:latin typeface="楷体" panose="02010609060101010101" pitchFamily="49" charset="-122"/>
                <a:ea typeface="楷体" panose="02010609060101010101" pitchFamily="49" charset="-122"/>
              </a:rPr>
              <a:t>瞬时触头</a:t>
            </a:r>
            <a:endParaRPr lang="zh-CN" altLang="en-US" sz="24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550699"/>
            <a:ext cx="8496944" cy="4176464"/>
          </a:xfrm>
        </p:spPr>
        <p:txBody>
          <a:bodyPr/>
          <a:lstStyle/>
          <a:p>
            <a:pPr marL="0" indent="0">
              <a:buNone/>
            </a:pPr>
            <a:r>
              <a:rPr lang="zh-CN" altLang="en-US" sz="2400" dirty="0">
                <a:latin typeface="隶书" panose="02010509060101010101" pitchFamily="49" charset="-122"/>
                <a:ea typeface="楷体" panose="02010609060101010101" pitchFamily="49" charset="-122"/>
                <a:sym typeface="+mn-ea"/>
              </a:rPr>
              <a:t>二、不正常运行</a:t>
            </a:r>
            <a:r>
              <a:rPr lang="zh-CN" altLang="en-US" sz="2400" dirty="0">
                <a:latin typeface="隶书" panose="02010509060101010101" pitchFamily="49" charset="-122"/>
                <a:ea typeface="楷体" panose="02010609060101010101" pitchFamily="49" charset="-122"/>
                <a:sym typeface="+mn-ea"/>
              </a:rPr>
              <a:t>时的作用和任务</a:t>
            </a:r>
            <a:endParaRPr lang="zh-CN" altLang="en-US" sz="2400" dirty="0">
              <a:latin typeface="隶书" panose="02010509060101010101" pitchFamily="49" charset="-122"/>
              <a:ea typeface="楷体" panose="02010609060101010101" pitchFamily="49" charset="-122"/>
              <a:sym typeface="+mn-ea"/>
            </a:endParaRPr>
          </a:p>
          <a:p>
            <a:pPr marL="0" indent="0">
              <a:buNone/>
            </a:pPr>
            <a:r>
              <a:rPr lang="zh-CN" altLang="en-US" sz="2400" dirty="0">
                <a:latin typeface="隶书" panose="02010509060101010101" pitchFamily="49" charset="-122"/>
                <a:ea typeface="楷体" panose="02010609060101010101" pitchFamily="49" charset="-122"/>
              </a:rPr>
              <a:t>对不正常运行状态，一般要求保护经过一定的延时，动作于发出信号（减负荷或跳闸），此时一般不要求保护迅速动作，而是根据对电力系统及其元件危害程度规定一定的延时，以免不必要的动作和由于干扰而引起误动作。 </a:t>
            </a:r>
            <a:endParaRPr lang="zh-CN" altLang="en-US" sz="2400" dirty="0">
              <a:latin typeface="隶书" panose="02010509060101010101" pitchFamily="49" charset="-122"/>
              <a:ea typeface="楷体" panose="02010609060101010101" pitchFamily="49" charset="-122"/>
            </a:endParaRPr>
          </a:p>
          <a:p>
            <a:pPr marL="0" indent="0">
              <a:buNone/>
            </a:pPr>
            <a:endParaRPr lang="zh-CN" altLang="en-US" dirty="0"/>
          </a:p>
        </p:txBody>
      </p:sp>
      <p:grpSp>
        <p:nvGrpSpPr>
          <p:cNvPr id="17" name="组合 16"/>
          <p:cNvGrpSpPr/>
          <p:nvPr/>
        </p:nvGrpSpPr>
        <p:grpSpPr>
          <a:xfrm>
            <a:off x="575532" y="2489644"/>
            <a:ext cx="7924740" cy="1687085"/>
            <a:chOff x="2451868" y="2292832"/>
            <a:chExt cx="7924740" cy="2166397"/>
          </a:xfrm>
        </p:grpSpPr>
        <p:sp>
          <p:nvSpPr>
            <p:cNvPr id="18" name="椭圆 17"/>
            <p:cNvSpPr/>
            <p:nvPr/>
          </p:nvSpPr>
          <p:spPr>
            <a:xfrm>
              <a:off x="2451868" y="3012912"/>
              <a:ext cx="648072" cy="576064"/>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19" name="直接连接符 18"/>
            <p:cNvCxnSpPr>
              <a:stCxn id="18" idx="7"/>
            </p:cNvCxnSpPr>
            <p:nvPr/>
          </p:nvCxnSpPr>
          <p:spPr>
            <a:xfrm flipV="1">
              <a:off x="3005032" y="2796888"/>
              <a:ext cx="310932" cy="300387"/>
            </a:xfrm>
            <a:prstGeom prst="line">
              <a:avLst/>
            </a:prstGeom>
          </p:spPr>
          <p:style>
            <a:lnRef idx="2">
              <a:schemeClr val="dk1"/>
            </a:lnRef>
            <a:fillRef idx="0">
              <a:schemeClr val="dk1"/>
            </a:fillRef>
            <a:effectRef idx="1">
              <a:schemeClr val="dk1"/>
            </a:effectRef>
            <a:fontRef idx="minor">
              <a:schemeClr val="tx1"/>
            </a:fontRef>
          </p:style>
        </p:cxnSp>
        <p:cxnSp>
          <p:nvCxnSpPr>
            <p:cNvPr id="20" name="直接连接符 19"/>
            <p:cNvCxnSpPr/>
            <p:nvPr/>
          </p:nvCxnSpPr>
          <p:spPr>
            <a:xfrm>
              <a:off x="3315964" y="2796888"/>
              <a:ext cx="432048" cy="0"/>
            </a:xfrm>
            <a:prstGeom prst="line">
              <a:avLst/>
            </a:prstGeom>
          </p:spPr>
          <p:style>
            <a:lnRef idx="2">
              <a:schemeClr val="dk1"/>
            </a:lnRef>
            <a:fillRef idx="0">
              <a:schemeClr val="dk1"/>
            </a:fillRef>
            <a:effectRef idx="1">
              <a:schemeClr val="dk1"/>
            </a:effectRef>
            <a:fontRef idx="minor">
              <a:schemeClr val="tx1"/>
            </a:fontRef>
          </p:style>
        </p:cxnSp>
        <p:cxnSp>
          <p:nvCxnSpPr>
            <p:cNvPr id="21" name="直接连接符 20"/>
            <p:cNvCxnSpPr/>
            <p:nvPr/>
          </p:nvCxnSpPr>
          <p:spPr>
            <a:xfrm flipH="1" flipV="1">
              <a:off x="2981509" y="3547768"/>
              <a:ext cx="310932" cy="300387"/>
            </a:xfrm>
            <a:prstGeom prst="line">
              <a:avLst/>
            </a:prstGeom>
          </p:spPr>
          <p:style>
            <a:lnRef idx="2">
              <a:schemeClr val="dk1"/>
            </a:lnRef>
            <a:fillRef idx="0">
              <a:schemeClr val="dk1"/>
            </a:fillRef>
            <a:effectRef idx="1">
              <a:schemeClr val="dk1"/>
            </a:effectRef>
            <a:fontRef idx="minor">
              <a:schemeClr val="tx1"/>
            </a:fontRef>
          </p:style>
        </p:cxnSp>
        <p:cxnSp>
          <p:nvCxnSpPr>
            <p:cNvPr id="22" name="直接连接符 21"/>
            <p:cNvCxnSpPr/>
            <p:nvPr/>
          </p:nvCxnSpPr>
          <p:spPr>
            <a:xfrm flipH="1">
              <a:off x="3285190" y="3843041"/>
              <a:ext cx="462822" cy="0"/>
            </a:xfrm>
            <a:prstGeom prst="line">
              <a:avLst/>
            </a:prstGeom>
          </p:spPr>
          <p:style>
            <a:lnRef idx="2">
              <a:schemeClr val="dk1"/>
            </a:lnRef>
            <a:fillRef idx="0">
              <a:schemeClr val="dk1"/>
            </a:fillRef>
            <a:effectRef idx="1">
              <a:schemeClr val="dk1"/>
            </a:effectRef>
            <a:fontRef idx="minor">
              <a:schemeClr val="tx1"/>
            </a:fontRef>
          </p:style>
        </p:cxnSp>
        <p:cxnSp>
          <p:nvCxnSpPr>
            <p:cNvPr id="23" name="直接连接符 22"/>
            <p:cNvCxnSpPr/>
            <p:nvPr/>
          </p:nvCxnSpPr>
          <p:spPr>
            <a:xfrm flipV="1">
              <a:off x="3920806" y="2795376"/>
              <a:ext cx="619294" cy="1008"/>
            </a:xfrm>
            <a:prstGeom prst="line">
              <a:avLst/>
            </a:prstGeom>
          </p:spPr>
          <p:style>
            <a:lnRef idx="2">
              <a:schemeClr val="dk1"/>
            </a:lnRef>
            <a:fillRef idx="0">
              <a:schemeClr val="dk1"/>
            </a:fillRef>
            <a:effectRef idx="1">
              <a:schemeClr val="dk1"/>
            </a:effectRef>
            <a:fontRef idx="minor">
              <a:schemeClr val="tx1"/>
            </a:fontRef>
          </p:style>
        </p:cxnSp>
        <p:cxnSp>
          <p:nvCxnSpPr>
            <p:cNvPr id="24" name="直接连接符 23"/>
            <p:cNvCxnSpPr/>
            <p:nvPr/>
          </p:nvCxnSpPr>
          <p:spPr>
            <a:xfrm>
              <a:off x="3920806" y="3842537"/>
              <a:ext cx="619294" cy="5618"/>
            </a:xfrm>
            <a:prstGeom prst="line">
              <a:avLst/>
            </a:prstGeom>
          </p:spPr>
          <p:style>
            <a:lnRef idx="2">
              <a:schemeClr val="dk1"/>
            </a:lnRef>
            <a:fillRef idx="0">
              <a:schemeClr val="dk1"/>
            </a:fillRef>
            <a:effectRef idx="1">
              <a:schemeClr val="dk1"/>
            </a:effectRef>
            <a:fontRef idx="minor">
              <a:schemeClr val="tx1"/>
            </a:fontRef>
          </p:style>
        </p:cxnSp>
        <p:cxnSp>
          <p:nvCxnSpPr>
            <p:cNvPr id="25" name="直接连接符 24"/>
            <p:cNvCxnSpPr/>
            <p:nvPr/>
          </p:nvCxnSpPr>
          <p:spPr>
            <a:xfrm flipH="1" flipV="1">
              <a:off x="3776790" y="2652368"/>
              <a:ext cx="144016" cy="144016"/>
            </a:xfrm>
            <a:prstGeom prst="line">
              <a:avLst/>
            </a:prstGeom>
          </p:spPr>
          <p:style>
            <a:lnRef idx="2">
              <a:schemeClr val="dk1"/>
            </a:lnRef>
            <a:fillRef idx="0">
              <a:schemeClr val="dk1"/>
            </a:fillRef>
            <a:effectRef idx="1">
              <a:schemeClr val="dk1"/>
            </a:effectRef>
            <a:fontRef idx="minor">
              <a:schemeClr val="tx1"/>
            </a:fontRef>
          </p:style>
        </p:cxnSp>
        <p:cxnSp>
          <p:nvCxnSpPr>
            <p:cNvPr id="26" name="直接连接符 25"/>
            <p:cNvCxnSpPr/>
            <p:nvPr/>
          </p:nvCxnSpPr>
          <p:spPr>
            <a:xfrm flipH="1" flipV="1">
              <a:off x="3776790" y="3697457"/>
              <a:ext cx="144016" cy="145080"/>
            </a:xfrm>
            <a:prstGeom prst="line">
              <a:avLst/>
            </a:prstGeom>
          </p:spPr>
          <p:style>
            <a:lnRef idx="2">
              <a:schemeClr val="dk1"/>
            </a:lnRef>
            <a:fillRef idx="0">
              <a:schemeClr val="dk1"/>
            </a:fillRef>
            <a:effectRef idx="1">
              <a:schemeClr val="dk1"/>
            </a:effectRef>
            <a:fontRef idx="minor">
              <a:schemeClr val="tx1"/>
            </a:fontRef>
          </p:style>
        </p:cxnSp>
        <p:grpSp>
          <p:nvGrpSpPr>
            <p:cNvPr id="27" name="组合 34"/>
            <p:cNvGrpSpPr/>
            <p:nvPr/>
          </p:nvGrpSpPr>
          <p:grpSpPr>
            <a:xfrm>
              <a:off x="3703007" y="2759876"/>
              <a:ext cx="90010" cy="72008"/>
              <a:chOff x="3635896" y="2132856"/>
              <a:chExt cx="360040" cy="365154"/>
            </a:xfrm>
          </p:grpSpPr>
          <p:cxnSp>
            <p:nvCxnSpPr>
              <p:cNvPr id="98" name="直接连接符 22"/>
              <p:cNvCxnSpPr/>
              <p:nvPr/>
            </p:nvCxnSpPr>
            <p:spPr>
              <a:xfrm>
                <a:off x="3635896" y="2132856"/>
                <a:ext cx="360040" cy="365154"/>
              </a:xfrm>
              <a:prstGeom prst="line">
                <a:avLst/>
              </a:prstGeom>
            </p:spPr>
            <p:style>
              <a:lnRef idx="2">
                <a:schemeClr val="dk1"/>
              </a:lnRef>
              <a:fillRef idx="0">
                <a:schemeClr val="dk1"/>
              </a:fillRef>
              <a:effectRef idx="1">
                <a:schemeClr val="dk1"/>
              </a:effectRef>
              <a:fontRef idx="minor">
                <a:schemeClr val="tx1"/>
              </a:fontRef>
            </p:style>
          </p:cxnSp>
          <p:cxnSp>
            <p:nvCxnSpPr>
              <p:cNvPr id="99" name="直接连接符 98"/>
              <p:cNvCxnSpPr/>
              <p:nvPr/>
            </p:nvCxnSpPr>
            <p:spPr>
              <a:xfrm flipH="1">
                <a:off x="3635896" y="2132856"/>
                <a:ext cx="360040" cy="360040"/>
              </a:xfrm>
              <a:prstGeom prst="line">
                <a:avLst/>
              </a:prstGeom>
            </p:spPr>
            <p:style>
              <a:lnRef idx="2">
                <a:schemeClr val="dk1"/>
              </a:lnRef>
              <a:fillRef idx="0">
                <a:schemeClr val="dk1"/>
              </a:fillRef>
              <a:effectRef idx="1">
                <a:schemeClr val="dk1"/>
              </a:effectRef>
              <a:fontRef idx="minor">
                <a:schemeClr val="tx1"/>
              </a:fontRef>
            </p:style>
          </p:cxnSp>
        </p:grpSp>
        <p:grpSp>
          <p:nvGrpSpPr>
            <p:cNvPr id="28" name="组合 35"/>
            <p:cNvGrpSpPr/>
            <p:nvPr/>
          </p:nvGrpSpPr>
          <p:grpSpPr>
            <a:xfrm>
              <a:off x="3703007" y="3807037"/>
              <a:ext cx="90010" cy="72008"/>
              <a:chOff x="3635896" y="2132856"/>
              <a:chExt cx="360040" cy="365154"/>
            </a:xfrm>
          </p:grpSpPr>
          <p:cxnSp>
            <p:nvCxnSpPr>
              <p:cNvPr id="96" name="直接连接符 36"/>
              <p:cNvCxnSpPr/>
              <p:nvPr/>
            </p:nvCxnSpPr>
            <p:spPr>
              <a:xfrm>
                <a:off x="3635896" y="2132856"/>
                <a:ext cx="360040" cy="365154"/>
              </a:xfrm>
              <a:prstGeom prst="line">
                <a:avLst/>
              </a:prstGeom>
            </p:spPr>
            <p:style>
              <a:lnRef idx="2">
                <a:schemeClr val="dk1"/>
              </a:lnRef>
              <a:fillRef idx="0">
                <a:schemeClr val="dk1"/>
              </a:fillRef>
              <a:effectRef idx="1">
                <a:schemeClr val="dk1"/>
              </a:effectRef>
              <a:fontRef idx="minor">
                <a:schemeClr val="tx1"/>
              </a:fontRef>
            </p:style>
          </p:cxnSp>
          <p:cxnSp>
            <p:nvCxnSpPr>
              <p:cNvPr id="97" name="直接连接符 96"/>
              <p:cNvCxnSpPr/>
              <p:nvPr/>
            </p:nvCxnSpPr>
            <p:spPr>
              <a:xfrm flipH="1">
                <a:off x="3635896" y="2132856"/>
                <a:ext cx="360040" cy="360040"/>
              </a:xfrm>
              <a:prstGeom prst="line">
                <a:avLst/>
              </a:prstGeom>
            </p:spPr>
            <p:style>
              <a:lnRef idx="2">
                <a:schemeClr val="dk1"/>
              </a:lnRef>
              <a:fillRef idx="0">
                <a:schemeClr val="dk1"/>
              </a:fillRef>
              <a:effectRef idx="1">
                <a:schemeClr val="dk1"/>
              </a:effectRef>
              <a:fontRef idx="minor">
                <a:schemeClr val="tx1"/>
              </a:fontRef>
            </p:style>
          </p:cxnSp>
        </p:grpSp>
        <p:cxnSp>
          <p:nvCxnSpPr>
            <p:cNvPr id="29" name="直接连接符 28"/>
            <p:cNvCxnSpPr/>
            <p:nvPr/>
          </p:nvCxnSpPr>
          <p:spPr>
            <a:xfrm>
              <a:off x="4180060" y="2292832"/>
              <a:ext cx="0" cy="2088232"/>
            </a:xfrm>
            <a:prstGeom prst="line">
              <a:avLst/>
            </a:prstGeom>
          </p:spPr>
          <p:style>
            <a:lnRef idx="2">
              <a:schemeClr val="dk1"/>
            </a:lnRef>
            <a:fillRef idx="0">
              <a:schemeClr val="dk1"/>
            </a:fillRef>
            <a:effectRef idx="1">
              <a:schemeClr val="dk1"/>
            </a:effectRef>
            <a:fontRef idx="minor">
              <a:schemeClr val="tx1"/>
            </a:fontRef>
          </p:style>
        </p:cxnSp>
        <p:cxnSp>
          <p:nvCxnSpPr>
            <p:cNvPr id="30" name="直接连接符 29"/>
            <p:cNvCxnSpPr>
              <a:stCxn id="18" idx="6"/>
            </p:cNvCxnSpPr>
            <p:nvPr/>
          </p:nvCxnSpPr>
          <p:spPr>
            <a:xfrm flipV="1">
              <a:off x="3099940" y="3296202"/>
              <a:ext cx="648072" cy="4742"/>
            </a:xfrm>
            <a:prstGeom prst="line">
              <a:avLst/>
            </a:prstGeom>
          </p:spPr>
          <p:style>
            <a:lnRef idx="2">
              <a:schemeClr val="dk1"/>
            </a:lnRef>
            <a:fillRef idx="0">
              <a:schemeClr val="dk1"/>
            </a:fillRef>
            <a:effectRef idx="1">
              <a:schemeClr val="dk1"/>
            </a:effectRef>
            <a:fontRef idx="minor">
              <a:schemeClr val="tx1"/>
            </a:fontRef>
          </p:style>
        </p:cxnSp>
        <p:grpSp>
          <p:nvGrpSpPr>
            <p:cNvPr id="31" name="组合 42"/>
            <p:cNvGrpSpPr/>
            <p:nvPr/>
          </p:nvGrpSpPr>
          <p:grpSpPr>
            <a:xfrm>
              <a:off x="3703007" y="3264940"/>
              <a:ext cx="90010" cy="72008"/>
              <a:chOff x="3635896" y="2132856"/>
              <a:chExt cx="360040" cy="365154"/>
            </a:xfrm>
          </p:grpSpPr>
          <p:cxnSp>
            <p:nvCxnSpPr>
              <p:cNvPr id="94" name="直接连接符 93"/>
              <p:cNvCxnSpPr/>
              <p:nvPr/>
            </p:nvCxnSpPr>
            <p:spPr>
              <a:xfrm>
                <a:off x="3635896" y="2132856"/>
                <a:ext cx="360040" cy="365154"/>
              </a:xfrm>
              <a:prstGeom prst="line">
                <a:avLst/>
              </a:prstGeom>
            </p:spPr>
            <p:style>
              <a:lnRef idx="2">
                <a:schemeClr val="dk1"/>
              </a:lnRef>
              <a:fillRef idx="0">
                <a:schemeClr val="dk1"/>
              </a:fillRef>
              <a:effectRef idx="1">
                <a:schemeClr val="dk1"/>
              </a:effectRef>
              <a:fontRef idx="minor">
                <a:schemeClr val="tx1"/>
              </a:fontRef>
            </p:style>
          </p:cxnSp>
          <p:cxnSp>
            <p:nvCxnSpPr>
              <p:cNvPr id="95" name="直接连接符 94"/>
              <p:cNvCxnSpPr/>
              <p:nvPr/>
            </p:nvCxnSpPr>
            <p:spPr>
              <a:xfrm flipH="1">
                <a:off x="3635896" y="2132856"/>
                <a:ext cx="360040" cy="360040"/>
              </a:xfrm>
              <a:prstGeom prst="line">
                <a:avLst/>
              </a:prstGeom>
            </p:spPr>
            <p:style>
              <a:lnRef idx="2">
                <a:schemeClr val="dk1"/>
              </a:lnRef>
              <a:fillRef idx="0">
                <a:schemeClr val="dk1"/>
              </a:fillRef>
              <a:effectRef idx="1">
                <a:schemeClr val="dk1"/>
              </a:effectRef>
              <a:fontRef idx="minor">
                <a:schemeClr val="tx1"/>
              </a:fontRef>
            </p:style>
          </p:cxnSp>
        </p:grpSp>
        <p:cxnSp>
          <p:nvCxnSpPr>
            <p:cNvPr id="32" name="直接连接符 31"/>
            <p:cNvCxnSpPr/>
            <p:nvPr/>
          </p:nvCxnSpPr>
          <p:spPr>
            <a:xfrm>
              <a:off x="4005270" y="3299936"/>
              <a:ext cx="576064" cy="6332"/>
            </a:xfrm>
            <a:prstGeom prst="line">
              <a:avLst/>
            </a:prstGeom>
          </p:spPr>
          <p:style>
            <a:lnRef idx="2">
              <a:schemeClr val="dk1"/>
            </a:lnRef>
            <a:fillRef idx="0">
              <a:schemeClr val="dk1"/>
            </a:fillRef>
            <a:effectRef idx="1">
              <a:schemeClr val="dk1"/>
            </a:effectRef>
            <a:fontRef idx="minor">
              <a:schemeClr val="tx1"/>
            </a:fontRef>
          </p:style>
        </p:cxnSp>
        <p:cxnSp>
          <p:nvCxnSpPr>
            <p:cNvPr id="33" name="直接连接符 32"/>
            <p:cNvCxnSpPr/>
            <p:nvPr/>
          </p:nvCxnSpPr>
          <p:spPr>
            <a:xfrm flipH="1" flipV="1">
              <a:off x="3818024" y="3128033"/>
              <a:ext cx="187246" cy="167665"/>
            </a:xfrm>
            <a:prstGeom prst="line">
              <a:avLst/>
            </a:prstGeom>
          </p:spPr>
          <p:style>
            <a:lnRef idx="2">
              <a:schemeClr val="dk1"/>
            </a:lnRef>
            <a:fillRef idx="0">
              <a:schemeClr val="dk1"/>
            </a:fillRef>
            <a:effectRef idx="1">
              <a:schemeClr val="dk1"/>
            </a:effectRef>
            <a:fontRef idx="minor">
              <a:schemeClr val="tx1"/>
            </a:fontRef>
          </p:style>
        </p:cxnSp>
        <p:cxnSp>
          <p:nvCxnSpPr>
            <p:cNvPr id="34" name="直接连接符 33"/>
            <p:cNvCxnSpPr/>
            <p:nvPr/>
          </p:nvCxnSpPr>
          <p:spPr>
            <a:xfrm>
              <a:off x="4498824" y="2794872"/>
              <a:ext cx="432048" cy="0"/>
            </a:xfrm>
            <a:prstGeom prst="line">
              <a:avLst/>
            </a:prstGeom>
          </p:spPr>
          <p:style>
            <a:lnRef idx="2">
              <a:schemeClr val="dk1"/>
            </a:lnRef>
            <a:fillRef idx="0">
              <a:schemeClr val="dk1"/>
            </a:fillRef>
            <a:effectRef idx="1">
              <a:schemeClr val="dk1"/>
            </a:effectRef>
            <a:fontRef idx="minor">
              <a:schemeClr val="tx1"/>
            </a:fontRef>
          </p:style>
        </p:cxnSp>
        <p:cxnSp>
          <p:nvCxnSpPr>
            <p:cNvPr id="35" name="直接连接符 34"/>
            <p:cNvCxnSpPr/>
            <p:nvPr/>
          </p:nvCxnSpPr>
          <p:spPr>
            <a:xfrm flipH="1">
              <a:off x="4532229" y="3846296"/>
              <a:ext cx="462822" cy="0"/>
            </a:xfrm>
            <a:prstGeom prst="line">
              <a:avLst/>
            </a:prstGeom>
          </p:spPr>
          <p:style>
            <a:lnRef idx="2">
              <a:schemeClr val="dk1"/>
            </a:lnRef>
            <a:fillRef idx="0">
              <a:schemeClr val="dk1"/>
            </a:fillRef>
            <a:effectRef idx="1">
              <a:schemeClr val="dk1"/>
            </a:effectRef>
            <a:fontRef idx="minor">
              <a:schemeClr val="tx1"/>
            </a:fontRef>
          </p:style>
        </p:cxnSp>
        <p:grpSp>
          <p:nvGrpSpPr>
            <p:cNvPr id="36" name="组合 71"/>
            <p:cNvGrpSpPr/>
            <p:nvPr/>
          </p:nvGrpSpPr>
          <p:grpSpPr>
            <a:xfrm>
              <a:off x="4885867" y="2757860"/>
              <a:ext cx="90010" cy="72008"/>
              <a:chOff x="3635896" y="2132856"/>
              <a:chExt cx="360040" cy="365154"/>
            </a:xfrm>
          </p:grpSpPr>
          <p:cxnSp>
            <p:nvCxnSpPr>
              <p:cNvPr id="92" name="直接连接符 91"/>
              <p:cNvCxnSpPr/>
              <p:nvPr/>
            </p:nvCxnSpPr>
            <p:spPr>
              <a:xfrm>
                <a:off x="3635896" y="2132856"/>
                <a:ext cx="360040" cy="365154"/>
              </a:xfrm>
              <a:prstGeom prst="line">
                <a:avLst/>
              </a:prstGeom>
            </p:spPr>
            <p:style>
              <a:lnRef idx="2">
                <a:schemeClr val="dk1"/>
              </a:lnRef>
              <a:fillRef idx="0">
                <a:schemeClr val="dk1"/>
              </a:fillRef>
              <a:effectRef idx="1">
                <a:schemeClr val="dk1"/>
              </a:effectRef>
              <a:fontRef idx="minor">
                <a:schemeClr val="tx1"/>
              </a:fontRef>
            </p:style>
          </p:cxnSp>
          <p:cxnSp>
            <p:nvCxnSpPr>
              <p:cNvPr id="93" name="直接连接符 92"/>
              <p:cNvCxnSpPr/>
              <p:nvPr/>
            </p:nvCxnSpPr>
            <p:spPr>
              <a:xfrm flipH="1">
                <a:off x="3635896" y="2132856"/>
                <a:ext cx="360040" cy="360040"/>
              </a:xfrm>
              <a:prstGeom prst="line">
                <a:avLst/>
              </a:prstGeom>
            </p:spPr>
            <p:style>
              <a:lnRef idx="2">
                <a:schemeClr val="dk1"/>
              </a:lnRef>
              <a:fillRef idx="0">
                <a:schemeClr val="dk1"/>
              </a:fillRef>
              <a:effectRef idx="1">
                <a:schemeClr val="dk1"/>
              </a:effectRef>
              <a:fontRef idx="minor">
                <a:schemeClr val="tx1"/>
              </a:fontRef>
            </p:style>
          </p:cxnSp>
        </p:grpSp>
        <p:grpSp>
          <p:nvGrpSpPr>
            <p:cNvPr id="37" name="组合 74"/>
            <p:cNvGrpSpPr/>
            <p:nvPr/>
          </p:nvGrpSpPr>
          <p:grpSpPr>
            <a:xfrm>
              <a:off x="4950046" y="3810292"/>
              <a:ext cx="90010" cy="72008"/>
              <a:chOff x="3635896" y="2132856"/>
              <a:chExt cx="360040" cy="365154"/>
            </a:xfrm>
          </p:grpSpPr>
          <p:cxnSp>
            <p:nvCxnSpPr>
              <p:cNvPr id="90" name="直接连接符 89"/>
              <p:cNvCxnSpPr/>
              <p:nvPr/>
            </p:nvCxnSpPr>
            <p:spPr>
              <a:xfrm>
                <a:off x="3635896" y="2132856"/>
                <a:ext cx="360040" cy="365154"/>
              </a:xfrm>
              <a:prstGeom prst="line">
                <a:avLst/>
              </a:prstGeom>
            </p:spPr>
            <p:style>
              <a:lnRef idx="2">
                <a:schemeClr val="dk1"/>
              </a:lnRef>
              <a:fillRef idx="0">
                <a:schemeClr val="dk1"/>
              </a:fillRef>
              <a:effectRef idx="1">
                <a:schemeClr val="dk1"/>
              </a:effectRef>
              <a:fontRef idx="minor">
                <a:schemeClr val="tx1"/>
              </a:fontRef>
            </p:style>
          </p:cxnSp>
          <p:cxnSp>
            <p:nvCxnSpPr>
              <p:cNvPr id="91" name="直接连接符 90"/>
              <p:cNvCxnSpPr/>
              <p:nvPr/>
            </p:nvCxnSpPr>
            <p:spPr>
              <a:xfrm flipH="1">
                <a:off x="3635896" y="2132856"/>
                <a:ext cx="360040" cy="360040"/>
              </a:xfrm>
              <a:prstGeom prst="line">
                <a:avLst/>
              </a:prstGeom>
            </p:spPr>
            <p:style>
              <a:lnRef idx="2">
                <a:schemeClr val="dk1"/>
              </a:lnRef>
              <a:fillRef idx="0">
                <a:schemeClr val="dk1"/>
              </a:fillRef>
              <a:effectRef idx="1">
                <a:schemeClr val="dk1"/>
              </a:effectRef>
              <a:fontRef idx="minor">
                <a:schemeClr val="tx1"/>
              </a:fontRef>
            </p:style>
          </p:cxnSp>
        </p:grpSp>
        <p:cxnSp>
          <p:nvCxnSpPr>
            <p:cNvPr id="38" name="直接连接符 37"/>
            <p:cNvCxnSpPr/>
            <p:nvPr/>
          </p:nvCxnSpPr>
          <p:spPr>
            <a:xfrm flipV="1">
              <a:off x="4557452" y="3306268"/>
              <a:ext cx="397483" cy="504"/>
            </a:xfrm>
            <a:prstGeom prst="line">
              <a:avLst/>
            </a:prstGeom>
          </p:spPr>
          <p:style>
            <a:lnRef idx="2">
              <a:schemeClr val="dk1"/>
            </a:lnRef>
            <a:fillRef idx="0">
              <a:schemeClr val="dk1"/>
            </a:fillRef>
            <a:effectRef idx="1">
              <a:schemeClr val="dk1"/>
            </a:effectRef>
            <a:fontRef idx="minor">
              <a:schemeClr val="tx1"/>
            </a:fontRef>
          </p:style>
        </p:cxnSp>
        <p:grpSp>
          <p:nvGrpSpPr>
            <p:cNvPr id="39" name="组合 78"/>
            <p:cNvGrpSpPr/>
            <p:nvPr/>
          </p:nvGrpSpPr>
          <p:grpSpPr>
            <a:xfrm>
              <a:off x="4909930" y="3275006"/>
              <a:ext cx="90010" cy="72008"/>
              <a:chOff x="3635896" y="2132856"/>
              <a:chExt cx="360040" cy="365154"/>
            </a:xfrm>
          </p:grpSpPr>
          <p:cxnSp>
            <p:nvCxnSpPr>
              <p:cNvPr id="88" name="直接连接符 87"/>
              <p:cNvCxnSpPr/>
              <p:nvPr/>
            </p:nvCxnSpPr>
            <p:spPr>
              <a:xfrm>
                <a:off x="3635896" y="2132856"/>
                <a:ext cx="360040" cy="365154"/>
              </a:xfrm>
              <a:prstGeom prst="line">
                <a:avLst/>
              </a:prstGeom>
            </p:spPr>
            <p:style>
              <a:lnRef idx="2">
                <a:schemeClr val="dk1"/>
              </a:lnRef>
              <a:fillRef idx="0">
                <a:schemeClr val="dk1"/>
              </a:fillRef>
              <a:effectRef idx="1">
                <a:schemeClr val="dk1"/>
              </a:effectRef>
              <a:fontRef idx="minor">
                <a:schemeClr val="tx1"/>
              </a:fontRef>
            </p:style>
          </p:cxnSp>
          <p:cxnSp>
            <p:nvCxnSpPr>
              <p:cNvPr id="89" name="直接连接符 88"/>
              <p:cNvCxnSpPr/>
              <p:nvPr/>
            </p:nvCxnSpPr>
            <p:spPr>
              <a:xfrm flipH="1">
                <a:off x="3635896" y="2132856"/>
                <a:ext cx="360040" cy="360040"/>
              </a:xfrm>
              <a:prstGeom prst="line">
                <a:avLst/>
              </a:prstGeom>
            </p:spPr>
            <p:style>
              <a:lnRef idx="2">
                <a:schemeClr val="dk1"/>
              </a:lnRef>
              <a:fillRef idx="0">
                <a:schemeClr val="dk1"/>
              </a:fillRef>
              <a:effectRef idx="1">
                <a:schemeClr val="dk1"/>
              </a:effectRef>
              <a:fontRef idx="minor">
                <a:schemeClr val="tx1"/>
              </a:fontRef>
            </p:style>
          </p:cxnSp>
        </p:grpSp>
        <p:cxnSp>
          <p:nvCxnSpPr>
            <p:cNvPr id="40" name="直接连接符 39"/>
            <p:cNvCxnSpPr/>
            <p:nvPr/>
          </p:nvCxnSpPr>
          <p:spPr>
            <a:xfrm flipV="1">
              <a:off x="5151696" y="2806450"/>
              <a:ext cx="619294" cy="1008"/>
            </a:xfrm>
            <a:prstGeom prst="line">
              <a:avLst/>
            </a:prstGeom>
          </p:spPr>
          <p:style>
            <a:lnRef idx="2">
              <a:schemeClr val="dk1"/>
            </a:lnRef>
            <a:fillRef idx="0">
              <a:schemeClr val="dk1"/>
            </a:fillRef>
            <a:effectRef idx="1">
              <a:schemeClr val="dk1"/>
            </a:effectRef>
            <a:fontRef idx="minor">
              <a:schemeClr val="tx1"/>
            </a:fontRef>
          </p:style>
        </p:cxnSp>
        <p:cxnSp>
          <p:nvCxnSpPr>
            <p:cNvPr id="41" name="直接连接符 40"/>
            <p:cNvCxnSpPr/>
            <p:nvPr/>
          </p:nvCxnSpPr>
          <p:spPr>
            <a:xfrm>
              <a:off x="5151696" y="3853611"/>
              <a:ext cx="619294" cy="5618"/>
            </a:xfrm>
            <a:prstGeom prst="line">
              <a:avLst/>
            </a:prstGeom>
          </p:spPr>
          <p:style>
            <a:lnRef idx="2">
              <a:schemeClr val="dk1"/>
            </a:lnRef>
            <a:fillRef idx="0">
              <a:schemeClr val="dk1"/>
            </a:fillRef>
            <a:effectRef idx="1">
              <a:schemeClr val="dk1"/>
            </a:effectRef>
            <a:fontRef idx="minor">
              <a:schemeClr val="tx1"/>
            </a:fontRef>
          </p:style>
        </p:cxnSp>
        <p:cxnSp>
          <p:nvCxnSpPr>
            <p:cNvPr id="42" name="直接连接符 41"/>
            <p:cNvCxnSpPr/>
            <p:nvPr/>
          </p:nvCxnSpPr>
          <p:spPr>
            <a:xfrm flipH="1" flipV="1">
              <a:off x="5007680" y="2663442"/>
              <a:ext cx="144016" cy="144016"/>
            </a:xfrm>
            <a:prstGeom prst="line">
              <a:avLst/>
            </a:prstGeom>
          </p:spPr>
          <p:style>
            <a:lnRef idx="2">
              <a:schemeClr val="dk1"/>
            </a:lnRef>
            <a:fillRef idx="0">
              <a:schemeClr val="dk1"/>
            </a:fillRef>
            <a:effectRef idx="1">
              <a:schemeClr val="dk1"/>
            </a:effectRef>
            <a:fontRef idx="minor">
              <a:schemeClr val="tx1"/>
            </a:fontRef>
          </p:style>
        </p:cxnSp>
        <p:cxnSp>
          <p:nvCxnSpPr>
            <p:cNvPr id="43" name="直接连接符 42"/>
            <p:cNvCxnSpPr/>
            <p:nvPr/>
          </p:nvCxnSpPr>
          <p:spPr>
            <a:xfrm flipH="1" flipV="1">
              <a:off x="5007680" y="3708531"/>
              <a:ext cx="144016" cy="145080"/>
            </a:xfrm>
            <a:prstGeom prst="line">
              <a:avLst/>
            </a:prstGeom>
          </p:spPr>
          <p:style>
            <a:lnRef idx="2">
              <a:schemeClr val="dk1"/>
            </a:lnRef>
            <a:fillRef idx="0">
              <a:schemeClr val="dk1"/>
            </a:fillRef>
            <a:effectRef idx="1">
              <a:schemeClr val="dk1"/>
            </a:effectRef>
            <a:fontRef idx="minor">
              <a:schemeClr val="tx1"/>
            </a:fontRef>
          </p:style>
        </p:cxnSp>
        <p:cxnSp>
          <p:nvCxnSpPr>
            <p:cNvPr id="44" name="直接连接符 43"/>
            <p:cNvCxnSpPr/>
            <p:nvPr/>
          </p:nvCxnSpPr>
          <p:spPr>
            <a:xfrm>
              <a:off x="5236160" y="3311010"/>
              <a:ext cx="576064" cy="6332"/>
            </a:xfrm>
            <a:prstGeom prst="line">
              <a:avLst/>
            </a:prstGeom>
          </p:spPr>
          <p:style>
            <a:lnRef idx="2">
              <a:schemeClr val="dk1"/>
            </a:lnRef>
            <a:fillRef idx="0">
              <a:schemeClr val="dk1"/>
            </a:fillRef>
            <a:effectRef idx="1">
              <a:schemeClr val="dk1"/>
            </a:effectRef>
            <a:fontRef idx="minor">
              <a:schemeClr val="tx1"/>
            </a:fontRef>
          </p:style>
        </p:cxnSp>
        <p:cxnSp>
          <p:nvCxnSpPr>
            <p:cNvPr id="45" name="直接连接符 44"/>
            <p:cNvCxnSpPr/>
            <p:nvPr/>
          </p:nvCxnSpPr>
          <p:spPr>
            <a:xfrm flipH="1" flipV="1">
              <a:off x="5048914" y="3139107"/>
              <a:ext cx="187246" cy="167665"/>
            </a:xfrm>
            <a:prstGeom prst="line">
              <a:avLst/>
            </a:prstGeom>
          </p:spPr>
          <p:style>
            <a:lnRef idx="2">
              <a:schemeClr val="dk1"/>
            </a:lnRef>
            <a:fillRef idx="0">
              <a:schemeClr val="dk1"/>
            </a:fillRef>
            <a:effectRef idx="1">
              <a:schemeClr val="dk1"/>
            </a:effectRef>
            <a:fontRef idx="minor">
              <a:schemeClr val="tx1"/>
            </a:fontRef>
          </p:style>
        </p:cxnSp>
        <p:cxnSp>
          <p:nvCxnSpPr>
            <p:cNvPr id="46" name="直接连接符 45"/>
            <p:cNvCxnSpPr/>
            <p:nvPr/>
          </p:nvCxnSpPr>
          <p:spPr>
            <a:xfrm>
              <a:off x="6916364" y="2370997"/>
              <a:ext cx="0" cy="2088232"/>
            </a:xfrm>
            <a:prstGeom prst="line">
              <a:avLst/>
            </a:prstGeom>
          </p:spPr>
          <p:style>
            <a:lnRef idx="2">
              <a:schemeClr val="dk1"/>
            </a:lnRef>
            <a:fillRef idx="0">
              <a:schemeClr val="dk1"/>
            </a:fillRef>
            <a:effectRef idx="1">
              <a:schemeClr val="dk1"/>
            </a:effectRef>
            <a:fontRef idx="minor">
              <a:schemeClr val="tx1"/>
            </a:fontRef>
          </p:style>
        </p:cxnSp>
        <p:cxnSp>
          <p:nvCxnSpPr>
            <p:cNvPr id="47" name="直接连接符 46"/>
            <p:cNvCxnSpPr/>
            <p:nvPr/>
          </p:nvCxnSpPr>
          <p:spPr>
            <a:xfrm>
              <a:off x="5720770" y="2805946"/>
              <a:ext cx="432048" cy="0"/>
            </a:xfrm>
            <a:prstGeom prst="line">
              <a:avLst/>
            </a:prstGeom>
          </p:spPr>
          <p:style>
            <a:lnRef idx="2">
              <a:schemeClr val="dk1"/>
            </a:lnRef>
            <a:fillRef idx="0">
              <a:schemeClr val="dk1"/>
            </a:fillRef>
            <a:effectRef idx="1">
              <a:schemeClr val="dk1"/>
            </a:effectRef>
            <a:fontRef idx="minor">
              <a:schemeClr val="tx1"/>
            </a:fontRef>
          </p:style>
        </p:cxnSp>
        <p:cxnSp>
          <p:nvCxnSpPr>
            <p:cNvPr id="48" name="直接连接符 47"/>
            <p:cNvCxnSpPr/>
            <p:nvPr/>
          </p:nvCxnSpPr>
          <p:spPr>
            <a:xfrm flipH="1">
              <a:off x="5754175" y="3857370"/>
              <a:ext cx="462822" cy="0"/>
            </a:xfrm>
            <a:prstGeom prst="line">
              <a:avLst/>
            </a:prstGeom>
          </p:spPr>
          <p:style>
            <a:lnRef idx="2">
              <a:schemeClr val="dk1"/>
            </a:lnRef>
            <a:fillRef idx="0">
              <a:schemeClr val="dk1"/>
            </a:fillRef>
            <a:effectRef idx="1">
              <a:schemeClr val="dk1"/>
            </a:effectRef>
            <a:fontRef idx="minor">
              <a:schemeClr val="tx1"/>
            </a:fontRef>
          </p:style>
        </p:cxnSp>
        <p:grpSp>
          <p:nvGrpSpPr>
            <p:cNvPr id="49" name="组合 91"/>
            <p:cNvGrpSpPr/>
            <p:nvPr/>
          </p:nvGrpSpPr>
          <p:grpSpPr>
            <a:xfrm>
              <a:off x="6107813" y="2768934"/>
              <a:ext cx="90010" cy="72008"/>
              <a:chOff x="3635896" y="2132856"/>
              <a:chExt cx="360040" cy="365154"/>
            </a:xfrm>
          </p:grpSpPr>
          <p:cxnSp>
            <p:nvCxnSpPr>
              <p:cNvPr id="86" name="直接连接符 85"/>
              <p:cNvCxnSpPr/>
              <p:nvPr/>
            </p:nvCxnSpPr>
            <p:spPr>
              <a:xfrm>
                <a:off x="3635896" y="2132856"/>
                <a:ext cx="360040" cy="365154"/>
              </a:xfrm>
              <a:prstGeom prst="line">
                <a:avLst/>
              </a:prstGeom>
            </p:spPr>
            <p:style>
              <a:lnRef idx="2">
                <a:schemeClr val="dk1"/>
              </a:lnRef>
              <a:fillRef idx="0">
                <a:schemeClr val="dk1"/>
              </a:fillRef>
              <a:effectRef idx="1">
                <a:schemeClr val="dk1"/>
              </a:effectRef>
              <a:fontRef idx="minor">
                <a:schemeClr val="tx1"/>
              </a:fontRef>
            </p:style>
          </p:cxnSp>
          <p:cxnSp>
            <p:nvCxnSpPr>
              <p:cNvPr id="87" name="直接连接符 86"/>
              <p:cNvCxnSpPr/>
              <p:nvPr/>
            </p:nvCxnSpPr>
            <p:spPr>
              <a:xfrm flipH="1">
                <a:off x="3635896" y="2132856"/>
                <a:ext cx="360040" cy="360040"/>
              </a:xfrm>
              <a:prstGeom prst="line">
                <a:avLst/>
              </a:prstGeom>
            </p:spPr>
            <p:style>
              <a:lnRef idx="2">
                <a:schemeClr val="dk1"/>
              </a:lnRef>
              <a:fillRef idx="0">
                <a:schemeClr val="dk1"/>
              </a:fillRef>
              <a:effectRef idx="1">
                <a:schemeClr val="dk1"/>
              </a:effectRef>
              <a:fontRef idx="minor">
                <a:schemeClr val="tx1"/>
              </a:fontRef>
            </p:style>
          </p:cxnSp>
        </p:grpSp>
        <p:grpSp>
          <p:nvGrpSpPr>
            <p:cNvPr id="50" name="组合 94"/>
            <p:cNvGrpSpPr/>
            <p:nvPr/>
          </p:nvGrpSpPr>
          <p:grpSpPr>
            <a:xfrm>
              <a:off x="6171992" y="3821366"/>
              <a:ext cx="90010" cy="72008"/>
              <a:chOff x="3635896" y="2132856"/>
              <a:chExt cx="360040" cy="365154"/>
            </a:xfrm>
          </p:grpSpPr>
          <p:cxnSp>
            <p:nvCxnSpPr>
              <p:cNvPr id="84" name="直接连接符 83"/>
              <p:cNvCxnSpPr/>
              <p:nvPr/>
            </p:nvCxnSpPr>
            <p:spPr>
              <a:xfrm>
                <a:off x="3635896" y="2132856"/>
                <a:ext cx="360040" cy="365154"/>
              </a:xfrm>
              <a:prstGeom prst="line">
                <a:avLst/>
              </a:prstGeom>
            </p:spPr>
            <p:style>
              <a:lnRef idx="2">
                <a:schemeClr val="dk1"/>
              </a:lnRef>
              <a:fillRef idx="0">
                <a:schemeClr val="dk1"/>
              </a:fillRef>
              <a:effectRef idx="1">
                <a:schemeClr val="dk1"/>
              </a:effectRef>
              <a:fontRef idx="minor">
                <a:schemeClr val="tx1"/>
              </a:fontRef>
            </p:style>
          </p:cxnSp>
          <p:cxnSp>
            <p:nvCxnSpPr>
              <p:cNvPr id="85" name="直接连接符 84"/>
              <p:cNvCxnSpPr/>
              <p:nvPr/>
            </p:nvCxnSpPr>
            <p:spPr>
              <a:xfrm flipH="1">
                <a:off x="3635896" y="2132856"/>
                <a:ext cx="360040" cy="360040"/>
              </a:xfrm>
              <a:prstGeom prst="line">
                <a:avLst/>
              </a:prstGeom>
            </p:spPr>
            <p:style>
              <a:lnRef idx="2">
                <a:schemeClr val="dk1"/>
              </a:lnRef>
              <a:fillRef idx="0">
                <a:schemeClr val="dk1"/>
              </a:fillRef>
              <a:effectRef idx="1">
                <a:schemeClr val="dk1"/>
              </a:effectRef>
              <a:fontRef idx="minor">
                <a:schemeClr val="tx1"/>
              </a:fontRef>
            </p:style>
          </p:cxnSp>
        </p:grpSp>
        <p:cxnSp>
          <p:nvCxnSpPr>
            <p:cNvPr id="51" name="直接连接符 50"/>
            <p:cNvCxnSpPr/>
            <p:nvPr/>
          </p:nvCxnSpPr>
          <p:spPr>
            <a:xfrm flipV="1">
              <a:off x="5779398" y="3317342"/>
              <a:ext cx="397483" cy="504"/>
            </a:xfrm>
            <a:prstGeom prst="line">
              <a:avLst/>
            </a:prstGeom>
          </p:spPr>
          <p:style>
            <a:lnRef idx="2">
              <a:schemeClr val="dk1"/>
            </a:lnRef>
            <a:fillRef idx="0">
              <a:schemeClr val="dk1"/>
            </a:fillRef>
            <a:effectRef idx="1">
              <a:schemeClr val="dk1"/>
            </a:effectRef>
            <a:fontRef idx="minor">
              <a:schemeClr val="tx1"/>
            </a:fontRef>
          </p:style>
        </p:cxnSp>
        <p:grpSp>
          <p:nvGrpSpPr>
            <p:cNvPr id="52" name="组合 98"/>
            <p:cNvGrpSpPr/>
            <p:nvPr/>
          </p:nvGrpSpPr>
          <p:grpSpPr>
            <a:xfrm>
              <a:off x="6131876" y="3286080"/>
              <a:ext cx="90010" cy="72008"/>
              <a:chOff x="3635896" y="2132856"/>
              <a:chExt cx="360040" cy="365154"/>
            </a:xfrm>
          </p:grpSpPr>
          <p:cxnSp>
            <p:nvCxnSpPr>
              <p:cNvPr id="82" name="直接连接符 81"/>
              <p:cNvCxnSpPr/>
              <p:nvPr/>
            </p:nvCxnSpPr>
            <p:spPr>
              <a:xfrm>
                <a:off x="3635896" y="2132856"/>
                <a:ext cx="360040" cy="365154"/>
              </a:xfrm>
              <a:prstGeom prst="line">
                <a:avLst/>
              </a:prstGeom>
            </p:spPr>
            <p:style>
              <a:lnRef idx="2">
                <a:schemeClr val="dk1"/>
              </a:lnRef>
              <a:fillRef idx="0">
                <a:schemeClr val="dk1"/>
              </a:fillRef>
              <a:effectRef idx="1">
                <a:schemeClr val="dk1"/>
              </a:effectRef>
              <a:fontRef idx="minor">
                <a:schemeClr val="tx1"/>
              </a:fontRef>
            </p:style>
          </p:cxnSp>
          <p:cxnSp>
            <p:nvCxnSpPr>
              <p:cNvPr id="83" name="直接连接符 82"/>
              <p:cNvCxnSpPr/>
              <p:nvPr/>
            </p:nvCxnSpPr>
            <p:spPr>
              <a:xfrm flipH="1">
                <a:off x="3635896" y="2132856"/>
                <a:ext cx="360040" cy="360040"/>
              </a:xfrm>
              <a:prstGeom prst="line">
                <a:avLst/>
              </a:prstGeom>
            </p:spPr>
            <p:style>
              <a:lnRef idx="2">
                <a:schemeClr val="dk1"/>
              </a:lnRef>
              <a:fillRef idx="0">
                <a:schemeClr val="dk1"/>
              </a:fillRef>
              <a:effectRef idx="1">
                <a:schemeClr val="dk1"/>
              </a:effectRef>
              <a:fontRef idx="minor">
                <a:schemeClr val="tx1"/>
              </a:fontRef>
            </p:style>
          </p:cxnSp>
        </p:grpSp>
        <p:cxnSp>
          <p:nvCxnSpPr>
            <p:cNvPr id="53" name="直接连接符 52"/>
            <p:cNvCxnSpPr/>
            <p:nvPr/>
          </p:nvCxnSpPr>
          <p:spPr>
            <a:xfrm flipV="1">
              <a:off x="6423670" y="2828860"/>
              <a:ext cx="708718" cy="10428"/>
            </a:xfrm>
            <a:prstGeom prst="line">
              <a:avLst/>
            </a:prstGeom>
          </p:spPr>
          <p:style>
            <a:lnRef idx="2">
              <a:schemeClr val="dk1"/>
            </a:lnRef>
            <a:fillRef idx="0">
              <a:schemeClr val="dk1"/>
            </a:fillRef>
            <a:effectRef idx="1">
              <a:schemeClr val="dk1"/>
            </a:effectRef>
            <a:fontRef idx="minor">
              <a:schemeClr val="tx1"/>
            </a:fontRef>
          </p:style>
        </p:cxnSp>
        <p:cxnSp>
          <p:nvCxnSpPr>
            <p:cNvPr id="54" name="直接连接符 53"/>
            <p:cNvCxnSpPr/>
            <p:nvPr/>
          </p:nvCxnSpPr>
          <p:spPr>
            <a:xfrm>
              <a:off x="6423670" y="3885441"/>
              <a:ext cx="660528" cy="7933"/>
            </a:xfrm>
            <a:prstGeom prst="line">
              <a:avLst/>
            </a:prstGeom>
          </p:spPr>
          <p:style>
            <a:lnRef idx="2">
              <a:schemeClr val="dk1"/>
            </a:lnRef>
            <a:fillRef idx="0">
              <a:schemeClr val="dk1"/>
            </a:fillRef>
            <a:effectRef idx="1">
              <a:schemeClr val="dk1"/>
            </a:effectRef>
            <a:fontRef idx="minor">
              <a:schemeClr val="tx1"/>
            </a:fontRef>
          </p:style>
        </p:cxnSp>
        <p:cxnSp>
          <p:nvCxnSpPr>
            <p:cNvPr id="55" name="直接连接符 54"/>
            <p:cNvCxnSpPr/>
            <p:nvPr/>
          </p:nvCxnSpPr>
          <p:spPr>
            <a:xfrm flipH="1" flipV="1">
              <a:off x="6279654" y="2695272"/>
              <a:ext cx="144016" cy="144016"/>
            </a:xfrm>
            <a:prstGeom prst="line">
              <a:avLst/>
            </a:prstGeom>
          </p:spPr>
          <p:style>
            <a:lnRef idx="2">
              <a:schemeClr val="dk1"/>
            </a:lnRef>
            <a:fillRef idx="0">
              <a:schemeClr val="dk1"/>
            </a:fillRef>
            <a:effectRef idx="1">
              <a:schemeClr val="dk1"/>
            </a:effectRef>
            <a:fontRef idx="minor">
              <a:schemeClr val="tx1"/>
            </a:fontRef>
          </p:style>
        </p:cxnSp>
        <p:cxnSp>
          <p:nvCxnSpPr>
            <p:cNvPr id="56" name="直接连接符 55"/>
            <p:cNvCxnSpPr/>
            <p:nvPr/>
          </p:nvCxnSpPr>
          <p:spPr>
            <a:xfrm flipH="1" flipV="1">
              <a:off x="6279654" y="3740361"/>
              <a:ext cx="144016" cy="145080"/>
            </a:xfrm>
            <a:prstGeom prst="line">
              <a:avLst/>
            </a:prstGeom>
          </p:spPr>
          <p:style>
            <a:lnRef idx="2">
              <a:schemeClr val="dk1"/>
            </a:lnRef>
            <a:fillRef idx="0">
              <a:schemeClr val="dk1"/>
            </a:fillRef>
            <a:effectRef idx="1">
              <a:schemeClr val="dk1"/>
            </a:effectRef>
            <a:fontRef idx="minor">
              <a:schemeClr val="tx1"/>
            </a:fontRef>
          </p:style>
        </p:cxnSp>
        <p:cxnSp>
          <p:nvCxnSpPr>
            <p:cNvPr id="57" name="直接连接符 56"/>
            <p:cNvCxnSpPr/>
            <p:nvPr/>
          </p:nvCxnSpPr>
          <p:spPr>
            <a:xfrm>
              <a:off x="6508134" y="3342840"/>
              <a:ext cx="624254" cy="6332"/>
            </a:xfrm>
            <a:prstGeom prst="line">
              <a:avLst/>
            </a:prstGeom>
          </p:spPr>
          <p:style>
            <a:lnRef idx="2">
              <a:schemeClr val="dk1"/>
            </a:lnRef>
            <a:fillRef idx="0">
              <a:schemeClr val="dk1"/>
            </a:fillRef>
            <a:effectRef idx="1">
              <a:schemeClr val="dk1"/>
            </a:effectRef>
            <a:fontRef idx="minor">
              <a:schemeClr val="tx1"/>
            </a:fontRef>
          </p:style>
        </p:cxnSp>
        <p:cxnSp>
          <p:nvCxnSpPr>
            <p:cNvPr id="58" name="直接连接符 57"/>
            <p:cNvCxnSpPr/>
            <p:nvPr/>
          </p:nvCxnSpPr>
          <p:spPr>
            <a:xfrm flipH="1" flipV="1">
              <a:off x="6320888" y="3170937"/>
              <a:ext cx="187246" cy="167665"/>
            </a:xfrm>
            <a:prstGeom prst="line">
              <a:avLst/>
            </a:prstGeom>
          </p:spPr>
          <p:style>
            <a:lnRef idx="2">
              <a:schemeClr val="dk1"/>
            </a:lnRef>
            <a:fillRef idx="0">
              <a:schemeClr val="dk1"/>
            </a:fillRef>
            <a:effectRef idx="1">
              <a:schemeClr val="dk1"/>
            </a:effectRef>
            <a:fontRef idx="minor">
              <a:schemeClr val="tx1"/>
            </a:fontRef>
          </p:style>
        </p:cxnSp>
        <p:sp>
          <p:nvSpPr>
            <p:cNvPr id="59" name="任意多边形 58"/>
            <p:cNvSpPr/>
            <p:nvPr/>
          </p:nvSpPr>
          <p:spPr>
            <a:xfrm>
              <a:off x="2451868" y="3222939"/>
              <a:ext cx="648072" cy="160381"/>
            </a:xfrm>
            <a:custGeom>
              <a:avLst/>
              <a:gdLst>
                <a:gd name="connsiteX0" fmla="*/ 0 w 596900"/>
                <a:gd name="connsiteY0" fmla="*/ 171455 h 171455"/>
                <a:gd name="connsiteX1" fmla="*/ 177800 w 596900"/>
                <a:gd name="connsiteY1" fmla="*/ 5 h 171455"/>
                <a:gd name="connsiteX2" fmla="*/ 393700 w 596900"/>
                <a:gd name="connsiteY2" fmla="*/ 165105 h 171455"/>
                <a:gd name="connsiteX3" fmla="*/ 596900 w 596900"/>
                <a:gd name="connsiteY3" fmla="*/ 25405 h 171455"/>
              </a:gdLst>
              <a:ahLst/>
              <a:cxnLst>
                <a:cxn ang="0">
                  <a:pos x="connsiteX0" y="connsiteY0"/>
                </a:cxn>
                <a:cxn ang="0">
                  <a:pos x="connsiteX1" y="connsiteY1"/>
                </a:cxn>
                <a:cxn ang="0">
                  <a:pos x="connsiteX2" y="connsiteY2"/>
                </a:cxn>
                <a:cxn ang="0">
                  <a:pos x="connsiteX3" y="connsiteY3"/>
                </a:cxn>
              </a:cxnLst>
              <a:rect l="l" t="t" r="r" b="b"/>
              <a:pathLst>
                <a:path w="596900" h="171455">
                  <a:moveTo>
                    <a:pt x="0" y="171455"/>
                  </a:moveTo>
                  <a:cubicBezTo>
                    <a:pt x="56091" y="86259"/>
                    <a:pt x="112183" y="1063"/>
                    <a:pt x="177800" y="5"/>
                  </a:cubicBezTo>
                  <a:cubicBezTo>
                    <a:pt x="243417" y="-1053"/>
                    <a:pt x="323850" y="160872"/>
                    <a:pt x="393700" y="165105"/>
                  </a:cubicBezTo>
                  <a:cubicBezTo>
                    <a:pt x="463550" y="169338"/>
                    <a:pt x="566208" y="42338"/>
                    <a:pt x="596900" y="25405"/>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cxnSp>
          <p:nvCxnSpPr>
            <p:cNvPr id="60" name="直接连接符 59"/>
            <p:cNvCxnSpPr/>
            <p:nvPr/>
          </p:nvCxnSpPr>
          <p:spPr>
            <a:xfrm>
              <a:off x="7051445" y="2828860"/>
              <a:ext cx="432048" cy="0"/>
            </a:xfrm>
            <a:prstGeom prst="line">
              <a:avLst/>
            </a:prstGeom>
          </p:spPr>
          <p:style>
            <a:lnRef idx="2">
              <a:schemeClr val="dk1"/>
            </a:lnRef>
            <a:fillRef idx="0">
              <a:schemeClr val="dk1"/>
            </a:fillRef>
            <a:effectRef idx="1">
              <a:schemeClr val="dk1"/>
            </a:effectRef>
            <a:fontRef idx="minor">
              <a:schemeClr val="tx1"/>
            </a:fontRef>
          </p:style>
        </p:cxnSp>
        <p:cxnSp>
          <p:nvCxnSpPr>
            <p:cNvPr id="61" name="直接连接符 60"/>
            <p:cNvCxnSpPr/>
            <p:nvPr/>
          </p:nvCxnSpPr>
          <p:spPr>
            <a:xfrm flipH="1">
              <a:off x="7035157" y="3893690"/>
              <a:ext cx="462822" cy="0"/>
            </a:xfrm>
            <a:prstGeom prst="line">
              <a:avLst/>
            </a:prstGeom>
          </p:spPr>
          <p:style>
            <a:lnRef idx="2">
              <a:schemeClr val="dk1"/>
            </a:lnRef>
            <a:fillRef idx="0">
              <a:schemeClr val="dk1"/>
            </a:fillRef>
            <a:effectRef idx="1">
              <a:schemeClr val="dk1"/>
            </a:effectRef>
            <a:fontRef idx="minor">
              <a:schemeClr val="tx1"/>
            </a:fontRef>
          </p:style>
        </p:cxnSp>
        <p:grpSp>
          <p:nvGrpSpPr>
            <p:cNvPr id="62" name="组合 113"/>
            <p:cNvGrpSpPr/>
            <p:nvPr/>
          </p:nvGrpSpPr>
          <p:grpSpPr>
            <a:xfrm>
              <a:off x="7438488" y="2791848"/>
              <a:ext cx="90010" cy="72008"/>
              <a:chOff x="3635896" y="2132856"/>
              <a:chExt cx="360040" cy="365154"/>
            </a:xfrm>
          </p:grpSpPr>
          <p:cxnSp>
            <p:nvCxnSpPr>
              <p:cNvPr id="80" name="直接连接符 79"/>
              <p:cNvCxnSpPr/>
              <p:nvPr/>
            </p:nvCxnSpPr>
            <p:spPr>
              <a:xfrm>
                <a:off x="3635896" y="2132856"/>
                <a:ext cx="360040" cy="365154"/>
              </a:xfrm>
              <a:prstGeom prst="line">
                <a:avLst/>
              </a:prstGeom>
            </p:spPr>
            <p:style>
              <a:lnRef idx="2">
                <a:schemeClr val="dk1"/>
              </a:lnRef>
              <a:fillRef idx="0">
                <a:schemeClr val="dk1"/>
              </a:fillRef>
              <a:effectRef idx="1">
                <a:schemeClr val="dk1"/>
              </a:effectRef>
              <a:fontRef idx="minor">
                <a:schemeClr val="tx1"/>
              </a:fontRef>
            </p:style>
          </p:cxnSp>
          <p:cxnSp>
            <p:nvCxnSpPr>
              <p:cNvPr id="81" name="直接连接符 80"/>
              <p:cNvCxnSpPr/>
              <p:nvPr/>
            </p:nvCxnSpPr>
            <p:spPr>
              <a:xfrm flipH="1">
                <a:off x="3635896" y="2132856"/>
                <a:ext cx="360040" cy="360040"/>
              </a:xfrm>
              <a:prstGeom prst="line">
                <a:avLst/>
              </a:prstGeom>
            </p:spPr>
            <p:style>
              <a:lnRef idx="2">
                <a:schemeClr val="dk1"/>
              </a:lnRef>
              <a:fillRef idx="0">
                <a:schemeClr val="dk1"/>
              </a:fillRef>
              <a:effectRef idx="1">
                <a:schemeClr val="dk1"/>
              </a:effectRef>
              <a:fontRef idx="minor">
                <a:schemeClr val="tx1"/>
              </a:fontRef>
            </p:style>
          </p:cxnSp>
        </p:grpSp>
        <p:grpSp>
          <p:nvGrpSpPr>
            <p:cNvPr id="63" name="组合 116"/>
            <p:cNvGrpSpPr/>
            <p:nvPr/>
          </p:nvGrpSpPr>
          <p:grpSpPr>
            <a:xfrm>
              <a:off x="7452974" y="3857686"/>
              <a:ext cx="90010" cy="72008"/>
              <a:chOff x="3635896" y="2132856"/>
              <a:chExt cx="360040" cy="365154"/>
            </a:xfrm>
          </p:grpSpPr>
          <p:cxnSp>
            <p:nvCxnSpPr>
              <p:cNvPr id="78" name="直接连接符 77"/>
              <p:cNvCxnSpPr/>
              <p:nvPr/>
            </p:nvCxnSpPr>
            <p:spPr>
              <a:xfrm>
                <a:off x="3635896" y="2132856"/>
                <a:ext cx="360040" cy="365154"/>
              </a:xfrm>
              <a:prstGeom prst="line">
                <a:avLst/>
              </a:prstGeom>
            </p:spPr>
            <p:style>
              <a:lnRef idx="2">
                <a:schemeClr val="dk1"/>
              </a:lnRef>
              <a:fillRef idx="0">
                <a:schemeClr val="dk1"/>
              </a:fillRef>
              <a:effectRef idx="1">
                <a:schemeClr val="dk1"/>
              </a:effectRef>
              <a:fontRef idx="minor">
                <a:schemeClr val="tx1"/>
              </a:fontRef>
            </p:style>
          </p:cxnSp>
          <p:cxnSp>
            <p:nvCxnSpPr>
              <p:cNvPr id="79" name="直接连接符 78"/>
              <p:cNvCxnSpPr/>
              <p:nvPr/>
            </p:nvCxnSpPr>
            <p:spPr>
              <a:xfrm flipH="1">
                <a:off x="3635896" y="2132856"/>
                <a:ext cx="360040" cy="360040"/>
              </a:xfrm>
              <a:prstGeom prst="line">
                <a:avLst/>
              </a:prstGeom>
            </p:spPr>
            <p:style>
              <a:lnRef idx="2">
                <a:schemeClr val="dk1"/>
              </a:lnRef>
              <a:fillRef idx="0">
                <a:schemeClr val="dk1"/>
              </a:fillRef>
              <a:effectRef idx="1">
                <a:schemeClr val="dk1"/>
              </a:effectRef>
              <a:fontRef idx="minor">
                <a:schemeClr val="tx1"/>
              </a:fontRef>
            </p:style>
          </p:cxnSp>
        </p:grpSp>
        <p:cxnSp>
          <p:nvCxnSpPr>
            <p:cNvPr id="64" name="直接连接符 63"/>
            <p:cNvCxnSpPr/>
            <p:nvPr/>
          </p:nvCxnSpPr>
          <p:spPr>
            <a:xfrm flipV="1">
              <a:off x="7086010" y="3349172"/>
              <a:ext cx="397483" cy="504"/>
            </a:xfrm>
            <a:prstGeom prst="line">
              <a:avLst/>
            </a:prstGeom>
          </p:spPr>
          <p:style>
            <a:lnRef idx="2">
              <a:schemeClr val="dk1"/>
            </a:lnRef>
            <a:fillRef idx="0">
              <a:schemeClr val="dk1"/>
            </a:fillRef>
            <a:effectRef idx="1">
              <a:schemeClr val="dk1"/>
            </a:effectRef>
            <a:fontRef idx="minor">
              <a:schemeClr val="tx1"/>
            </a:fontRef>
          </p:style>
        </p:cxnSp>
        <p:grpSp>
          <p:nvGrpSpPr>
            <p:cNvPr id="65" name="组合 120"/>
            <p:cNvGrpSpPr/>
            <p:nvPr/>
          </p:nvGrpSpPr>
          <p:grpSpPr>
            <a:xfrm>
              <a:off x="7438488" y="3310861"/>
              <a:ext cx="90010" cy="72008"/>
              <a:chOff x="3635896" y="2132856"/>
              <a:chExt cx="360040" cy="365154"/>
            </a:xfrm>
          </p:grpSpPr>
          <p:cxnSp>
            <p:nvCxnSpPr>
              <p:cNvPr id="76" name="直接连接符 75"/>
              <p:cNvCxnSpPr/>
              <p:nvPr/>
            </p:nvCxnSpPr>
            <p:spPr>
              <a:xfrm>
                <a:off x="3635896" y="2132856"/>
                <a:ext cx="360040" cy="365154"/>
              </a:xfrm>
              <a:prstGeom prst="line">
                <a:avLst/>
              </a:prstGeom>
            </p:spPr>
            <p:style>
              <a:lnRef idx="2">
                <a:schemeClr val="dk1"/>
              </a:lnRef>
              <a:fillRef idx="0">
                <a:schemeClr val="dk1"/>
              </a:fillRef>
              <a:effectRef idx="1">
                <a:schemeClr val="dk1"/>
              </a:effectRef>
              <a:fontRef idx="minor">
                <a:schemeClr val="tx1"/>
              </a:fontRef>
            </p:style>
          </p:cxnSp>
          <p:cxnSp>
            <p:nvCxnSpPr>
              <p:cNvPr id="77" name="直接连接符 76"/>
              <p:cNvCxnSpPr/>
              <p:nvPr/>
            </p:nvCxnSpPr>
            <p:spPr>
              <a:xfrm flipH="1">
                <a:off x="3635896" y="2132856"/>
                <a:ext cx="360040" cy="360040"/>
              </a:xfrm>
              <a:prstGeom prst="line">
                <a:avLst/>
              </a:prstGeom>
            </p:spPr>
            <p:style>
              <a:lnRef idx="2">
                <a:schemeClr val="dk1"/>
              </a:lnRef>
              <a:fillRef idx="0">
                <a:schemeClr val="dk1"/>
              </a:fillRef>
              <a:effectRef idx="1">
                <a:schemeClr val="dk1"/>
              </a:effectRef>
              <a:fontRef idx="minor">
                <a:schemeClr val="tx1"/>
              </a:fontRef>
            </p:style>
          </p:cxnSp>
        </p:grpSp>
        <p:cxnSp>
          <p:nvCxnSpPr>
            <p:cNvPr id="66" name="直接连接符 65"/>
            <p:cNvCxnSpPr/>
            <p:nvPr/>
          </p:nvCxnSpPr>
          <p:spPr>
            <a:xfrm>
              <a:off x="7712012" y="2847537"/>
              <a:ext cx="1292584" cy="0"/>
            </a:xfrm>
            <a:prstGeom prst="line">
              <a:avLst/>
            </a:prstGeom>
          </p:spPr>
          <p:style>
            <a:lnRef idx="2">
              <a:schemeClr val="dk1"/>
            </a:lnRef>
            <a:fillRef idx="0">
              <a:schemeClr val="dk1"/>
            </a:fillRef>
            <a:effectRef idx="1">
              <a:schemeClr val="dk1"/>
            </a:effectRef>
            <a:fontRef idx="minor">
              <a:schemeClr val="tx1"/>
            </a:fontRef>
          </p:style>
        </p:cxnSp>
        <p:cxnSp>
          <p:nvCxnSpPr>
            <p:cNvPr id="67" name="直接连接符 66"/>
            <p:cNvCxnSpPr/>
            <p:nvPr/>
          </p:nvCxnSpPr>
          <p:spPr>
            <a:xfrm>
              <a:off x="7712012" y="3893690"/>
              <a:ext cx="1508608" cy="34996"/>
            </a:xfrm>
            <a:prstGeom prst="line">
              <a:avLst/>
            </a:prstGeom>
          </p:spPr>
          <p:style>
            <a:lnRef idx="2">
              <a:schemeClr val="dk1"/>
            </a:lnRef>
            <a:fillRef idx="0">
              <a:schemeClr val="dk1"/>
            </a:fillRef>
            <a:effectRef idx="1">
              <a:schemeClr val="dk1"/>
            </a:effectRef>
            <a:fontRef idx="minor">
              <a:schemeClr val="tx1"/>
            </a:fontRef>
          </p:style>
        </p:cxnSp>
        <p:cxnSp>
          <p:nvCxnSpPr>
            <p:cNvPr id="68" name="直接连接符 67"/>
            <p:cNvCxnSpPr/>
            <p:nvPr/>
          </p:nvCxnSpPr>
          <p:spPr>
            <a:xfrm flipH="1" flipV="1">
              <a:off x="7567996" y="2703521"/>
              <a:ext cx="144016" cy="144016"/>
            </a:xfrm>
            <a:prstGeom prst="line">
              <a:avLst/>
            </a:prstGeom>
          </p:spPr>
          <p:style>
            <a:lnRef idx="2">
              <a:schemeClr val="dk1"/>
            </a:lnRef>
            <a:fillRef idx="0">
              <a:schemeClr val="dk1"/>
            </a:fillRef>
            <a:effectRef idx="1">
              <a:schemeClr val="dk1"/>
            </a:effectRef>
            <a:fontRef idx="minor">
              <a:schemeClr val="tx1"/>
            </a:fontRef>
          </p:style>
        </p:cxnSp>
        <p:cxnSp>
          <p:nvCxnSpPr>
            <p:cNvPr id="69" name="直接连接符 68"/>
            <p:cNvCxnSpPr/>
            <p:nvPr/>
          </p:nvCxnSpPr>
          <p:spPr>
            <a:xfrm flipH="1" flipV="1">
              <a:off x="7567996" y="3748610"/>
              <a:ext cx="144016" cy="145080"/>
            </a:xfrm>
            <a:prstGeom prst="line">
              <a:avLst/>
            </a:prstGeom>
          </p:spPr>
          <p:style>
            <a:lnRef idx="2">
              <a:schemeClr val="dk1"/>
            </a:lnRef>
            <a:fillRef idx="0">
              <a:schemeClr val="dk1"/>
            </a:fillRef>
            <a:effectRef idx="1">
              <a:schemeClr val="dk1"/>
            </a:effectRef>
            <a:fontRef idx="minor">
              <a:schemeClr val="tx1"/>
            </a:fontRef>
          </p:style>
        </p:cxnSp>
        <p:cxnSp>
          <p:nvCxnSpPr>
            <p:cNvPr id="70" name="直接连接符 69"/>
            <p:cNvCxnSpPr/>
            <p:nvPr/>
          </p:nvCxnSpPr>
          <p:spPr>
            <a:xfrm>
              <a:off x="7796476" y="3351089"/>
              <a:ext cx="1928200" cy="64024"/>
            </a:xfrm>
            <a:prstGeom prst="line">
              <a:avLst/>
            </a:prstGeom>
          </p:spPr>
          <p:style>
            <a:lnRef idx="2">
              <a:schemeClr val="dk1"/>
            </a:lnRef>
            <a:fillRef idx="0">
              <a:schemeClr val="dk1"/>
            </a:fillRef>
            <a:effectRef idx="1">
              <a:schemeClr val="dk1"/>
            </a:effectRef>
            <a:fontRef idx="minor">
              <a:schemeClr val="tx1"/>
            </a:fontRef>
          </p:style>
        </p:cxnSp>
        <p:cxnSp>
          <p:nvCxnSpPr>
            <p:cNvPr id="71" name="直接连接符 70"/>
            <p:cNvCxnSpPr/>
            <p:nvPr/>
          </p:nvCxnSpPr>
          <p:spPr>
            <a:xfrm flipH="1" flipV="1">
              <a:off x="7609230" y="3179186"/>
              <a:ext cx="187246" cy="167665"/>
            </a:xfrm>
            <a:prstGeom prst="line">
              <a:avLst/>
            </a:prstGeom>
          </p:spPr>
          <p:style>
            <a:lnRef idx="2">
              <a:schemeClr val="dk1"/>
            </a:lnRef>
            <a:fillRef idx="0">
              <a:schemeClr val="dk1"/>
            </a:fillRef>
            <a:effectRef idx="1">
              <a:schemeClr val="dk1"/>
            </a:effectRef>
            <a:fontRef idx="minor">
              <a:schemeClr val="tx1"/>
            </a:fontRef>
          </p:style>
        </p:cxnSp>
        <p:cxnSp>
          <p:nvCxnSpPr>
            <p:cNvPr id="72" name="直接连接符 71"/>
            <p:cNvCxnSpPr>
              <a:endCxn id="75" idx="1"/>
            </p:cNvCxnSpPr>
            <p:nvPr/>
          </p:nvCxnSpPr>
          <p:spPr>
            <a:xfrm>
              <a:off x="9004596" y="2840942"/>
              <a:ext cx="818848" cy="312469"/>
            </a:xfrm>
            <a:prstGeom prst="line">
              <a:avLst/>
            </a:prstGeom>
          </p:spPr>
          <p:style>
            <a:lnRef idx="2">
              <a:schemeClr val="dk1"/>
            </a:lnRef>
            <a:fillRef idx="0">
              <a:schemeClr val="dk1"/>
            </a:fillRef>
            <a:effectRef idx="1">
              <a:schemeClr val="dk1"/>
            </a:effectRef>
            <a:fontRef idx="minor">
              <a:schemeClr val="tx1"/>
            </a:fontRef>
          </p:style>
        </p:cxnSp>
        <p:cxnSp>
          <p:nvCxnSpPr>
            <p:cNvPr id="73" name="直接连接符 72"/>
            <p:cNvCxnSpPr/>
            <p:nvPr/>
          </p:nvCxnSpPr>
          <p:spPr>
            <a:xfrm flipV="1">
              <a:off x="9220620" y="3618301"/>
              <a:ext cx="658564" cy="303391"/>
            </a:xfrm>
            <a:prstGeom prst="line">
              <a:avLst/>
            </a:prstGeom>
          </p:spPr>
          <p:style>
            <a:lnRef idx="2">
              <a:schemeClr val="dk1"/>
            </a:lnRef>
            <a:fillRef idx="0">
              <a:schemeClr val="dk1"/>
            </a:fillRef>
            <a:effectRef idx="1">
              <a:schemeClr val="dk1"/>
            </a:effectRef>
            <a:fontRef idx="minor">
              <a:schemeClr val="tx1"/>
            </a:fontRef>
          </p:style>
        </p:cxnSp>
        <p:sp>
          <p:nvSpPr>
            <p:cNvPr id="74" name="TextBox 73"/>
            <p:cNvSpPr txBox="1"/>
            <p:nvPr/>
          </p:nvSpPr>
          <p:spPr>
            <a:xfrm>
              <a:off x="9716068" y="3179186"/>
              <a:ext cx="656680" cy="369332"/>
            </a:xfrm>
            <a:prstGeom prst="rect">
              <a:avLst/>
            </a:prstGeom>
            <a:noFill/>
            <a:ln>
              <a:noFill/>
            </a:ln>
          </p:spPr>
          <p:txBody>
            <a:bodyPr wrap="square" rtlCol="0">
              <a:spAutoFit/>
            </a:bodyPr>
            <a:lstStyle/>
            <a:p>
              <a:r>
                <a:rPr lang="zh-CN" altLang="en-US" b="1" dirty="0"/>
                <a:t>用户</a:t>
              </a:r>
              <a:endParaRPr lang="zh-CN" altLang="en-US" b="1" dirty="0"/>
            </a:p>
          </p:txBody>
        </p:sp>
        <p:sp>
          <p:nvSpPr>
            <p:cNvPr id="75" name="椭圆 74"/>
            <p:cNvSpPr/>
            <p:nvPr/>
          </p:nvSpPr>
          <p:spPr>
            <a:xfrm>
              <a:off x="9728536" y="3069048"/>
              <a:ext cx="648072" cy="576064"/>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grpSp>
      <p:grpSp>
        <p:nvGrpSpPr>
          <p:cNvPr id="100" name="组合 99"/>
          <p:cNvGrpSpPr/>
          <p:nvPr/>
        </p:nvGrpSpPr>
        <p:grpSpPr>
          <a:xfrm>
            <a:off x="6151992" y="3363622"/>
            <a:ext cx="2348280" cy="1727396"/>
            <a:chOff x="8212508" y="4214818"/>
            <a:chExt cx="2348280" cy="2406238"/>
          </a:xfrm>
        </p:grpSpPr>
        <p:pic>
          <p:nvPicPr>
            <p:cNvPr id="101" name="图片 4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44526" y="5624106"/>
              <a:ext cx="996950" cy="99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 name="组合 153"/>
            <p:cNvGrpSpPr/>
            <p:nvPr/>
          </p:nvGrpSpPr>
          <p:grpSpPr>
            <a:xfrm>
              <a:off x="8212508" y="4214818"/>
              <a:ext cx="1586060" cy="1966446"/>
              <a:chOff x="6084168" y="3079328"/>
              <a:chExt cx="1586060" cy="2797944"/>
            </a:xfrm>
          </p:grpSpPr>
          <p:cxnSp>
            <p:nvCxnSpPr>
              <p:cNvPr id="104" name="直接连接符 103"/>
              <p:cNvCxnSpPr/>
              <p:nvPr/>
            </p:nvCxnSpPr>
            <p:spPr>
              <a:xfrm>
                <a:off x="6632236" y="3079328"/>
                <a:ext cx="0" cy="2509912"/>
              </a:xfrm>
              <a:prstGeom prst="line">
                <a:avLst/>
              </a:prstGeom>
            </p:spPr>
            <p:style>
              <a:lnRef idx="2">
                <a:schemeClr val="accent5"/>
              </a:lnRef>
              <a:fillRef idx="0">
                <a:schemeClr val="accent5"/>
              </a:fillRef>
              <a:effectRef idx="1">
                <a:schemeClr val="accent5"/>
              </a:effectRef>
              <a:fontRef idx="minor">
                <a:schemeClr val="tx1"/>
              </a:fontRef>
            </p:style>
          </p:cxnSp>
          <p:cxnSp>
            <p:nvCxnSpPr>
              <p:cNvPr id="105" name="直接连接符 104"/>
              <p:cNvCxnSpPr/>
              <p:nvPr/>
            </p:nvCxnSpPr>
            <p:spPr>
              <a:xfrm>
                <a:off x="6632236" y="5589240"/>
                <a:ext cx="1037992" cy="0"/>
              </a:xfrm>
              <a:prstGeom prst="line">
                <a:avLst/>
              </a:prstGeom>
            </p:spPr>
            <p:style>
              <a:lnRef idx="2">
                <a:schemeClr val="accent5"/>
              </a:lnRef>
              <a:fillRef idx="0">
                <a:schemeClr val="accent5"/>
              </a:fillRef>
              <a:effectRef idx="1">
                <a:schemeClr val="accent5"/>
              </a:effectRef>
              <a:fontRef idx="minor">
                <a:schemeClr val="tx1"/>
              </a:fontRef>
            </p:style>
          </p:cxnSp>
          <p:cxnSp>
            <p:nvCxnSpPr>
              <p:cNvPr id="106" name="直接连接符 105"/>
              <p:cNvCxnSpPr/>
              <p:nvPr/>
            </p:nvCxnSpPr>
            <p:spPr>
              <a:xfrm rot="5400000">
                <a:off x="5053873" y="4821139"/>
                <a:ext cx="2086429" cy="25838"/>
              </a:xfrm>
              <a:prstGeom prst="line">
                <a:avLst/>
              </a:prstGeom>
            </p:spPr>
            <p:style>
              <a:lnRef idx="2">
                <a:schemeClr val="accent5"/>
              </a:lnRef>
              <a:fillRef idx="0">
                <a:schemeClr val="accent5"/>
              </a:fillRef>
              <a:effectRef idx="1">
                <a:schemeClr val="accent5"/>
              </a:effectRef>
              <a:fontRef idx="minor">
                <a:schemeClr val="tx1"/>
              </a:fontRef>
            </p:style>
          </p:cxnSp>
          <p:cxnSp>
            <p:nvCxnSpPr>
              <p:cNvPr id="107" name="直接连接符 106"/>
              <p:cNvCxnSpPr/>
              <p:nvPr/>
            </p:nvCxnSpPr>
            <p:spPr>
              <a:xfrm>
                <a:off x="6084168" y="5877272"/>
                <a:ext cx="1450652" cy="0"/>
              </a:xfrm>
              <a:prstGeom prst="line">
                <a:avLst/>
              </a:prstGeom>
            </p:spPr>
            <p:style>
              <a:lnRef idx="2">
                <a:schemeClr val="accent5"/>
              </a:lnRef>
              <a:fillRef idx="0">
                <a:schemeClr val="accent5"/>
              </a:fillRef>
              <a:effectRef idx="1">
                <a:schemeClr val="accent5"/>
              </a:effectRef>
              <a:fontRef idx="minor">
                <a:schemeClr val="tx1"/>
              </a:fontRef>
            </p:style>
          </p:cxnSp>
        </p:grpSp>
        <p:sp>
          <p:nvSpPr>
            <p:cNvPr id="103" name="矩形 102"/>
            <p:cNvSpPr/>
            <p:nvPr/>
          </p:nvSpPr>
          <p:spPr>
            <a:xfrm>
              <a:off x="9452792" y="4786322"/>
              <a:ext cx="1107996" cy="476669"/>
            </a:xfrm>
            <a:prstGeom prst="rect">
              <a:avLst/>
            </a:prstGeom>
          </p:spPr>
          <p:txBody>
            <a:bodyPr wrap="none">
              <a:spAutoFit/>
            </a:bodyPr>
            <a:lstStyle/>
            <a:p>
              <a:pPr>
                <a:lnSpc>
                  <a:spcPct val="120000"/>
                </a:lnSpc>
              </a:pPr>
              <a:r>
                <a:rPr lang="zh-CN" altLang="en-US" sz="2400" dirty="0">
                  <a:solidFill>
                    <a:srgbClr val="FF0000"/>
                  </a:solidFill>
                  <a:latin typeface="隶书" panose="02010509060101010101" pitchFamily="49" charset="-122"/>
                  <a:ea typeface="楷体" panose="02010609060101010101" pitchFamily="49" charset="-122"/>
                </a:rPr>
                <a:t>过负荷</a:t>
              </a:r>
              <a:endParaRPr lang="zh-CN" altLang="en-US" sz="2400" dirty="0">
                <a:solidFill>
                  <a:srgbClr val="FF0000"/>
                </a:solidFill>
                <a:latin typeface="隶书" panose="02010509060101010101" pitchFamily="49" charset="-122"/>
                <a:ea typeface="楷体" panose="02010609060101010101" pitchFamily="49" charset="-122"/>
              </a:endParaRPr>
            </a:p>
          </p:txBody>
        </p:sp>
      </p:gr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pic>
        <p:nvPicPr>
          <p:cNvPr id="8" name="Picture 14" descr="时间继电器的图形文字符号"/>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115616" y="699542"/>
            <a:ext cx="6249703" cy="3912825"/>
          </a:xfrm>
          <a:prstGeom prst="rect">
            <a:avLst/>
          </a:prstGeom>
          <a:noFill/>
          <a:ln w="9525">
            <a:noFill/>
            <a:miter lim="800000"/>
            <a:headEnd/>
            <a:tailEnd/>
          </a:ln>
        </p:spPr>
      </p:pic>
      <p:sp>
        <p:nvSpPr>
          <p:cNvPr id="9" name="矩形 8"/>
          <p:cNvSpPr/>
          <p:nvPr/>
        </p:nvSpPr>
        <p:spPr>
          <a:xfrm>
            <a:off x="1661013" y="4326615"/>
            <a:ext cx="5786478" cy="5715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AutoShape 16"/>
          <p:cNvSpPr>
            <a:spLocks noChangeArrowheads="1"/>
          </p:cNvSpPr>
          <p:nvPr/>
        </p:nvSpPr>
        <p:spPr bwMode="auto">
          <a:xfrm>
            <a:off x="804725" y="1705488"/>
            <a:ext cx="790575" cy="2881312"/>
          </a:xfrm>
          <a:prstGeom prst="rightArrowCallout">
            <a:avLst>
              <a:gd name="adj1" fmla="val 91114"/>
              <a:gd name="adj2" fmla="val 91114"/>
              <a:gd name="adj3" fmla="val 16667"/>
              <a:gd name="adj4" fmla="val 66667"/>
            </a:avLst>
          </a:prstGeom>
          <a:solidFill>
            <a:srgbClr val="72DC72"/>
          </a:solidFill>
          <a:ln w="9525">
            <a:solidFill>
              <a:schemeClr val="tx1"/>
            </a:solidFill>
            <a:miter lim="800000"/>
          </a:ln>
        </p:spPr>
        <p:txBody>
          <a:bodyPr wrap="none" anchor="ctr"/>
          <a:lstStyle/>
          <a:p>
            <a:endParaRPr lang="zh-CN" altLang="en-US"/>
          </a:p>
        </p:txBody>
      </p:sp>
      <p:sp>
        <p:nvSpPr>
          <p:cNvPr id="12" name="Text Box 18"/>
          <p:cNvSpPr txBox="1">
            <a:spLocks noChangeArrowheads="1"/>
          </p:cNvSpPr>
          <p:nvPr/>
        </p:nvSpPr>
        <p:spPr bwMode="auto">
          <a:xfrm>
            <a:off x="804725" y="1778513"/>
            <a:ext cx="549275" cy="2735262"/>
          </a:xfrm>
          <a:prstGeom prst="rect">
            <a:avLst/>
          </a:prstGeom>
          <a:noFill/>
          <a:ln w="9525">
            <a:noFill/>
            <a:miter lim="800000"/>
          </a:ln>
          <a:effectLst/>
        </p:spPr>
        <p:txBody>
          <a:bodyPr vert="eaVert">
            <a:spAutoFit/>
          </a:bodyPr>
          <a:lstStyle/>
          <a:p>
            <a:pPr algn="ctr">
              <a:spcBef>
                <a:spcPct val="50000"/>
              </a:spcBef>
              <a:defRPr/>
            </a:pPr>
            <a:r>
              <a:rPr lang="zh-CN" altLang="en-US" sz="2400" b="1" dirty="0">
                <a:solidFill>
                  <a:schemeClr val="accent2"/>
                </a:solidFill>
                <a:effectLst>
                  <a:outerShdw blurRad="38100" dist="38100" dir="2700000" algn="tl">
                    <a:srgbClr val="C0C0C0"/>
                  </a:outerShdw>
                </a:effectLst>
                <a:latin typeface="黑体" panose="02010609060101010101" charset="-122"/>
                <a:ea typeface="黑体" panose="02010609060101010101" charset="-122"/>
              </a:rPr>
              <a:t>通 电 延 时 型</a:t>
            </a:r>
            <a:endParaRPr lang="zh-CN" altLang="en-US" sz="2400" b="1" dirty="0">
              <a:solidFill>
                <a:schemeClr val="accent2"/>
              </a:solidFill>
              <a:effectLst>
                <a:outerShdw blurRad="38100" dist="38100" dir="2700000" algn="tl">
                  <a:srgbClr val="C0C0C0"/>
                </a:outerShdw>
              </a:effectLst>
              <a:latin typeface="黑体" panose="02010609060101010101" charset="-122"/>
              <a:ea typeface="黑体" panose="02010609060101010101" charset="-122"/>
            </a:endParaRPr>
          </a:p>
        </p:txBody>
      </p:sp>
      <p:sp>
        <p:nvSpPr>
          <p:cNvPr id="13" name="AutoShape 17"/>
          <p:cNvSpPr>
            <a:spLocks noChangeArrowheads="1"/>
          </p:cNvSpPr>
          <p:nvPr/>
        </p:nvSpPr>
        <p:spPr bwMode="auto">
          <a:xfrm>
            <a:off x="7393190" y="1673936"/>
            <a:ext cx="792163" cy="2879725"/>
          </a:xfrm>
          <a:prstGeom prst="leftArrowCallout">
            <a:avLst>
              <a:gd name="adj1" fmla="val 90882"/>
              <a:gd name="adj2" fmla="val 90882"/>
              <a:gd name="adj3" fmla="val 16667"/>
              <a:gd name="adj4" fmla="val 66667"/>
            </a:avLst>
          </a:prstGeom>
          <a:solidFill>
            <a:srgbClr val="CC0066"/>
          </a:solidFill>
          <a:ln w="9525">
            <a:solidFill>
              <a:schemeClr val="tx1"/>
            </a:solidFill>
            <a:miter lim="800000"/>
          </a:ln>
        </p:spPr>
        <p:txBody>
          <a:bodyPr wrap="none" anchor="ctr"/>
          <a:lstStyle/>
          <a:p>
            <a:endParaRPr lang="zh-CN" altLang="en-US"/>
          </a:p>
        </p:txBody>
      </p:sp>
      <p:sp>
        <p:nvSpPr>
          <p:cNvPr id="14" name="Text Box 20"/>
          <p:cNvSpPr txBox="1">
            <a:spLocks noChangeArrowheads="1"/>
          </p:cNvSpPr>
          <p:nvPr/>
        </p:nvSpPr>
        <p:spPr bwMode="auto">
          <a:xfrm>
            <a:off x="7636078" y="1673936"/>
            <a:ext cx="549275" cy="2808287"/>
          </a:xfrm>
          <a:prstGeom prst="rect">
            <a:avLst/>
          </a:prstGeom>
          <a:noFill/>
          <a:ln w="9525">
            <a:noFill/>
            <a:miter lim="800000"/>
          </a:ln>
          <a:effectLst/>
        </p:spPr>
        <p:txBody>
          <a:bodyPr vert="eaVert">
            <a:spAutoFit/>
          </a:bodyPr>
          <a:lstStyle/>
          <a:p>
            <a:pPr algn="ctr">
              <a:spcBef>
                <a:spcPct val="50000"/>
              </a:spcBef>
              <a:defRPr/>
            </a:pPr>
            <a:r>
              <a:rPr lang="zh-CN" altLang="en-US" sz="2400" b="1">
                <a:solidFill>
                  <a:srgbClr val="FFFF00"/>
                </a:solidFill>
                <a:effectLst>
                  <a:outerShdw blurRad="38100" dist="38100" dir="2700000" algn="tl">
                    <a:srgbClr val="C0C0C0"/>
                  </a:outerShdw>
                </a:effectLst>
                <a:ea typeface="黑体" panose="02010609060101010101" charset="-122"/>
              </a:rPr>
              <a:t>断 电 延 时 型</a:t>
            </a:r>
            <a:endParaRPr lang="zh-CN" altLang="en-US" sz="2400" b="1">
              <a:solidFill>
                <a:srgbClr val="FFFF00"/>
              </a:solidFill>
              <a:effectLst>
                <a:outerShdw blurRad="38100" dist="38100" dir="2700000" algn="tl">
                  <a:srgbClr val="C0C0C0"/>
                </a:outerShdw>
              </a:effectLst>
              <a:ea typeface="黑体" panose="02010609060101010101" charset="-122"/>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452869" y="612764"/>
            <a:ext cx="8583627" cy="1087755"/>
          </a:xfrm>
          <a:prstGeom prst="rect">
            <a:avLst/>
          </a:prstGeom>
        </p:spPr>
        <p:txBody>
          <a:bodyPr wrap="square">
            <a:spAutoFit/>
          </a:bodyPr>
          <a:lstStyle/>
          <a:p>
            <a:pPr algn="just">
              <a:lnSpc>
                <a:spcPct val="135000"/>
              </a:lnSpc>
            </a:pPr>
            <a:r>
              <a:rPr lang="zh-CN" altLang="en-US" sz="2400" dirty="0">
                <a:latin typeface="隶书" panose="02010509060101010101" pitchFamily="49" charset="-122"/>
                <a:ea typeface="楷体" panose="02010609060101010101" pitchFamily="49" charset="-122"/>
              </a:rPr>
              <a:t>八、电流保护接线方式</a:t>
            </a:r>
            <a:endParaRPr lang="zh-CN" altLang="en-US" sz="2400" dirty="0">
              <a:latin typeface="隶书" panose="02010509060101010101" pitchFamily="49" charset="-122"/>
              <a:ea typeface="楷体" panose="02010609060101010101" pitchFamily="49" charset="-122"/>
            </a:endParaRPr>
          </a:p>
          <a:p>
            <a:pPr algn="just">
              <a:lnSpc>
                <a:spcPct val="135000"/>
              </a:lnSpc>
            </a:pPr>
            <a:r>
              <a:rPr lang="zh-CN" altLang="en-US" sz="2400" dirty="0">
                <a:latin typeface="隶书" panose="02010509060101010101" pitchFamily="49" charset="-122"/>
                <a:ea typeface="楷体" panose="02010609060101010101" pitchFamily="49" charset="-122"/>
              </a:rPr>
              <a:t>故障现象：变电站串联线路，线路故障，断路器无选择性跳闸。</a:t>
            </a:r>
            <a:endParaRPr lang="zh-CN" altLang="en-US" sz="2400" dirty="0">
              <a:latin typeface="隶书" panose="02010509060101010101" pitchFamily="49" charset="-122"/>
              <a:ea typeface="楷体" panose="02010609060101010101" pitchFamily="49" charset="-122"/>
            </a:endParaRPr>
          </a:p>
        </p:txBody>
      </p:sp>
      <p:pic>
        <p:nvPicPr>
          <p:cNvPr id="8" name="图片 7" descr="微信图片_20200322152539"/>
          <p:cNvPicPr>
            <a:picLocks noChangeAspect="1"/>
          </p:cNvPicPr>
          <p:nvPr/>
        </p:nvPicPr>
        <p:blipFill>
          <a:blip r:embed="rId2"/>
          <a:stretch>
            <a:fillRect/>
          </a:stretch>
        </p:blipFill>
        <p:spPr>
          <a:xfrm>
            <a:off x="1310640" y="1607820"/>
            <a:ext cx="6696710" cy="2552065"/>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395536" y="550860"/>
            <a:ext cx="4031873" cy="518219"/>
          </a:xfrm>
          <a:prstGeom prst="rect">
            <a:avLst/>
          </a:prstGeom>
        </p:spPr>
        <p:txBody>
          <a:bodyPr wrap="none">
            <a:spAutoFit/>
          </a:bodyPr>
          <a:lstStyle/>
          <a:p>
            <a:pPr algn="just">
              <a:lnSpc>
                <a:spcPct val="135000"/>
              </a:lnSpc>
            </a:pPr>
            <a:r>
              <a:rPr lang="en-US" altLang="zh-CN" sz="2400" dirty="0">
                <a:latin typeface="楷体" panose="02010609060101010101" pitchFamily="49" charset="-122"/>
                <a:ea typeface="楷体" panose="02010609060101010101" pitchFamily="49" charset="-122"/>
              </a:rPr>
              <a:t>1</a:t>
            </a:r>
            <a:r>
              <a:rPr lang="zh-CN" altLang="en-US" sz="2400" dirty="0">
                <a:latin typeface="楷体" panose="02010609060101010101" pitchFamily="49" charset="-122"/>
                <a:ea typeface="楷体" panose="02010609060101010101" pitchFamily="49" charset="-122"/>
              </a:rPr>
              <a:t>、两相不完全星型接线特点</a:t>
            </a:r>
            <a:endParaRPr lang="en-US" altLang="zh-CN" sz="2400" dirty="0">
              <a:latin typeface="楷体" panose="02010609060101010101" pitchFamily="49" charset="-122"/>
              <a:ea typeface="楷体" panose="02010609060101010101" pitchFamily="49" charset="-122"/>
            </a:endParaRPr>
          </a:p>
        </p:txBody>
      </p:sp>
      <p:sp>
        <p:nvSpPr>
          <p:cNvPr id="3" name="矩形 2"/>
          <p:cNvSpPr/>
          <p:nvPr/>
        </p:nvSpPr>
        <p:spPr>
          <a:xfrm>
            <a:off x="482536" y="1130981"/>
            <a:ext cx="8298668" cy="978729"/>
          </a:xfrm>
          <a:prstGeom prst="rect">
            <a:avLst/>
          </a:prstGeom>
        </p:spPr>
        <p:txBody>
          <a:bodyPr wrap="square">
            <a:spAutoFit/>
          </a:bodyPr>
          <a:lstStyle/>
          <a:p>
            <a:pPr>
              <a:lnSpc>
                <a:spcPct val="120000"/>
              </a:lnSpc>
              <a:buFont typeface="Arial" panose="020B0604020202020204" pitchFamily="34" charset="0"/>
              <a:buNone/>
            </a:pPr>
            <a:r>
              <a:rPr lang="zh-CN" altLang="en-US" sz="2400" dirty="0">
                <a:latin typeface="楷体" panose="02010609060101010101" pitchFamily="49" charset="-122"/>
                <a:ea typeface="楷体" panose="02010609060101010101" pitchFamily="49" charset="-122"/>
              </a:rPr>
              <a:t>只有</a:t>
            </a:r>
            <a:r>
              <a:rPr lang="en-US" altLang="en-US" sz="2400" dirty="0" err="1">
                <a:latin typeface="楷体" panose="02010609060101010101" pitchFamily="49" charset="-122"/>
                <a:ea typeface="楷体" panose="02010609060101010101" pitchFamily="49" charset="-122"/>
              </a:rPr>
              <a:t>a,c</a:t>
            </a:r>
            <a:r>
              <a:rPr lang="zh-CN" altLang="en-US" sz="2400" dirty="0">
                <a:latin typeface="楷体" panose="02010609060101010101" pitchFamily="49" charset="-122"/>
                <a:ea typeface="楷体" panose="02010609060101010101" pitchFamily="49" charset="-122"/>
              </a:rPr>
              <a:t>两相装设电流互感器，按相连接继电器，两个继电器触点并联。</a:t>
            </a:r>
            <a:endParaRPr lang="zh-CN" altLang="zh-CN" sz="2400" dirty="0">
              <a:latin typeface="楷体" panose="02010609060101010101" pitchFamily="49" charset="-122"/>
              <a:ea typeface="楷体" panose="02010609060101010101" pitchFamily="49" charset="-122"/>
            </a:endParaRPr>
          </a:p>
        </p:txBody>
      </p:sp>
      <p:pic>
        <p:nvPicPr>
          <p:cNvPr id="9" name="图片 8" descr="1.png"/>
          <p:cNvPicPr>
            <a:picLocks noChangeAspect="1"/>
          </p:cNvPicPr>
          <p:nvPr/>
        </p:nvPicPr>
        <p:blipFill>
          <a:blip r:embed="rId2" cstate="print"/>
          <a:stretch>
            <a:fillRect/>
          </a:stretch>
        </p:blipFill>
        <p:spPr>
          <a:xfrm>
            <a:off x="2470548" y="1779662"/>
            <a:ext cx="5143536" cy="3089545"/>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270940" y="544063"/>
            <a:ext cx="1877437" cy="518219"/>
          </a:xfrm>
          <a:prstGeom prst="rect">
            <a:avLst/>
          </a:prstGeom>
        </p:spPr>
        <p:txBody>
          <a:bodyPr wrap="none">
            <a:spAutoFit/>
          </a:bodyPr>
          <a:lstStyle/>
          <a:p>
            <a:pPr algn="just">
              <a:lnSpc>
                <a:spcPct val="135000"/>
              </a:lnSpc>
            </a:pPr>
            <a:r>
              <a:rPr lang="en-US" altLang="zh-CN" sz="2400" dirty="0">
                <a:latin typeface="楷体" panose="02010609060101010101" pitchFamily="49" charset="-122"/>
                <a:ea typeface="楷体" panose="02010609060101010101" pitchFamily="49" charset="-122"/>
              </a:rPr>
              <a:t>2</a:t>
            </a:r>
            <a:r>
              <a:rPr lang="zh-CN" altLang="en-US" sz="2400" dirty="0">
                <a:latin typeface="楷体" panose="02010609060101010101" pitchFamily="49" charset="-122"/>
                <a:ea typeface="楷体" panose="02010609060101010101" pitchFamily="49" charset="-122"/>
              </a:rPr>
              <a:t>、性能分析</a:t>
            </a:r>
            <a:endParaRPr lang="en-US" altLang="zh-CN" sz="2400" dirty="0">
              <a:latin typeface="楷体" panose="02010609060101010101" pitchFamily="49" charset="-122"/>
              <a:ea typeface="楷体" panose="02010609060101010101" pitchFamily="49" charset="-122"/>
            </a:endParaRPr>
          </a:p>
        </p:txBody>
      </p:sp>
      <p:sp>
        <p:nvSpPr>
          <p:cNvPr id="3" name="矩形 2"/>
          <p:cNvSpPr/>
          <p:nvPr/>
        </p:nvSpPr>
        <p:spPr>
          <a:xfrm>
            <a:off x="270940" y="1117387"/>
            <a:ext cx="7578360" cy="476669"/>
          </a:xfrm>
          <a:prstGeom prst="rect">
            <a:avLst/>
          </a:prstGeom>
        </p:spPr>
        <p:txBody>
          <a:bodyPr wrap="square">
            <a:spAutoFit/>
          </a:bodyPr>
          <a:lstStyle/>
          <a:p>
            <a:pPr>
              <a:lnSpc>
                <a:spcPct val="120000"/>
              </a:lnSpc>
              <a:buFont typeface="Arial" panose="020B0604020202020204" pitchFamily="34" charset="0"/>
              <a:buNone/>
            </a:pPr>
            <a:r>
              <a:rPr lang="zh-CN" altLang="en-US" sz="2400" dirty="0">
                <a:latin typeface="隶书" panose="02010509060101010101" pitchFamily="49" charset="-122"/>
                <a:ea typeface="楷体" panose="02010609060101010101" pitchFamily="49" charset="-122"/>
              </a:rPr>
              <a:t>对各种相间短路，能正确动作，每次动作两个继电器。</a:t>
            </a:r>
            <a:endParaRPr lang="zh-CN" altLang="zh-CN" sz="2400" dirty="0">
              <a:latin typeface="隶书" panose="02010509060101010101" pitchFamily="49" charset="-122"/>
              <a:ea typeface="楷体" panose="02010609060101010101" pitchFamily="49" charset="-122"/>
            </a:endParaRPr>
          </a:p>
        </p:txBody>
      </p:sp>
      <p:pic>
        <p:nvPicPr>
          <p:cNvPr id="9" name="图片 8" descr="1.png"/>
          <p:cNvPicPr>
            <a:picLocks noChangeAspect="1"/>
          </p:cNvPicPr>
          <p:nvPr/>
        </p:nvPicPr>
        <p:blipFill>
          <a:blip r:embed="rId2" cstate="print"/>
          <a:stretch>
            <a:fillRect/>
          </a:stretch>
        </p:blipFill>
        <p:spPr>
          <a:xfrm>
            <a:off x="6709" y="2183442"/>
            <a:ext cx="3831766" cy="2301610"/>
          </a:xfrm>
          <a:prstGeom prst="rect">
            <a:avLst/>
          </a:prstGeom>
        </p:spPr>
      </p:pic>
      <p:sp>
        <p:nvSpPr>
          <p:cNvPr id="10" name="矩形 9"/>
          <p:cNvSpPr/>
          <p:nvPr/>
        </p:nvSpPr>
        <p:spPr>
          <a:xfrm>
            <a:off x="3923928" y="2118589"/>
            <a:ext cx="5857916" cy="476669"/>
          </a:xfrm>
          <a:prstGeom prst="rect">
            <a:avLst/>
          </a:prstGeom>
        </p:spPr>
        <p:txBody>
          <a:bodyPr wrap="square">
            <a:spAutoFit/>
          </a:bodyPr>
          <a:lstStyle/>
          <a:p>
            <a:pPr>
              <a:lnSpc>
                <a:spcPct val="120000"/>
              </a:lnSpc>
              <a:buFont typeface="Arial" panose="020B0604020202020204" pitchFamily="34" charset="0"/>
              <a:buNone/>
            </a:pPr>
            <a:r>
              <a:rPr lang="zh-CN" altLang="en-US" sz="2400" dirty="0">
                <a:latin typeface="楷体" panose="02010609060101010101" pitchFamily="49" charset="-122"/>
                <a:ea typeface="楷体" panose="02010609060101010101" pitchFamily="49" charset="-122"/>
              </a:rPr>
              <a:t>当</a:t>
            </a:r>
            <a:r>
              <a:rPr lang="en-US" altLang="zh-CN" sz="2400" dirty="0">
                <a:latin typeface="楷体" panose="02010609060101010101" pitchFamily="49" charset="-122"/>
                <a:ea typeface="楷体" panose="02010609060101010101" pitchFamily="49" charset="-122"/>
              </a:rPr>
              <a:t>AB</a:t>
            </a:r>
            <a:r>
              <a:rPr lang="zh-CN" altLang="en-US" sz="2400" dirty="0">
                <a:latin typeface="楷体" panose="02010609060101010101" pitchFamily="49" charset="-122"/>
                <a:ea typeface="楷体" panose="02010609060101010101" pitchFamily="49" charset="-122"/>
              </a:rPr>
              <a:t>相间短路，</a:t>
            </a:r>
            <a:r>
              <a:rPr lang="en-US" altLang="zh-CN" sz="2400" dirty="0">
                <a:latin typeface="楷体" panose="02010609060101010101" pitchFamily="49" charset="-122"/>
                <a:ea typeface="楷体" panose="02010609060101010101" pitchFamily="49" charset="-122"/>
              </a:rPr>
              <a:t>KA1</a:t>
            </a:r>
            <a:r>
              <a:rPr lang="zh-CN" altLang="en-US" sz="2400" dirty="0">
                <a:latin typeface="楷体" panose="02010609060101010101" pitchFamily="49" charset="-122"/>
                <a:ea typeface="楷体" panose="02010609060101010101" pitchFamily="49" charset="-122"/>
              </a:rPr>
              <a:t>一个继电器动作。</a:t>
            </a:r>
            <a:endParaRPr lang="zh-CN" altLang="zh-CN" sz="2400" dirty="0">
              <a:latin typeface="楷体" panose="02010609060101010101" pitchFamily="49" charset="-122"/>
              <a:ea typeface="楷体" panose="02010609060101010101" pitchFamily="49" charset="-122"/>
            </a:endParaRPr>
          </a:p>
        </p:txBody>
      </p:sp>
      <p:sp>
        <p:nvSpPr>
          <p:cNvPr id="11" name="矩形 10"/>
          <p:cNvSpPr/>
          <p:nvPr/>
        </p:nvSpPr>
        <p:spPr>
          <a:xfrm>
            <a:off x="3949632" y="2769909"/>
            <a:ext cx="5857916" cy="535531"/>
          </a:xfrm>
          <a:prstGeom prst="rect">
            <a:avLst/>
          </a:prstGeom>
        </p:spPr>
        <p:txBody>
          <a:bodyPr wrap="square">
            <a:spAutoFit/>
          </a:bodyPr>
          <a:lstStyle/>
          <a:p>
            <a:pPr>
              <a:lnSpc>
                <a:spcPct val="120000"/>
              </a:lnSpc>
              <a:buFont typeface="Arial" panose="020B0604020202020204" pitchFamily="34" charset="0"/>
              <a:buNone/>
            </a:pPr>
            <a:r>
              <a:rPr lang="zh-CN" altLang="en-US" sz="2400" dirty="0">
                <a:latin typeface="隶书" panose="02010509060101010101" pitchFamily="49" charset="-122"/>
                <a:ea typeface="楷体" panose="02010609060101010101" pitchFamily="49" charset="-122"/>
              </a:rPr>
              <a:t>当</a:t>
            </a:r>
            <a:r>
              <a:rPr lang="en-US" altLang="zh-CN" sz="2400" dirty="0">
                <a:latin typeface="隶书" panose="02010509060101010101" pitchFamily="49" charset="-122"/>
                <a:ea typeface="楷体" panose="02010609060101010101" pitchFamily="49" charset="-122"/>
              </a:rPr>
              <a:t>BC</a:t>
            </a:r>
            <a:r>
              <a:rPr lang="zh-CN" altLang="en-US" sz="2400" dirty="0">
                <a:latin typeface="隶书" panose="02010509060101010101" pitchFamily="49" charset="-122"/>
                <a:ea typeface="楷体" panose="02010609060101010101" pitchFamily="49" charset="-122"/>
              </a:rPr>
              <a:t>相间短路，</a:t>
            </a:r>
            <a:r>
              <a:rPr lang="en-US" altLang="zh-CN" sz="2400" dirty="0">
                <a:latin typeface="隶书" panose="02010509060101010101" pitchFamily="49" charset="-122"/>
                <a:ea typeface="楷体" panose="02010609060101010101" pitchFamily="49" charset="-122"/>
              </a:rPr>
              <a:t>KA2</a:t>
            </a:r>
            <a:r>
              <a:rPr lang="zh-CN" altLang="en-US" sz="2400" dirty="0">
                <a:latin typeface="隶书" panose="02010509060101010101" pitchFamily="49" charset="-122"/>
                <a:ea typeface="楷体" panose="02010609060101010101" pitchFamily="49" charset="-122"/>
              </a:rPr>
              <a:t>一个继电器动作。</a:t>
            </a:r>
            <a:endParaRPr lang="zh-CN" altLang="zh-CN" sz="2400" dirty="0">
              <a:latin typeface="隶书" panose="02010509060101010101" pitchFamily="49" charset="-122"/>
              <a:ea typeface="楷体" panose="02010609060101010101" pitchFamily="49" charset="-122"/>
            </a:endParaRPr>
          </a:p>
        </p:txBody>
      </p:sp>
      <p:sp>
        <p:nvSpPr>
          <p:cNvPr id="12" name="矩形 11"/>
          <p:cNvSpPr/>
          <p:nvPr/>
        </p:nvSpPr>
        <p:spPr>
          <a:xfrm>
            <a:off x="3419872" y="3448652"/>
            <a:ext cx="5857916" cy="535531"/>
          </a:xfrm>
          <a:prstGeom prst="rect">
            <a:avLst/>
          </a:prstGeom>
        </p:spPr>
        <p:txBody>
          <a:bodyPr wrap="square">
            <a:spAutoFit/>
          </a:bodyPr>
          <a:lstStyle/>
          <a:p>
            <a:pPr>
              <a:lnSpc>
                <a:spcPct val="120000"/>
              </a:lnSpc>
              <a:buFont typeface="Arial" panose="020B0604020202020204" pitchFamily="34" charset="0"/>
              <a:buNone/>
            </a:pPr>
            <a:r>
              <a:rPr lang="zh-CN" altLang="en-US" sz="2400" dirty="0">
                <a:latin typeface="隶书" panose="02010509060101010101" pitchFamily="49" charset="-122"/>
                <a:ea typeface="楷体" panose="02010609060101010101" pitchFamily="49" charset="-122"/>
              </a:rPr>
              <a:t>当</a:t>
            </a:r>
            <a:r>
              <a:rPr lang="en-US" altLang="zh-CN" sz="2400" dirty="0">
                <a:latin typeface="隶书" panose="02010509060101010101" pitchFamily="49" charset="-122"/>
                <a:ea typeface="楷体" panose="02010609060101010101" pitchFamily="49" charset="-122"/>
              </a:rPr>
              <a:t>AC</a:t>
            </a:r>
            <a:r>
              <a:rPr lang="zh-CN" altLang="en-US" sz="2400" dirty="0">
                <a:latin typeface="隶书" panose="02010509060101010101" pitchFamily="49" charset="-122"/>
                <a:ea typeface="楷体" panose="02010609060101010101" pitchFamily="49" charset="-122"/>
              </a:rPr>
              <a:t>相间短路，</a:t>
            </a:r>
            <a:r>
              <a:rPr lang="en-US" altLang="zh-CN" sz="2400" dirty="0">
                <a:latin typeface="隶书" panose="02010509060101010101" pitchFamily="49" charset="-122"/>
                <a:ea typeface="楷体" panose="02010609060101010101" pitchFamily="49" charset="-122"/>
              </a:rPr>
              <a:t>KA1</a:t>
            </a:r>
            <a:r>
              <a:rPr lang="zh-CN" altLang="en-US" sz="2400" dirty="0">
                <a:latin typeface="隶书" panose="02010509060101010101" pitchFamily="49" charset="-122"/>
                <a:ea typeface="楷体" panose="02010609060101010101" pitchFamily="49" charset="-122"/>
              </a:rPr>
              <a:t>和</a:t>
            </a:r>
            <a:r>
              <a:rPr lang="en-US" altLang="zh-CN" sz="2400" dirty="0">
                <a:latin typeface="隶书" panose="02010509060101010101" pitchFamily="49" charset="-122"/>
                <a:ea typeface="楷体" panose="02010609060101010101" pitchFamily="49" charset="-122"/>
              </a:rPr>
              <a:t>KA2</a:t>
            </a:r>
            <a:r>
              <a:rPr lang="zh-CN" altLang="en-US" sz="2400" dirty="0">
                <a:latin typeface="隶书" panose="02010509060101010101" pitchFamily="49" charset="-122"/>
                <a:ea typeface="楷体" panose="02010609060101010101" pitchFamily="49" charset="-122"/>
              </a:rPr>
              <a:t>两个继电器动作。</a:t>
            </a:r>
            <a:endParaRPr lang="zh-CN" altLang="zh-CN" sz="2400" dirty="0">
              <a:latin typeface="隶书" panose="020105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linds(horizontal)">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261350" y="624560"/>
            <a:ext cx="9036496" cy="518219"/>
          </a:xfrm>
          <a:prstGeom prst="rect">
            <a:avLst/>
          </a:prstGeom>
        </p:spPr>
        <p:txBody>
          <a:bodyPr wrap="square">
            <a:spAutoFit/>
          </a:bodyPr>
          <a:lstStyle/>
          <a:p>
            <a:pPr algn="just">
              <a:lnSpc>
                <a:spcPct val="135000"/>
              </a:lnSpc>
            </a:pPr>
            <a:r>
              <a:rPr lang="zh-CN" altLang="en-US" sz="2400" dirty="0">
                <a:latin typeface="隶书" panose="02010509060101010101" pitchFamily="49" charset="-122"/>
                <a:ea typeface="楷体" panose="02010609060101010101" pitchFamily="49" charset="-122"/>
              </a:rPr>
              <a:t>故障现象：变电站引出的辐射性线路，任意线路故障，都跳闸。</a:t>
            </a:r>
            <a:endParaRPr lang="en-US" altLang="zh-CN" sz="2400" dirty="0">
              <a:latin typeface="隶书" panose="02010509060101010101" pitchFamily="49" charset="-122"/>
              <a:ea typeface="隶书" panose="02010509060101010101" pitchFamily="49" charset="-122"/>
            </a:endParaRPr>
          </a:p>
        </p:txBody>
      </p:sp>
      <p:pic>
        <p:nvPicPr>
          <p:cNvPr id="9" name="图片 8" descr="1.png"/>
          <p:cNvPicPr>
            <a:picLocks noChangeAspect="1"/>
          </p:cNvPicPr>
          <p:nvPr/>
        </p:nvPicPr>
        <p:blipFill>
          <a:blip r:embed="rId2" cstate="print"/>
          <a:stretch>
            <a:fillRect/>
          </a:stretch>
        </p:blipFill>
        <p:spPr>
          <a:xfrm>
            <a:off x="1420399" y="1282481"/>
            <a:ext cx="6357982" cy="3265763"/>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33175" y="563367"/>
            <a:ext cx="9141025" cy="1016817"/>
          </a:xfrm>
          <a:prstGeom prst="rect">
            <a:avLst/>
          </a:prstGeom>
        </p:spPr>
        <p:txBody>
          <a:bodyPr wrap="square">
            <a:spAutoFit/>
          </a:bodyPr>
          <a:lstStyle/>
          <a:p>
            <a:pPr algn="just">
              <a:lnSpc>
                <a:spcPct val="135000"/>
              </a:lnSpc>
            </a:pPr>
            <a:r>
              <a:rPr lang="zh-CN" altLang="en-US" sz="2400" dirty="0">
                <a:latin typeface="隶书" panose="02010509060101010101" pitchFamily="49" charset="-122"/>
                <a:ea typeface="楷体" panose="02010609060101010101" pitchFamily="49" charset="-122"/>
              </a:rPr>
              <a:t>分析：异地两点接地故障发生在不同名两相上，任意切除一条线路即可。</a:t>
            </a:r>
            <a:endParaRPr lang="en-US" altLang="zh-CN" sz="2400" dirty="0">
              <a:latin typeface="隶书" panose="02010509060101010101" pitchFamily="49" charset="-122"/>
              <a:ea typeface="隶书" panose="02010509060101010101" pitchFamily="49" charset="-122"/>
            </a:endParaRPr>
          </a:p>
        </p:txBody>
      </p:sp>
      <p:pic>
        <p:nvPicPr>
          <p:cNvPr id="8" name="图片 7" descr="1.png"/>
          <p:cNvPicPr>
            <a:picLocks noChangeAspect="1"/>
          </p:cNvPicPr>
          <p:nvPr/>
        </p:nvPicPr>
        <p:blipFill>
          <a:blip r:embed="rId2" cstate="print"/>
          <a:stretch>
            <a:fillRect/>
          </a:stretch>
        </p:blipFill>
        <p:spPr>
          <a:xfrm>
            <a:off x="1375261" y="1347614"/>
            <a:ext cx="6357982" cy="3265763"/>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179512" y="612764"/>
            <a:ext cx="8784976" cy="919867"/>
          </a:xfrm>
          <a:prstGeom prst="rect">
            <a:avLst/>
          </a:prstGeom>
        </p:spPr>
        <p:txBody>
          <a:bodyPr wrap="square">
            <a:spAutoFit/>
          </a:bodyPr>
          <a:lstStyle/>
          <a:p>
            <a:pPr>
              <a:lnSpc>
                <a:spcPct val="120000"/>
              </a:lnSpc>
              <a:buFont typeface="Arial" panose="020B0604020202020204" pitchFamily="34" charset="0"/>
              <a:buNone/>
            </a:pPr>
            <a:r>
              <a:rPr lang="zh-CN" altLang="en-US" sz="2400" dirty="0">
                <a:latin typeface="隶书" panose="02010509060101010101" pitchFamily="49" charset="-122"/>
                <a:ea typeface="楷体" panose="02010609060101010101" pitchFamily="49" charset="-122"/>
              </a:rPr>
              <a:t>三相电流互感器二次绕组与三个电流继电器分别按相连接，三个继电器触点并联。</a:t>
            </a:r>
            <a:endParaRPr lang="zh-CN" altLang="zh-CN" sz="2400" dirty="0">
              <a:latin typeface="隶书" panose="02010509060101010101" pitchFamily="49" charset="-122"/>
              <a:ea typeface="楷体" panose="02010609060101010101" pitchFamily="49" charset="-122"/>
            </a:endParaRPr>
          </a:p>
        </p:txBody>
      </p:sp>
      <p:pic>
        <p:nvPicPr>
          <p:cNvPr id="8" name="图片 7"/>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7704" y="1558435"/>
            <a:ext cx="6178388" cy="3363702"/>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251520" y="627534"/>
            <a:ext cx="7992888" cy="535531"/>
          </a:xfrm>
          <a:prstGeom prst="rect">
            <a:avLst/>
          </a:prstGeom>
        </p:spPr>
        <p:txBody>
          <a:bodyPr wrap="square">
            <a:spAutoFit/>
          </a:bodyPr>
          <a:lstStyle/>
          <a:p>
            <a:pPr>
              <a:lnSpc>
                <a:spcPct val="120000"/>
              </a:lnSpc>
              <a:buFont typeface="Arial" panose="020B0604020202020204" pitchFamily="34" charset="0"/>
              <a:buNone/>
            </a:pPr>
            <a:r>
              <a:rPr lang="zh-CN" altLang="en-US" sz="2400" dirty="0">
                <a:latin typeface="隶书" panose="02010509060101010101" pitchFamily="49" charset="-122"/>
                <a:ea typeface="楷体" panose="02010609060101010101" pitchFamily="49" charset="-122"/>
              </a:rPr>
              <a:t>对各种相间短路，能正确动作，每次动作两个继电器。</a:t>
            </a:r>
            <a:endParaRPr lang="zh-CN" altLang="zh-CN" sz="2400" dirty="0">
              <a:latin typeface="隶书" panose="02010509060101010101" pitchFamily="49" charset="-122"/>
              <a:ea typeface="楷体" panose="02010609060101010101" pitchFamily="49" charset="-122"/>
            </a:endParaRPr>
          </a:p>
        </p:txBody>
      </p:sp>
      <p:pic>
        <p:nvPicPr>
          <p:cNvPr id="8" name="图片 7"/>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5783" y="1163065"/>
            <a:ext cx="6178388" cy="2911547"/>
          </a:xfrm>
          <a:prstGeom prst="rect">
            <a:avLst/>
          </a:prstGeom>
          <a:noFill/>
          <a:ln>
            <a:noFill/>
          </a:ln>
        </p:spPr>
      </p:pic>
      <p:grpSp>
        <p:nvGrpSpPr>
          <p:cNvPr id="9" name="组合 8"/>
          <p:cNvGrpSpPr/>
          <p:nvPr/>
        </p:nvGrpSpPr>
        <p:grpSpPr>
          <a:xfrm rot="5400000">
            <a:off x="2586365" y="1657678"/>
            <a:ext cx="357190" cy="1143008"/>
            <a:chOff x="880232" y="2143116"/>
            <a:chExt cx="357190" cy="1143008"/>
          </a:xfrm>
        </p:grpSpPr>
        <p:cxnSp>
          <p:nvCxnSpPr>
            <p:cNvPr id="10" name="直接连接符 9"/>
            <p:cNvCxnSpPr/>
            <p:nvPr/>
          </p:nvCxnSpPr>
          <p:spPr>
            <a:xfrm rot="5400000">
              <a:off x="701637" y="2321711"/>
              <a:ext cx="571504" cy="21431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880232" y="2714620"/>
              <a:ext cx="35719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rot="5400000">
              <a:off x="808794" y="2857496"/>
              <a:ext cx="571504"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13" name="矩形 12"/>
          <p:cNvSpPr/>
          <p:nvPr/>
        </p:nvSpPr>
        <p:spPr>
          <a:xfrm>
            <a:off x="1719534" y="3955789"/>
            <a:ext cx="5857916" cy="535531"/>
          </a:xfrm>
          <a:prstGeom prst="rect">
            <a:avLst/>
          </a:prstGeom>
        </p:spPr>
        <p:txBody>
          <a:bodyPr wrap="square">
            <a:spAutoFit/>
          </a:bodyPr>
          <a:lstStyle/>
          <a:p>
            <a:pPr>
              <a:lnSpc>
                <a:spcPct val="120000"/>
              </a:lnSpc>
              <a:buFont typeface="Arial" panose="020B0604020202020204" pitchFamily="34" charset="0"/>
              <a:buNone/>
            </a:pPr>
            <a:r>
              <a:rPr lang="zh-CN" altLang="en-US" sz="2400" dirty="0">
                <a:latin typeface="隶书" panose="02010509060101010101" pitchFamily="49" charset="-122"/>
                <a:ea typeface="楷体" panose="02010609060101010101" pitchFamily="49" charset="-122"/>
              </a:rPr>
              <a:t>当</a:t>
            </a:r>
            <a:r>
              <a:rPr lang="en-US" altLang="zh-CN" sz="2400" dirty="0">
                <a:latin typeface="隶书" panose="02010509060101010101" pitchFamily="49" charset="-122"/>
                <a:ea typeface="楷体" panose="02010609060101010101" pitchFamily="49" charset="-122"/>
              </a:rPr>
              <a:t>AB</a:t>
            </a:r>
            <a:r>
              <a:rPr lang="zh-CN" altLang="en-US" sz="2400" dirty="0">
                <a:latin typeface="隶书" panose="02010509060101010101" pitchFamily="49" charset="-122"/>
                <a:ea typeface="楷体" panose="02010609060101010101" pitchFamily="49" charset="-122"/>
              </a:rPr>
              <a:t>相间短路，</a:t>
            </a:r>
            <a:r>
              <a:rPr lang="en-US" altLang="zh-CN" sz="2400" dirty="0">
                <a:latin typeface="隶书" panose="02010509060101010101" pitchFamily="49" charset="-122"/>
                <a:ea typeface="楷体" panose="02010609060101010101" pitchFamily="49" charset="-122"/>
              </a:rPr>
              <a:t>KA1</a:t>
            </a:r>
            <a:r>
              <a:rPr lang="zh-CN" altLang="en-US" sz="2400" dirty="0">
                <a:latin typeface="隶书" panose="02010509060101010101" pitchFamily="49" charset="-122"/>
                <a:ea typeface="楷体" panose="02010609060101010101" pitchFamily="49" charset="-122"/>
              </a:rPr>
              <a:t>和</a:t>
            </a:r>
            <a:r>
              <a:rPr lang="en-US" altLang="zh-CN" sz="2400" dirty="0">
                <a:latin typeface="隶书" panose="02010509060101010101" pitchFamily="49" charset="-122"/>
                <a:ea typeface="楷体" panose="02010609060101010101" pitchFamily="49" charset="-122"/>
              </a:rPr>
              <a:t>KA2</a:t>
            </a:r>
            <a:r>
              <a:rPr lang="zh-CN" altLang="en-US" sz="2400" dirty="0">
                <a:latin typeface="隶书" panose="02010509060101010101" pitchFamily="49" charset="-122"/>
                <a:ea typeface="楷体" panose="02010609060101010101" pitchFamily="49" charset="-122"/>
              </a:rPr>
              <a:t>两个继电器动作。</a:t>
            </a:r>
            <a:endParaRPr lang="zh-CN" altLang="zh-CN" sz="2400" dirty="0">
              <a:latin typeface="隶书" panose="02010509060101010101" pitchFamily="49" charset="-122"/>
              <a:ea typeface="楷体" panose="02010609060101010101" pitchFamily="49" charset="-122"/>
            </a:endParaRPr>
          </a:p>
        </p:txBody>
      </p:sp>
      <p:sp>
        <p:nvSpPr>
          <p:cNvPr id="14" name="矩形 13"/>
          <p:cNvSpPr>
            <a:spLocks noChangeAspect="1"/>
          </p:cNvSpPr>
          <p:nvPr/>
        </p:nvSpPr>
        <p:spPr>
          <a:xfrm>
            <a:off x="1881533" y="969500"/>
            <a:ext cx="6178550" cy="3363913"/>
          </a:xfrm>
          <a:prstGeom prst="rect">
            <a:avLst/>
          </a:prstGeom>
          <a:noFill/>
          <a:ln w="9525">
            <a:noFill/>
          </a:ln>
        </p:spPr>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240179" y="699542"/>
            <a:ext cx="8568952" cy="919867"/>
          </a:xfrm>
          <a:prstGeom prst="rect">
            <a:avLst/>
          </a:prstGeom>
        </p:spPr>
        <p:txBody>
          <a:bodyPr wrap="square">
            <a:spAutoFit/>
          </a:bodyPr>
          <a:lstStyle/>
          <a:p>
            <a:pPr>
              <a:lnSpc>
                <a:spcPct val="120000"/>
              </a:lnSpc>
              <a:buFont typeface="Arial" panose="020B0604020202020204" pitchFamily="34" charset="0"/>
              <a:buNone/>
            </a:pPr>
            <a:r>
              <a:rPr lang="zh-CN" altLang="en-US" sz="2400" dirty="0">
                <a:latin typeface="隶书" panose="02010509060101010101" pitchFamily="49" charset="-122"/>
                <a:ea typeface="楷体" panose="02010609060101010101" pitchFamily="49" charset="-122"/>
              </a:rPr>
              <a:t>中性点直接接地系统的单相接地短路，可反应各种单相接地故障。</a:t>
            </a:r>
            <a:endParaRPr lang="zh-CN" altLang="zh-CN" sz="2400" dirty="0">
              <a:latin typeface="隶书" panose="02010509060101010101" pitchFamily="49" charset="-122"/>
              <a:ea typeface="楷体" panose="02010609060101010101" pitchFamily="49" charset="-122"/>
            </a:endParaRPr>
          </a:p>
        </p:txBody>
      </p:sp>
      <p:grpSp>
        <p:nvGrpSpPr>
          <p:cNvPr id="8" name="组合 23"/>
          <p:cNvGrpSpPr/>
          <p:nvPr/>
        </p:nvGrpSpPr>
        <p:grpSpPr>
          <a:xfrm>
            <a:off x="6228184" y="2508746"/>
            <a:ext cx="142876" cy="714380"/>
            <a:chOff x="880232" y="2143116"/>
            <a:chExt cx="357190" cy="1143008"/>
          </a:xfrm>
        </p:grpSpPr>
        <p:cxnSp>
          <p:nvCxnSpPr>
            <p:cNvPr id="9" name="直接连接符 8"/>
            <p:cNvCxnSpPr/>
            <p:nvPr/>
          </p:nvCxnSpPr>
          <p:spPr>
            <a:xfrm rot="5400000">
              <a:off x="701637" y="2321711"/>
              <a:ext cx="571504" cy="21431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80232" y="2714620"/>
              <a:ext cx="35719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rot="5400000">
              <a:off x="808794" y="2857496"/>
              <a:ext cx="571504" cy="28575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12" name="直接连接符 11"/>
          <p:cNvCxnSpPr/>
          <p:nvPr/>
        </p:nvCxnSpPr>
        <p:spPr>
          <a:xfrm rot="5400000">
            <a:off x="2151259" y="3265819"/>
            <a:ext cx="945420" cy="2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2373936" y="3739218"/>
            <a:ext cx="500066" cy="126056"/>
            <a:chOff x="2737620" y="6159670"/>
            <a:chExt cx="500066" cy="126056"/>
          </a:xfrm>
        </p:grpSpPr>
        <p:cxnSp>
          <p:nvCxnSpPr>
            <p:cNvPr id="14" name="直接连接符 13"/>
            <p:cNvCxnSpPr/>
            <p:nvPr/>
          </p:nvCxnSpPr>
          <p:spPr>
            <a:xfrm>
              <a:off x="2737620" y="6159670"/>
              <a:ext cx="500066" cy="14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846484" y="6222698"/>
              <a:ext cx="315000" cy="14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928125" y="6284325"/>
              <a:ext cx="189000" cy="14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a:xfrm>
            <a:off x="2373936" y="2294432"/>
            <a:ext cx="500066" cy="535531"/>
            <a:chOff x="3023372" y="3286124"/>
            <a:chExt cx="500066" cy="535531"/>
          </a:xfrm>
        </p:grpSpPr>
        <p:sp>
          <p:nvSpPr>
            <p:cNvPr id="18" name="矩形 17"/>
            <p:cNvSpPr/>
            <p:nvPr/>
          </p:nvSpPr>
          <p:spPr>
            <a:xfrm>
              <a:off x="3094810" y="3286124"/>
              <a:ext cx="357190" cy="535531"/>
            </a:xfrm>
            <a:prstGeom prst="rect">
              <a:avLst/>
            </a:prstGeom>
          </p:spPr>
          <p:txBody>
            <a:bodyPr wrap="square">
              <a:spAutoFit/>
            </a:bodyPr>
            <a:lstStyle/>
            <a:p>
              <a:pPr>
                <a:lnSpc>
                  <a:spcPct val="120000"/>
                </a:lnSpc>
                <a:buFont typeface="Arial" panose="020B0604020202020204" pitchFamily="34" charset="0"/>
                <a:buNone/>
              </a:pPr>
              <a:r>
                <a:rPr lang="en-US" altLang="zh-CN" sz="2400" dirty="0">
                  <a:latin typeface="隶书" panose="02010509060101010101" pitchFamily="49" charset="-122"/>
                  <a:ea typeface="楷体" panose="02010609060101010101" pitchFamily="49" charset="-122"/>
                </a:rPr>
                <a:t>G</a:t>
              </a:r>
              <a:endParaRPr lang="zh-CN" altLang="zh-CN" sz="2400" dirty="0">
                <a:latin typeface="隶书" panose="02010509060101010101" pitchFamily="49" charset="-122"/>
                <a:ea typeface="楷体" panose="02010609060101010101" pitchFamily="49" charset="-122"/>
              </a:endParaRPr>
            </a:p>
          </p:txBody>
        </p:sp>
        <p:sp>
          <p:nvSpPr>
            <p:cNvPr id="19" name="流程图: 联系 18"/>
            <p:cNvSpPr/>
            <p:nvPr/>
          </p:nvSpPr>
          <p:spPr>
            <a:xfrm>
              <a:off x="3023372" y="3286124"/>
              <a:ext cx="500066" cy="500066"/>
            </a:xfrm>
            <a:prstGeom prst="flowChartConnector">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3659820" y="1865804"/>
            <a:ext cx="480676" cy="1643868"/>
            <a:chOff x="4308462" y="4286256"/>
            <a:chExt cx="480676" cy="1643868"/>
          </a:xfrm>
        </p:grpSpPr>
        <p:cxnSp>
          <p:nvCxnSpPr>
            <p:cNvPr id="21" name="直接连接符 20"/>
            <p:cNvCxnSpPr/>
            <p:nvPr/>
          </p:nvCxnSpPr>
          <p:spPr>
            <a:xfrm rot="5400000">
              <a:off x="3487719" y="5107793"/>
              <a:ext cx="164307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3702827" y="5106999"/>
              <a:ext cx="164307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5400000">
              <a:off x="3966807" y="5106999"/>
              <a:ext cx="164307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4" name="直接连接符 23"/>
          <p:cNvCxnSpPr/>
          <p:nvPr/>
        </p:nvCxnSpPr>
        <p:spPr>
          <a:xfrm flipV="1">
            <a:off x="3159754" y="2222994"/>
            <a:ext cx="3714776" cy="714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2874002" y="2437308"/>
            <a:ext cx="4140000" cy="714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3159754" y="2723060"/>
            <a:ext cx="3714776" cy="714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flipH="1" flipV="1">
            <a:off x="2943645" y="2151557"/>
            <a:ext cx="73233" cy="3589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16200000" flipH="1">
            <a:off x="2943645" y="2578388"/>
            <a:ext cx="73233" cy="3589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6013870" y="3239946"/>
            <a:ext cx="500066" cy="126056"/>
            <a:chOff x="2737620" y="6159670"/>
            <a:chExt cx="500066" cy="126056"/>
          </a:xfrm>
        </p:grpSpPr>
        <p:cxnSp>
          <p:nvCxnSpPr>
            <p:cNvPr id="30" name="直接连接符 29"/>
            <p:cNvCxnSpPr/>
            <p:nvPr/>
          </p:nvCxnSpPr>
          <p:spPr>
            <a:xfrm>
              <a:off x="2737620" y="6159670"/>
              <a:ext cx="500066" cy="14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2846484" y="6222698"/>
              <a:ext cx="315000" cy="14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2928125" y="6284325"/>
              <a:ext cx="189000" cy="14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3" name="曲线连接符 32"/>
          <p:cNvCxnSpPr/>
          <p:nvPr/>
        </p:nvCxnSpPr>
        <p:spPr>
          <a:xfrm rot="10800000" flipV="1">
            <a:off x="2942036" y="3437440"/>
            <a:ext cx="3071834" cy="500066"/>
          </a:xfrm>
          <a:prstGeom prst="curvedConnector3">
            <a:avLst>
              <a:gd name="adj1" fmla="val 50000"/>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p:nvPr/>
        </p:nvCxnSpPr>
        <p:spPr>
          <a:xfrm rot="5400000" flipH="1" flipV="1">
            <a:off x="2620565" y="3330283"/>
            <a:ext cx="500066"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p:nvPr/>
        </p:nvCxnSpPr>
        <p:spPr>
          <a:xfrm rot="10800000" flipH="1" flipV="1">
            <a:off x="3513540" y="2580184"/>
            <a:ext cx="720000"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直接箭头连接符 35"/>
          <p:cNvCxnSpPr/>
          <p:nvPr/>
        </p:nvCxnSpPr>
        <p:spPr>
          <a:xfrm rot="10800000" flipH="1" flipV="1">
            <a:off x="5370928" y="2580184"/>
            <a:ext cx="720000" cy="158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linds(horizontal)">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blinds(horizontal)">
                                      <p:cBhvr>
                                        <p:cTn id="12" dur="5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blinds(horizontal)">
                                      <p:cBhvr>
                                        <p:cTn id="17" dur="500"/>
                                        <p:tgtEl>
                                          <p:spTgt spid="3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blinds(horizontal)">
                                      <p:cBhvr>
                                        <p:cTn id="2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251520" y="614997"/>
            <a:ext cx="8424936" cy="919867"/>
          </a:xfrm>
          <a:prstGeom prst="rect">
            <a:avLst/>
          </a:prstGeom>
        </p:spPr>
        <p:txBody>
          <a:bodyPr wrap="square">
            <a:spAutoFit/>
          </a:bodyPr>
          <a:lstStyle/>
          <a:p>
            <a:pPr>
              <a:lnSpc>
                <a:spcPct val="120000"/>
              </a:lnSpc>
            </a:pPr>
            <a:r>
              <a:rPr lang="zh-CN" altLang="en-US" sz="2400" dirty="0">
                <a:latin typeface="楷体" panose="02010609060101010101" pitchFamily="49" charset="-122"/>
                <a:ea typeface="楷体" panose="02010609060101010101" pitchFamily="49" charset="-122"/>
              </a:rPr>
              <a:t>中性点非直接接地系统中的异地两点接地短路</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在相互串联的两条线路上</a:t>
            </a:r>
            <a:endParaRPr lang="zh-CN" altLang="zh-CN" sz="2400" dirty="0">
              <a:latin typeface="楷体" panose="02010609060101010101" pitchFamily="49" charset="-122"/>
              <a:ea typeface="楷体" panose="02010609060101010101" pitchFamily="49" charset="-122"/>
            </a:endParaRPr>
          </a:p>
        </p:txBody>
      </p:sp>
      <p:pic>
        <p:nvPicPr>
          <p:cNvPr id="9"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8024" y="1779662"/>
            <a:ext cx="4143404" cy="1357322"/>
          </a:xfrm>
          <a:prstGeom prst="rect">
            <a:avLst/>
          </a:prstGeom>
          <a:noFill/>
          <a:ln>
            <a:noFill/>
          </a:ln>
        </p:spPr>
      </p:pic>
      <p:sp>
        <p:nvSpPr>
          <p:cNvPr id="3" name="矩形 2"/>
          <p:cNvSpPr/>
          <p:nvPr/>
        </p:nvSpPr>
        <p:spPr>
          <a:xfrm>
            <a:off x="4822936" y="3361901"/>
            <a:ext cx="4493538" cy="476669"/>
          </a:xfrm>
          <a:prstGeom prst="rect">
            <a:avLst/>
          </a:prstGeom>
        </p:spPr>
        <p:txBody>
          <a:bodyPr wrap="none">
            <a:spAutoFit/>
          </a:bodyPr>
          <a:lstStyle/>
          <a:p>
            <a:pPr>
              <a:lnSpc>
                <a:spcPct val="120000"/>
              </a:lnSpc>
            </a:pPr>
            <a:r>
              <a:rPr lang="zh-CN" altLang="en-US" sz="2400" dirty="0">
                <a:latin typeface="楷体" panose="02010609060101010101" pitchFamily="49" charset="-122"/>
                <a:ea typeface="楷体" panose="02010609060101010101" pitchFamily="49" charset="-122"/>
              </a:rPr>
              <a:t>有</a:t>
            </a:r>
            <a:r>
              <a:rPr lang="en-US" altLang="en-US" sz="2400" dirty="0">
                <a:latin typeface="楷体" panose="02010609060101010101" pitchFamily="49" charset="-122"/>
                <a:ea typeface="楷体" panose="02010609060101010101" pitchFamily="49" charset="-122"/>
              </a:rPr>
              <a:t>2/3</a:t>
            </a:r>
            <a:r>
              <a:rPr lang="zh-CN" altLang="en-US" sz="2400" dirty="0">
                <a:latin typeface="楷体" panose="02010609060101010101" pitchFamily="49" charset="-122"/>
                <a:ea typeface="楷体" panose="02010609060101010101" pitchFamily="49" charset="-122"/>
              </a:rPr>
              <a:t>机会有选择地切除线路</a:t>
            </a:r>
            <a:r>
              <a:rPr lang="en-US" altLang="en-US" sz="2400" dirty="0">
                <a:latin typeface="楷体" panose="02010609060101010101" pitchFamily="49" charset="-122"/>
                <a:ea typeface="楷体" panose="02010609060101010101" pitchFamily="49" charset="-122"/>
              </a:rPr>
              <a:t>2</a:t>
            </a:r>
            <a:r>
              <a:rPr lang="zh-CN" altLang="en-US" sz="2400" dirty="0">
                <a:latin typeface="楷体" panose="02010609060101010101" pitchFamily="49" charset="-122"/>
                <a:ea typeface="楷体" panose="02010609060101010101" pitchFamily="49" charset="-122"/>
              </a:rPr>
              <a:t>。</a:t>
            </a:r>
            <a:endParaRPr lang="zh-CN" altLang="zh-CN" sz="2400" dirty="0">
              <a:latin typeface="楷体" panose="02010609060101010101" pitchFamily="49" charset="-122"/>
              <a:ea typeface="楷体" panose="02010609060101010101" pitchFamily="49" charset="-122"/>
            </a:endParaRPr>
          </a:p>
        </p:txBody>
      </p:sp>
      <p:pic>
        <p:nvPicPr>
          <p:cNvPr id="10" name="图片 9" descr="微信图片_20200322152532"/>
          <p:cNvPicPr>
            <a:picLocks noChangeAspect="1"/>
          </p:cNvPicPr>
          <p:nvPr/>
        </p:nvPicPr>
        <p:blipFill>
          <a:blip r:embed="rId3"/>
          <a:stretch>
            <a:fillRect/>
          </a:stretch>
        </p:blipFill>
        <p:spPr>
          <a:xfrm>
            <a:off x="145415" y="1918335"/>
            <a:ext cx="4642485" cy="218694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627533"/>
            <a:ext cx="8496944" cy="4283521"/>
          </a:xfrm>
        </p:spPr>
        <p:txBody>
          <a:bodyPr/>
          <a:lstStyle/>
          <a:p>
            <a:pPr marL="0" indent="0">
              <a:buNone/>
            </a:pPr>
            <a:r>
              <a:rPr lang="zh-CN" altLang="en-US" sz="2400" dirty="0">
                <a:latin typeface="隶书" panose="02010509060101010101" pitchFamily="49" charset="-122"/>
                <a:ea typeface="楷体" panose="02010609060101010101" pitchFamily="49" charset="-122"/>
              </a:rPr>
              <a:t>对不正常运行状态，一般要求保护经过一定的延时，动作于发出信号（减负荷或跳闸），此时一般不要求保护迅速动作，而是根据对电力系统及其元件危害程度规定一定的延时，以免不必要的动作和由于干扰而引起误动作。 </a:t>
            </a:r>
            <a:endParaRPr lang="zh-CN" altLang="en-US" sz="2400" dirty="0">
              <a:latin typeface="隶书" panose="02010509060101010101" pitchFamily="49" charset="-122"/>
              <a:ea typeface="楷体" panose="02010609060101010101" pitchFamily="49" charset="-122"/>
            </a:endParaRPr>
          </a:p>
          <a:p>
            <a:pPr marL="0" indent="0">
              <a:buNone/>
            </a:pPr>
            <a:endParaRPr lang="zh-CN" altLang="en-US" dirty="0"/>
          </a:p>
        </p:txBody>
      </p:sp>
      <p:pic>
        <p:nvPicPr>
          <p:cNvPr id="8" name="图片 2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2536" y="2427734"/>
            <a:ext cx="2580271" cy="2378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组合 8"/>
          <p:cNvGrpSpPr/>
          <p:nvPr/>
        </p:nvGrpSpPr>
        <p:grpSpPr>
          <a:xfrm>
            <a:off x="4315548" y="2393956"/>
            <a:ext cx="1121373" cy="2517099"/>
            <a:chOff x="1763688" y="1559973"/>
            <a:chExt cx="1121373" cy="1918691"/>
          </a:xfrm>
        </p:grpSpPr>
        <p:grpSp>
          <p:nvGrpSpPr>
            <p:cNvPr id="11" name="组合 105"/>
            <p:cNvGrpSpPr/>
            <p:nvPr/>
          </p:nvGrpSpPr>
          <p:grpSpPr>
            <a:xfrm>
              <a:off x="2716083" y="1641836"/>
              <a:ext cx="168978" cy="1754966"/>
              <a:chOff x="2716083" y="1641836"/>
              <a:chExt cx="168978" cy="1754966"/>
            </a:xfrm>
          </p:grpSpPr>
          <p:sp>
            <p:nvSpPr>
              <p:cNvPr id="16" name="任意多边形 15"/>
              <p:cNvSpPr/>
              <p:nvPr/>
            </p:nvSpPr>
            <p:spPr>
              <a:xfrm rot="5400000">
                <a:off x="2361355" y="1996564"/>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17" name="任意多边形 16"/>
              <p:cNvSpPr/>
              <p:nvPr/>
            </p:nvSpPr>
            <p:spPr>
              <a:xfrm rot="5400000">
                <a:off x="2362306" y="2874047"/>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grpSp>
        <p:cxnSp>
          <p:nvCxnSpPr>
            <p:cNvPr id="12" name="直接连接符 11"/>
            <p:cNvCxnSpPr>
              <a:stCxn id="16" idx="0"/>
            </p:cNvCxnSpPr>
            <p:nvPr/>
          </p:nvCxnSpPr>
          <p:spPr>
            <a:xfrm flipH="1">
              <a:off x="1907704" y="1641836"/>
              <a:ext cx="808455" cy="0"/>
            </a:xfrm>
            <a:prstGeom prst="line">
              <a:avLst/>
            </a:prstGeom>
          </p:spPr>
          <p:style>
            <a:lnRef idx="2">
              <a:schemeClr val="dk1"/>
            </a:lnRef>
            <a:fillRef idx="0">
              <a:schemeClr val="dk1"/>
            </a:fillRef>
            <a:effectRef idx="1">
              <a:schemeClr val="dk1"/>
            </a:effectRef>
            <a:fontRef idx="minor">
              <a:schemeClr val="tx1"/>
            </a:fontRef>
          </p:style>
        </p:cxnSp>
        <p:sp>
          <p:nvSpPr>
            <p:cNvPr id="13" name="椭圆 12"/>
            <p:cNvSpPr/>
            <p:nvPr/>
          </p:nvSpPr>
          <p:spPr>
            <a:xfrm>
              <a:off x="1763688" y="1559973"/>
              <a:ext cx="144016" cy="1637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14" name="直接连接符 13"/>
            <p:cNvCxnSpPr/>
            <p:nvPr/>
          </p:nvCxnSpPr>
          <p:spPr>
            <a:xfrm flipH="1">
              <a:off x="1952296" y="3396802"/>
              <a:ext cx="808455" cy="0"/>
            </a:xfrm>
            <a:prstGeom prst="line">
              <a:avLst/>
            </a:prstGeom>
          </p:spPr>
          <p:style>
            <a:lnRef idx="2">
              <a:schemeClr val="dk1"/>
            </a:lnRef>
            <a:fillRef idx="0">
              <a:schemeClr val="dk1"/>
            </a:fillRef>
            <a:effectRef idx="1">
              <a:schemeClr val="dk1"/>
            </a:effectRef>
            <a:fontRef idx="minor">
              <a:schemeClr val="tx1"/>
            </a:fontRef>
          </p:style>
        </p:cxnSp>
        <p:sp>
          <p:nvSpPr>
            <p:cNvPr id="15" name="椭圆 14"/>
            <p:cNvSpPr/>
            <p:nvPr/>
          </p:nvSpPr>
          <p:spPr>
            <a:xfrm>
              <a:off x="1808280" y="3314939"/>
              <a:ext cx="144016" cy="163725"/>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grpSp>
      <p:cxnSp>
        <p:nvCxnSpPr>
          <p:cNvPr id="18" name="直接连接符 17"/>
          <p:cNvCxnSpPr/>
          <p:nvPr/>
        </p:nvCxnSpPr>
        <p:spPr>
          <a:xfrm>
            <a:off x="5654083" y="3271438"/>
            <a:ext cx="0" cy="163725"/>
          </a:xfrm>
          <a:prstGeom prst="line">
            <a:avLst/>
          </a:prstGeom>
        </p:spPr>
        <p:style>
          <a:lnRef idx="2">
            <a:schemeClr val="dk1"/>
          </a:lnRef>
          <a:fillRef idx="0">
            <a:schemeClr val="dk1"/>
          </a:fillRef>
          <a:effectRef idx="1">
            <a:schemeClr val="dk1"/>
          </a:effectRef>
          <a:fontRef idx="minor">
            <a:schemeClr val="tx1"/>
          </a:fontRef>
        </p:style>
      </p:cxnSp>
      <p:cxnSp>
        <p:nvCxnSpPr>
          <p:cNvPr id="19" name="直接连接符 18"/>
          <p:cNvCxnSpPr/>
          <p:nvPr/>
        </p:nvCxnSpPr>
        <p:spPr>
          <a:xfrm>
            <a:off x="5654083" y="3546455"/>
            <a:ext cx="0" cy="163725"/>
          </a:xfrm>
          <a:prstGeom prst="line">
            <a:avLst/>
          </a:prstGeom>
        </p:spPr>
        <p:style>
          <a:lnRef idx="2">
            <a:schemeClr val="dk1"/>
          </a:lnRef>
          <a:fillRef idx="0">
            <a:schemeClr val="dk1"/>
          </a:fillRef>
          <a:effectRef idx="1">
            <a:schemeClr val="dk1"/>
          </a:effectRef>
          <a:fontRef idx="minor">
            <a:schemeClr val="tx1"/>
          </a:fontRef>
        </p:style>
      </p:cxnSp>
      <p:cxnSp>
        <p:nvCxnSpPr>
          <p:cNvPr id="20" name="直接连接符 19"/>
          <p:cNvCxnSpPr/>
          <p:nvPr/>
        </p:nvCxnSpPr>
        <p:spPr>
          <a:xfrm>
            <a:off x="5654083" y="3817919"/>
            <a:ext cx="0" cy="163725"/>
          </a:xfrm>
          <a:prstGeom prst="line">
            <a:avLst/>
          </a:prstGeom>
        </p:spPr>
        <p:style>
          <a:lnRef idx="2">
            <a:schemeClr val="dk1"/>
          </a:lnRef>
          <a:fillRef idx="0">
            <a:schemeClr val="dk1"/>
          </a:fillRef>
          <a:effectRef idx="1">
            <a:schemeClr val="dk1"/>
          </a:effectRef>
          <a:fontRef idx="minor">
            <a:schemeClr val="tx1"/>
          </a:fontRef>
        </p:style>
      </p:cxnSp>
      <p:cxnSp>
        <p:nvCxnSpPr>
          <p:cNvPr id="21" name="直接连接符 20"/>
          <p:cNvCxnSpPr/>
          <p:nvPr/>
        </p:nvCxnSpPr>
        <p:spPr>
          <a:xfrm>
            <a:off x="5654083" y="4067059"/>
            <a:ext cx="0" cy="163725"/>
          </a:xfrm>
          <a:prstGeom prst="line">
            <a:avLst/>
          </a:prstGeom>
        </p:spPr>
        <p:style>
          <a:lnRef idx="2">
            <a:schemeClr val="dk1"/>
          </a:lnRef>
          <a:fillRef idx="0">
            <a:schemeClr val="dk1"/>
          </a:fillRef>
          <a:effectRef idx="1">
            <a:schemeClr val="dk1"/>
          </a:effectRef>
          <a:fontRef idx="minor">
            <a:schemeClr val="tx1"/>
          </a:fontRef>
        </p:style>
      </p:cxnSp>
      <p:cxnSp>
        <p:nvCxnSpPr>
          <p:cNvPr id="22" name="直接连接符 21"/>
          <p:cNvCxnSpPr/>
          <p:nvPr/>
        </p:nvCxnSpPr>
        <p:spPr>
          <a:xfrm>
            <a:off x="5639882" y="2171218"/>
            <a:ext cx="0" cy="163725"/>
          </a:xfrm>
          <a:prstGeom prst="line">
            <a:avLst/>
          </a:prstGeom>
        </p:spPr>
        <p:style>
          <a:lnRef idx="2">
            <a:schemeClr val="dk1"/>
          </a:lnRef>
          <a:fillRef idx="0">
            <a:schemeClr val="dk1"/>
          </a:fillRef>
          <a:effectRef idx="1">
            <a:schemeClr val="dk1"/>
          </a:effectRef>
          <a:fontRef idx="minor">
            <a:schemeClr val="tx1"/>
          </a:fontRef>
        </p:style>
      </p:cxnSp>
      <p:cxnSp>
        <p:nvCxnSpPr>
          <p:cNvPr id="23" name="直接连接符 22"/>
          <p:cNvCxnSpPr/>
          <p:nvPr/>
        </p:nvCxnSpPr>
        <p:spPr>
          <a:xfrm>
            <a:off x="5639882" y="2446235"/>
            <a:ext cx="0" cy="163725"/>
          </a:xfrm>
          <a:prstGeom prst="line">
            <a:avLst/>
          </a:prstGeom>
        </p:spPr>
        <p:style>
          <a:lnRef idx="2">
            <a:schemeClr val="dk1"/>
          </a:lnRef>
          <a:fillRef idx="0">
            <a:schemeClr val="dk1"/>
          </a:fillRef>
          <a:effectRef idx="1">
            <a:schemeClr val="dk1"/>
          </a:effectRef>
          <a:fontRef idx="minor">
            <a:schemeClr val="tx1"/>
          </a:fontRef>
        </p:style>
      </p:cxnSp>
      <p:cxnSp>
        <p:nvCxnSpPr>
          <p:cNvPr id="24" name="直接连接符 23"/>
          <p:cNvCxnSpPr/>
          <p:nvPr/>
        </p:nvCxnSpPr>
        <p:spPr>
          <a:xfrm>
            <a:off x="5639882" y="2717699"/>
            <a:ext cx="0" cy="163725"/>
          </a:xfrm>
          <a:prstGeom prst="line">
            <a:avLst/>
          </a:prstGeom>
        </p:spPr>
        <p:style>
          <a:lnRef idx="2">
            <a:schemeClr val="dk1"/>
          </a:lnRef>
          <a:fillRef idx="0">
            <a:schemeClr val="dk1"/>
          </a:fillRef>
          <a:effectRef idx="1">
            <a:schemeClr val="dk1"/>
          </a:effectRef>
          <a:fontRef idx="minor">
            <a:schemeClr val="tx1"/>
          </a:fontRef>
        </p:style>
      </p:cxnSp>
      <p:cxnSp>
        <p:nvCxnSpPr>
          <p:cNvPr id="25" name="直接连接符 24"/>
          <p:cNvCxnSpPr/>
          <p:nvPr/>
        </p:nvCxnSpPr>
        <p:spPr>
          <a:xfrm>
            <a:off x="5639882" y="2966839"/>
            <a:ext cx="0" cy="163725"/>
          </a:xfrm>
          <a:prstGeom prst="line">
            <a:avLst/>
          </a:prstGeom>
        </p:spPr>
        <p:style>
          <a:lnRef idx="2">
            <a:schemeClr val="dk1"/>
          </a:lnRef>
          <a:fillRef idx="0">
            <a:schemeClr val="dk1"/>
          </a:fillRef>
          <a:effectRef idx="1">
            <a:schemeClr val="dk1"/>
          </a:effectRef>
          <a:fontRef idx="minor">
            <a:schemeClr val="tx1"/>
          </a:fontRef>
        </p:style>
      </p:cxnSp>
      <p:grpSp>
        <p:nvGrpSpPr>
          <p:cNvPr id="26" name="组合 25"/>
          <p:cNvGrpSpPr/>
          <p:nvPr/>
        </p:nvGrpSpPr>
        <p:grpSpPr>
          <a:xfrm flipH="1">
            <a:off x="5999113" y="2474587"/>
            <a:ext cx="113353" cy="576184"/>
            <a:chOff x="2716083" y="1641836"/>
            <a:chExt cx="168978" cy="1754966"/>
          </a:xfrm>
        </p:grpSpPr>
        <p:sp>
          <p:nvSpPr>
            <p:cNvPr id="27" name="任意多边形 26"/>
            <p:cNvSpPr/>
            <p:nvPr/>
          </p:nvSpPr>
          <p:spPr>
            <a:xfrm rot="5400000">
              <a:off x="2361355" y="1996564"/>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28" name="任意多边形 27"/>
            <p:cNvSpPr/>
            <p:nvPr/>
          </p:nvSpPr>
          <p:spPr>
            <a:xfrm rot="5400000">
              <a:off x="2362306" y="2874047"/>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grpSp>
      <p:cxnSp>
        <p:nvCxnSpPr>
          <p:cNvPr id="29" name="直接连接符 28"/>
          <p:cNvCxnSpPr/>
          <p:nvPr/>
        </p:nvCxnSpPr>
        <p:spPr>
          <a:xfrm>
            <a:off x="6112415" y="2474587"/>
            <a:ext cx="542322" cy="0"/>
          </a:xfrm>
          <a:prstGeom prst="line">
            <a:avLst/>
          </a:prstGeom>
        </p:spPr>
        <p:style>
          <a:lnRef idx="2">
            <a:schemeClr val="dk1"/>
          </a:lnRef>
          <a:fillRef idx="0">
            <a:schemeClr val="dk1"/>
          </a:fillRef>
          <a:effectRef idx="1">
            <a:schemeClr val="dk1"/>
          </a:effectRef>
          <a:fontRef idx="minor">
            <a:schemeClr val="tx1"/>
          </a:fontRef>
        </p:style>
      </p:cxnSp>
      <p:sp>
        <p:nvSpPr>
          <p:cNvPr id="30" name="椭圆 29"/>
          <p:cNvSpPr/>
          <p:nvPr/>
        </p:nvSpPr>
        <p:spPr>
          <a:xfrm flipH="1">
            <a:off x="6654736" y="2447710"/>
            <a:ext cx="96608" cy="5375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31" name="直接连接符 30"/>
          <p:cNvCxnSpPr/>
          <p:nvPr/>
        </p:nvCxnSpPr>
        <p:spPr>
          <a:xfrm>
            <a:off x="6082502" y="3050771"/>
            <a:ext cx="542322" cy="0"/>
          </a:xfrm>
          <a:prstGeom prst="line">
            <a:avLst/>
          </a:prstGeom>
        </p:spPr>
        <p:style>
          <a:lnRef idx="2">
            <a:schemeClr val="dk1"/>
          </a:lnRef>
          <a:fillRef idx="0">
            <a:schemeClr val="dk1"/>
          </a:fillRef>
          <a:effectRef idx="1">
            <a:schemeClr val="dk1"/>
          </a:effectRef>
          <a:fontRef idx="minor">
            <a:schemeClr val="tx1"/>
          </a:fontRef>
        </p:style>
      </p:cxnSp>
      <p:sp>
        <p:nvSpPr>
          <p:cNvPr id="32" name="椭圆 31"/>
          <p:cNvSpPr/>
          <p:nvPr/>
        </p:nvSpPr>
        <p:spPr>
          <a:xfrm flipH="1">
            <a:off x="6624823" y="3023894"/>
            <a:ext cx="96608" cy="5375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grpSp>
        <p:nvGrpSpPr>
          <p:cNvPr id="33" name="组合 32"/>
          <p:cNvGrpSpPr/>
          <p:nvPr/>
        </p:nvGrpSpPr>
        <p:grpSpPr>
          <a:xfrm flipH="1">
            <a:off x="6018229" y="4202675"/>
            <a:ext cx="113353" cy="576184"/>
            <a:chOff x="2716083" y="1641836"/>
            <a:chExt cx="168978" cy="1754966"/>
          </a:xfrm>
        </p:grpSpPr>
        <p:sp>
          <p:nvSpPr>
            <p:cNvPr id="34" name="任意多边形 33"/>
            <p:cNvSpPr/>
            <p:nvPr/>
          </p:nvSpPr>
          <p:spPr>
            <a:xfrm rot="5400000">
              <a:off x="2361355" y="1996564"/>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35" name="任意多边形 34"/>
            <p:cNvSpPr/>
            <p:nvPr/>
          </p:nvSpPr>
          <p:spPr>
            <a:xfrm rot="5400000">
              <a:off x="2362306" y="2874047"/>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grpSp>
      <p:cxnSp>
        <p:nvCxnSpPr>
          <p:cNvPr id="36" name="直接连接符 35"/>
          <p:cNvCxnSpPr/>
          <p:nvPr/>
        </p:nvCxnSpPr>
        <p:spPr>
          <a:xfrm>
            <a:off x="6131531" y="4202675"/>
            <a:ext cx="542322" cy="0"/>
          </a:xfrm>
          <a:prstGeom prst="line">
            <a:avLst/>
          </a:prstGeom>
        </p:spPr>
        <p:style>
          <a:lnRef idx="2">
            <a:schemeClr val="dk1"/>
          </a:lnRef>
          <a:fillRef idx="0">
            <a:schemeClr val="dk1"/>
          </a:fillRef>
          <a:effectRef idx="1">
            <a:schemeClr val="dk1"/>
          </a:effectRef>
          <a:fontRef idx="minor">
            <a:schemeClr val="tx1"/>
          </a:fontRef>
        </p:style>
      </p:cxnSp>
      <p:sp>
        <p:nvSpPr>
          <p:cNvPr id="37" name="椭圆 36"/>
          <p:cNvSpPr/>
          <p:nvPr/>
        </p:nvSpPr>
        <p:spPr>
          <a:xfrm flipH="1">
            <a:off x="6673852" y="4175798"/>
            <a:ext cx="96608" cy="5375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38" name="直接连接符 37"/>
          <p:cNvCxnSpPr/>
          <p:nvPr/>
        </p:nvCxnSpPr>
        <p:spPr>
          <a:xfrm>
            <a:off x="6101618" y="4778859"/>
            <a:ext cx="542322" cy="0"/>
          </a:xfrm>
          <a:prstGeom prst="line">
            <a:avLst/>
          </a:prstGeom>
        </p:spPr>
        <p:style>
          <a:lnRef idx="2">
            <a:schemeClr val="dk1"/>
          </a:lnRef>
          <a:fillRef idx="0">
            <a:schemeClr val="dk1"/>
          </a:fillRef>
          <a:effectRef idx="1">
            <a:schemeClr val="dk1"/>
          </a:effectRef>
          <a:fontRef idx="minor">
            <a:schemeClr val="tx1"/>
          </a:fontRef>
        </p:style>
      </p:cxnSp>
      <p:sp>
        <p:nvSpPr>
          <p:cNvPr id="39" name="椭圆 38"/>
          <p:cNvSpPr/>
          <p:nvPr/>
        </p:nvSpPr>
        <p:spPr>
          <a:xfrm flipH="1">
            <a:off x="6643939" y="4751982"/>
            <a:ext cx="96608" cy="5375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grpSp>
        <p:nvGrpSpPr>
          <p:cNvPr id="40" name="组合 39"/>
          <p:cNvGrpSpPr/>
          <p:nvPr/>
        </p:nvGrpSpPr>
        <p:grpSpPr>
          <a:xfrm flipH="1">
            <a:off x="5984086" y="3373743"/>
            <a:ext cx="113353" cy="576184"/>
            <a:chOff x="2716083" y="1641836"/>
            <a:chExt cx="168978" cy="1754966"/>
          </a:xfrm>
        </p:grpSpPr>
        <p:sp>
          <p:nvSpPr>
            <p:cNvPr id="41" name="任意多边形 40"/>
            <p:cNvSpPr/>
            <p:nvPr/>
          </p:nvSpPr>
          <p:spPr>
            <a:xfrm rot="5400000">
              <a:off x="2361355" y="1996564"/>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sp>
          <p:nvSpPr>
            <p:cNvPr id="42" name="任意多边形 41"/>
            <p:cNvSpPr/>
            <p:nvPr/>
          </p:nvSpPr>
          <p:spPr>
            <a:xfrm rot="5400000">
              <a:off x="2362306" y="2874047"/>
              <a:ext cx="877483" cy="168027"/>
            </a:xfrm>
            <a:custGeom>
              <a:avLst/>
              <a:gdLst>
                <a:gd name="connsiteX0" fmla="*/ 0 w 1091682"/>
                <a:gd name="connsiteY0" fmla="*/ 335902 h 336054"/>
                <a:gd name="connsiteX1" fmla="*/ 186612 w 1091682"/>
                <a:gd name="connsiteY1" fmla="*/ 0 h 336054"/>
                <a:gd name="connsiteX2" fmla="*/ 363894 w 1091682"/>
                <a:gd name="connsiteY2" fmla="*/ 335902 h 336054"/>
                <a:gd name="connsiteX3" fmla="*/ 569168 w 1091682"/>
                <a:gd name="connsiteY3" fmla="*/ 0 h 336054"/>
                <a:gd name="connsiteX4" fmla="*/ 746449 w 1091682"/>
                <a:gd name="connsiteY4" fmla="*/ 335902 h 336054"/>
                <a:gd name="connsiteX5" fmla="*/ 923731 w 1091682"/>
                <a:gd name="connsiteY5" fmla="*/ 46653 h 336054"/>
                <a:gd name="connsiteX6" fmla="*/ 1091682 w 1091682"/>
                <a:gd name="connsiteY6" fmla="*/ 307910 h 33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1682" h="336054">
                  <a:moveTo>
                    <a:pt x="0" y="335902"/>
                  </a:moveTo>
                  <a:cubicBezTo>
                    <a:pt x="62981" y="167951"/>
                    <a:pt x="125963" y="0"/>
                    <a:pt x="186612" y="0"/>
                  </a:cubicBezTo>
                  <a:cubicBezTo>
                    <a:pt x="247261" y="0"/>
                    <a:pt x="300135" y="335902"/>
                    <a:pt x="363894" y="335902"/>
                  </a:cubicBezTo>
                  <a:cubicBezTo>
                    <a:pt x="427653" y="335902"/>
                    <a:pt x="505409" y="0"/>
                    <a:pt x="569168" y="0"/>
                  </a:cubicBezTo>
                  <a:cubicBezTo>
                    <a:pt x="632927" y="0"/>
                    <a:pt x="687355" y="328127"/>
                    <a:pt x="746449" y="335902"/>
                  </a:cubicBezTo>
                  <a:cubicBezTo>
                    <a:pt x="805543" y="343677"/>
                    <a:pt x="866192" y="51318"/>
                    <a:pt x="923731" y="46653"/>
                  </a:cubicBezTo>
                  <a:cubicBezTo>
                    <a:pt x="981270" y="41988"/>
                    <a:pt x="1036476" y="174949"/>
                    <a:pt x="1091682" y="30791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a:endParaRPr lang="zh-CN" altLang="en-US"/>
            </a:p>
          </p:txBody>
        </p:sp>
      </p:grpSp>
      <p:cxnSp>
        <p:nvCxnSpPr>
          <p:cNvPr id="43" name="直接连接符 42"/>
          <p:cNvCxnSpPr/>
          <p:nvPr/>
        </p:nvCxnSpPr>
        <p:spPr>
          <a:xfrm>
            <a:off x="6097388" y="3373743"/>
            <a:ext cx="542322" cy="0"/>
          </a:xfrm>
          <a:prstGeom prst="line">
            <a:avLst/>
          </a:prstGeom>
        </p:spPr>
        <p:style>
          <a:lnRef idx="2">
            <a:schemeClr val="dk1"/>
          </a:lnRef>
          <a:fillRef idx="0">
            <a:schemeClr val="dk1"/>
          </a:fillRef>
          <a:effectRef idx="1">
            <a:schemeClr val="dk1"/>
          </a:effectRef>
          <a:fontRef idx="minor">
            <a:schemeClr val="tx1"/>
          </a:fontRef>
        </p:style>
      </p:cxnSp>
      <p:sp>
        <p:nvSpPr>
          <p:cNvPr id="44" name="椭圆 43"/>
          <p:cNvSpPr/>
          <p:nvPr/>
        </p:nvSpPr>
        <p:spPr>
          <a:xfrm flipH="1">
            <a:off x="6639709" y="3346866"/>
            <a:ext cx="96608" cy="5375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45" name="直接连接符 44"/>
          <p:cNvCxnSpPr/>
          <p:nvPr/>
        </p:nvCxnSpPr>
        <p:spPr>
          <a:xfrm>
            <a:off x="6067475" y="3949927"/>
            <a:ext cx="542322" cy="0"/>
          </a:xfrm>
          <a:prstGeom prst="line">
            <a:avLst/>
          </a:prstGeom>
        </p:spPr>
        <p:style>
          <a:lnRef idx="2">
            <a:schemeClr val="dk1"/>
          </a:lnRef>
          <a:fillRef idx="0">
            <a:schemeClr val="dk1"/>
          </a:fillRef>
          <a:effectRef idx="1">
            <a:schemeClr val="dk1"/>
          </a:effectRef>
          <a:fontRef idx="minor">
            <a:schemeClr val="tx1"/>
          </a:fontRef>
        </p:style>
      </p:cxnSp>
      <p:sp>
        <p:nvSpPr>
          <p:cNvPr id="46" name="椭圆 45"/>
          <p:cNvSpPr/>
          <p:nvPr/>
        </p:nvSpPr>
        <p:spPr>
          <a:xfrm flipH="1">
            <a:off x="6609796" y="3923050"/>
            <a:ext cx="96608" cy="5375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47" name="直接连接符 46"/>
          <p:cNvCxnSpPr/>
          <p:nvPr/>
        </p:nvCxnSpPr>
        <p:spPr>
          <a:xfrm>
            <a:off x="5654083" y="4392871"/>
            <a:ext cx="0" cy="163725"/>
          </a:xfrm>
          <a:prstGeom prst="line">
            <a:avLst/>
          </a:prstGeom>
        </p:spPr>
        <p:style>
          <a:lnRef idx="2">
            <a:schemeClr val="dk1"/>
          </a:lnRef>
          <a:fillRef idx="0">
            <a:schemeClr val="dk1"/>
          </a:fillRef>
          <a:effectRef idx="1">
            <a:schemeClr val="dk1"/>
          </a:effectRef>
          <a:fontRef idx="minor">
            <a:schemeClr val="tx1"/>
          </a:fontRef>
        </p:style>
      </p:cxnSp>
      <p:cxnSp>
        <p:nvCxnSpPr>
          <p:cNvPr id="48" name="直接连接符 47"/>
          <p:cNvCxnSpPr/>
          <p:nvPr/>
        </p:nvCxnSpPr>
        <p:spPr>
          <a:xfrm>
            <a:off x="5654083" y="4642011"/>
            <a:ext cx="0" cy="163725"/>
          </a:xfrm>
          <a:prstGeom prst="line">
            <a:avLst/>
          </a:prstGeom>
        </p:spPr>
        <p:style>
          <a:lnRef idx="2">
            <a:schemeClr val="dk1"/>
          </a:lnRef>
          <a:fillRef idx="0">
            <a:schemeClr val="dk1"/>
          </a:fillRef>
          <a:effectRef idx="1">
            <a:schemeClr val="dk1"/>
          </a:effectRef>
          <a:fontRef idx="minor">
            <a:schemeClr val="tx1"/>
          </a:fontRef>
        </p:style>
      </p:cxnSp>
      <p:cxnSp>
        <p:nvCxnSpPr>
          <p:cNvPr id="49" name="直接箭头连接符 48"/>
          <p:cNvCxnSpPr/>
          <p:nvPr/>
        </p:nvCxnSpPr>
        <p:spPr>
          <a:xfrm flipV="1">
            <a:off x="7296539" y="2785007"/>
            <a:ext cx="0" cy="185700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50" name="TextBox 49"/>
          <p:cNvSpPr txBox="1"/>
          <p:nvPr/>
        </p:nvSpPr>
        <p:spPr>
          <a:xfrm>
            <a:off x="7346365" y="3038095"/>
            <a:ext cx="627864" cy="1344169"/>
          </a:xfrm>
          <a:prstGeom prst="rect">
            <a:avLst/>
          </a:prstGeom>
          <a:noFill/>
        </p:spPr>
        <p:txBody>
          <a:bodyPr vert="eaVert" wrap="square" rtlCol="0">
            <a:spAutoFit/>
          </a:bodyPr>
          <a:lstStyle/>
          <a:p>
            <a:pPr>
              <a:lnSpc>
                <a:spcPct val="120000"/>
              </a:lnSpc>
            </a:pPr>
            <a:r>
              <a:rPr lang="zh-CN" altLang="en-US" sz="2400" dirty="0">
                <a:solidFill>
                  <a:srgbClr val="FF0000"/>
                </a:solidFill>
                <a:latin typeface="隶书" panose="02010509060101010101" pitchFamily="49" charset="-122"/>
                <a:ea typeface="楷体" panose="02010609060101010101" pitchFamily="49" charset="-122"/>
              </a:rPr>
              <a:t>温度升高</a:t>
            </a:r>
            <a:endParaRPr lang="zh-CN" altLang="en-US" sz="2400" dirty="0">
              <a:solidFill>
                <a:srgbClr val="FF0000"/>
              </a:solidFill>
              <a:latin typeface="隶书" panose="02010509060101010101" pitchFamily="49" charset="-122"/>
              <a:ea typeface="楷体" panose="02010609060101010101" pitchFamily="49" charset="-122"/>
            </a:endParaRPr>
          </a:p>
        </p:txBody>
      </p:sp>
      <p:pic>
        <p:nvPicPr>
          <p:cNvPr id="84" name="图片 83" descr="timg.gif"/>
          <p:cNvPicPr>
            <a:picLocks noChangeAspect="1"/>
          </p:cNvPicPr>
          <p:nvPr/>
        </p:nvPicPr>
        <p:blipFill>
          <a:blip r:embed="rId3" cstate="print"/>
          <a:stretch>
            <a:fillRect/>
          </a:stretch>
        </p:blipFill>
        <p:spPr>
          <a:xfrm>
            <a:off x="3098413" y="2289071"/>
            <a:ext cx="870245" cy="857256"/>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2975" y="771550"/>
            <a:ext cx="9141025" cy="919867"/>
          </a:xfrm>
          <a:prstGeom prst="rect">
            <a:avLst/>
          </a:prstGeom>
        </p:spPr>
        <p:txBody>
          <a:bodyPr wrap="square">
            <a:spAutoFit/>
          </a:bodyPr>
          <a:lstStyle/>
          <a:p>
            <a:pPr>
              <a:lnSpc>
                <a:spcPct val="120000"/>
              </a:lnSpc>
            </a:pPr>
            <a:r>
              <a:rPr lang="zh-CN" altLang="en-US" sz="2400" dirty="0">
                <a:latin typeface="楷体" panose="02010609060101010101" pitchFamily="49" charset="-122"/>
                <a:ea typeface="楷体" panose="02010609060101010101" pitchFamily="49" charset="-122"/>
              </a:rPr>
              <a:t>中性点非直接接地系统中的异地两点接地短路</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在相互串联的两条线路上</a:t>
            </a:r>
            <a:endParaRPr lang="zh-CN" altLang="zh-CN" sz="2400" dirty="0">
              <a:latin typeface="楷体" panose="02010609060101010101" pitchFamily="49" charset="-122"/>
              <a:ea typeface="楷体" panose="02010609060101010101" pitchFamily="49" charset="-122"/>
            </a:endParaRPr>
          </a:p>
        </p:txBody>
      </p:sp>
      <p:sp>
        <p:nvSpPr>
          <p:cNvPr id="3" name="矩形 2"/>
          <p:cNvSpPr/>
          <p:nvPr/>
        </p:nvSpPr>
        <p:spPr>
          <a:xfrm>
            <a:off x="5508104" y="2721320"/>
            <a:ext cx="3724096" cy="476669"/>
          </a:xfrm>
          <a:prstGeom prst="rect">
            <a:avLst/>
          </a:prstGeom>
        </p:spPr>
        <p:txBody>
          <a:bodyPr wrap="none">
            <a:spAutoFit/>
          </a:bodyPr>
          <a:lstStyle/>
          <a:p>
            <a:pPr>
              <a:lnSpc>
                <a:spcPct val="120000"/>
              </a:lnSpc>
            </a:pPr>
            <a:r>
              <a:rPr lang="en-US" altLang="en-US" sz="2400" dirty="0">
                <a:latin typeface="楷体" panose="02010609060101010101" pitchFamily="49" charset="-122"/>
                <a:ea typeface="楷体" panose="02010609060101010101" pitchFamily="49" charset="-122"/>
              </a:rPr>
              <a:t>100%</a:t>
            </a:r>
            <a:r>
              <a:rPr lang="zh-CN" altLang="en-US" sz="2400" dirty="0">
                <a:latin typeface="楷体" panose="02010609060101010101" pitchFamily="49" charset="-122"/>
                <a:ea typeface="楷体" panose="02010609060101010101" pitchFamily="49" charset="-122"/>
              </a:rPr>
              <a:t>有选择地切除线路</a:t>
            </a:r>
            <a:r>
              <a:rPr lang="en-US" altLang="en-US" sz="2400" dirty="0">
                <a:latin typeface="楷体" panose="02010609060101010101" pitchFamily="49" charset="-122"/>
                <a:ea typeface="楷体" panose="02010609060101010101" pitchFamily="49" charset="-122"/>
              </a:rPr>
              <a:t>2</a:t>
            </a:r>
            <a:r>
              <a:rPr lang="zh-CN" altLang="en-US" sz="2400" dirty="0">
                <a:latin typeface="楷体" panose="02010609060101010101" pitchFamily="49" charset="-122"/>
                <a:ea typeface="楷体" panose="02010609060101010101" pitchFamily="49" charset="-122"/>
              </a:rPr>
              <a:t>。</a:t>
            </a:r>
            <a:endParaRPr lang="zh-CN" altLang="zh-CN" sz="2400" dirty="0">
              <a:latin typeface="楷体" panose="02010609060101010101" pitchFamily="49" charset="-122"/>
              <a:ea typeface="楷体" panose="02010609060101010101" pitchFamily="49" charset="-122"/>
            </a:endParaRPr>
          </a:p>
        </p:txBody>
      </p:sp>
      <p:pic>
        <p:nvPicPr>
          <p:cNvPr id="9" name="图片 8"/>
          <p:cNvPicPr>
            <a:picLocks noChangeAspect="1"/>
          </p:cNvPicPr>
          <p:nvPr/>
        </p:nvPicPr>
        <p:blipFill>
          <a:blip r:embed="rId2"/>
          <a:stretch>
            <a:fillRect/>
          </a:stretch>
        </p:blipFill>
        <p:spPr>
          <a:xfrm>
            <a:off x="251460" y="1912620"/>
            <a:ext cx="5281930" cy="2495550"/>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251520" y="771550"/>
            <a:ext cx="8676456" cy="919867"/>
          </a:xfrm>
          <a:prstGeom prst="rect">
            <a:avLst/>
          </a:prstGeom>
        </p:spPr>
        <p:txBody>
          <a:bodyPr wrap="square">
            <a:spAutoFit/>
          </a:bodyPr>
          <a:lstStyle/>
          <a:p>
            <a:pPr>
              <a:lnSpc>
                <a:spcPct val="120000"/>
              </a:lnSpc>
            </a:pPr>
            <a:r>
              <a:rPr lang="zh-CN" altLang="en-US" sz="2400" dirty="0">
                <a:latin typeface="楷体" panose="02010609060101010101" pitchFamily="49" charset="-122"/>
                <a:ea typeface="楷体" panose="02010609060101010101" pitchFamily="49" charset="-122"/>
              </a:rPr>
              <a:t>中性点非直接接地系统中的异地两点接地短路</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变电站引出的放射性线路</a:t>
            </a:r>
            <a:endParaRPr lang="zh-CN" altLang="zh-CN" sz="2400" dirty="0">
              <a:latin typeface="楷体" panose="02010609060101010101" pitchFamily="49" charset="-122"/>
              <a:ea typeface="楷体" panose="02010609060101010101" pitchFamily="49" charset="-122"/>
            </a:endParaRPr>
          </a:p>
        </p:txBody>
      </p:sp>
      <p:pic>
        <p:nvPicPr>
          <p:cNvPr id="11" name="Picture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2080" y="1691417"/>
            <a:ext cx="3707904" cy="1214446"/>
          </a:xfrm>
          <a:prstGeom prst="rect">
            <a:avLst/>
          </a:prstGeom>
          <a:noFill/>
          <a:ln>
            <a:noFill/>
          </a:ln>
        </p:spPr>
      </p:pic>
      <p:sp>
        <p:nvSpPr>
          <p:cNvPr id="3" name="矩形 2"/>
          <p:cNvSpPr/>
          <p:nvPr/>
        </p:nvSpPr>
        <p:spPr>
          <a:xfrm>
            <a:off x="5327081" y="3178165"/>
            <a:ext cx="4031873" cy="476669"/>
          </a:xfrm>
          <a:prstGeom prst="rect">
            <a:avLst/>
          </a:prstGeom>
        </p:spPr>
        <p:txBody>
          <a:bodyPr wrap="none">
            <a:spAutoFit/>
          </a:bodyPr>
          <a:lstStyle/>
          <a:p>
            <a:pPr>
              <a:lnSpc>
                <a:spcPct val="120000"/>
              </a:lnSpc>
            </a:pPr>
            <a:r>
              <a:rPr lang="zh-CN" altLang="en-US" sz="2400" dirty="0">
                <a:latin typeface="楷体" panose="02010609060101010101" pitchFamily="49" charset="-122"/>
                <a:ea typeface="楷体" panose="02010609060101010101" pitchFamily="49" charset="-122"/>
              </a:rPr>
              <a:t>有</a:t>
            </a:r>
            <a:r>
              <a:rPr lang="en-US" altLang="en-US" sz="2400" dirty="0">
                <a:latin typeface="楷体" panose="02010609060101010101" pitchFamily="49" charset="-122"/>
                <a:ea typeface="楷体" panose="02010609060101010101" pitchFamily="49" charset="-122"/>
              </a:rPr>
              <a:t>2/3</a:t>
            </a:r>
            <a:r>
              <a:rPr lang="zh-CN" altLang="en-US" sz="2400" dirty="0">
                <a:latin typeface="楷体" panose="02010609060101010101" pitchFamily="49" charset="-122"/>
                <a:ea typeface="楷体" panose="02010609060101010101" pitchFamily="49" charset="-122"/>
              </a:rPr>
              <a:t>机会仅切除一条线路。</a:t>
            </a:r>
            <a:endParaRPr lang="zh-CN" altLang="zh-CN" sz="2400" dirty="0">
              <a:latin typeface="楷体" panose="02010609060101010101" pitchFamily="49" charset="-122"/>
              <a:ea typeface="楷体" panose="02010609060101010101" pitchFamily="49" charset="-122"/>
            </a:endParaRPr>
          </a:p>
        </p:txBody>
      </p:sp>
      <p:pic>
        <p:nvPicPr>
          <p:cNvPr id="134" name="图片 79" descr="图1-13.jpg"/>
          <p:cNvPicPr>
            <a:picLocks noChangeAspect="1" noChangeArrowheads="1"/>
          </p:cNvPicPr>
          <p:nvPr/>
        </p:nvPicPr>
        <p:blipFill>
          <a:blip r:embed="rId3" cstate="print"/>
          <a:srcRect/>
          <a:stretch>
            <a:fillRect/>
          </a:stretch>
        </p:blipFill>
        <p:spPr>
          <a:xfrm>
            <a:off x="465455" y="1837055"/>
            <a:ext cx="4608830" cy="2536190"/>
          </a:xfrm>
          <a:prstGeom prst="rect">
            <a:avLst/>
          </a:prstGeom>
          <a:noFill/>
          <a:ln w="9525">
            <a:noFill/>
            <a:miter lim="800000"/>
            <a:headEnd/>
            <a:tailEnd/>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2975" y="699542"/>
            <a:ext cx="9141025" cy="919867"/>
          </a:xfrm>
          <a:prstGeom prst="rect">
            <a:avLst/>
          </a:prstGeom>
        </p:spPr>
        <p:txBody>
          <a:bodyPr wrap="square">
            <a:spAutoFit/>
          </a:bodyPr>
          <a:lstStyle/>
          <a:p>
            <a:pPr>
              <a:lnSpc>
                <a:spcPct val="120000"/>
              </a:lnSpc>
            </a:pPr>
            <a:r>
              <a:rPr lang="zh-CN" altLang="en-US" sz="2400" dirty="0">
                <a:latin typeface="楷体" panose="02010609060101010101" pitchFamily="49" charset="-122"/>
                <a:ea typeface="楷体" panose="02010609060101010101" pitchFamily="49" charset="-122"/>
              </a:rPr>
              <a:t>中性点非直接接地系统中的异地两点接地短路</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变电站引出的放射性线路</a:t>
            </a:r>
            <a:endParaRPr lang="zh-CN" altLang="zh-CN" sz="2400" dirty="0">
              <a:latin typeface="楷体" panose="02010609060101010101" pitchFamily="49" charset="-122"/>
              <a:ea typeface="楷体" panose="02010609060101010101" pitchFamily="49" charset="-122"/>
            </a:endParaRPr>
          </a:p>
        </p:txBody>
      </p:sp>
      <p:pic>
        <p:nvPicPr>
          <p:cNvPr id="8" name="图片 7" descr="1.png"/>
          <p:cNvPicPr>
            <a:picLocks noChangeAspect="1"/>
          </p:cNvPicPr>
          <p:nvPr/>
        </p:nvPicPr>
        <p:blipFill>
          <a:blip r:embed="rId2" cstate="print"/>
          <a:stretch>
            <a:fillRect/>
          </a:stretch>
        </p:blipFill>
        <p:spPr>
          <a:xfrm>
            <a:off x="2975" y="1865355"/>
            <a:ext cx="5715040" cy="2935517"/>
          </a:xfrm>
          <a:prstGeom prst="rect">
            <a:avLst/>
          </a:prstGeom>
        </p:spPr>
      </p:pic>
      <p:sp>
        <p:nvSpPr>
          <p:cNvPr id="3" name="矩形 2"/>
          <p:cNvSpPr/>
          <p:nvPr/>
        </p:nvSpPr>
        <p:spPr>
          <a:xfrm>
            <a:off x="5580112" y="2499742"/>
            <a:ext cx="4572000" cy="919867"/>
          </a:xfrm>
          <a:prstGeom prst="rect">
            <a:avLst/>
          </a:prstGeom>
        </p:spPr>
        <p:txBody>
          <a:bodyPr>
            <a:spAutoFit/>
          </a:bodyPr>
          <a:lstStyle/>
          <a:p>
            <a:pPr>
              <a:lnSpc>
                <a:spcPct val="120000"/>
              </a:lnSpc>
            </a:pPr>
            <a:r>
              <a:rPr lang="zh-CN" altLang="en-US" sz="2400" dirty="0">
                <a:latin typeface="楷体" panose="02010609060101010101" pitchFamily="49" charset="-122"/>
                <a:ea typeface="楷体" panose="02010609060101010101" pitchFamily="49" charset="-122"/>
              </a:rPr>
              <a:t>当保护动作时间相同时，</a:t>
            </a:r>
            <a:endParaRPr lang="en-US" altLang="zh-CN" sz="2400" dirty="0">
              <a:latin typeface="楷体" panose="02010609060101010101" pitchFamily="49" charset="-122"/>
              <a:ea typeface="楷体" panose="02010609060101010101" pitchFamily="49" charset="-122"/>
            </a:endParaRPr>
          </a:p>
          <a:p>
            <a:pPr>
              <a:lnSpc>
                <a:spcPct val="120000"/>
              </a:lnSpc>
            </a:pPr>
            <a:r>
              <a:rPr lang="zh-CN" altLang="en-US" sz="2400" dirty="0">
                <a:latin typeface="楷体" panose="02010609060101010101" pitchFamily="49" charset="-122"/>
                <a:ea typeface="楷体" panose="02010609060101010101" pitchFamily="49" charset="-122"/>
              </a:rPr>
              <a:t>同时切除两条线路。</a:t>
            </a:r>
            <a:endParaRPr lang="zh-CN" altLang="zh-CN" sz="2400" dirty="0">
              <a:latin typeface="楷体" panose="02010609060101010101" pitchFamily="49" charset="-122"/>
              <a:ea typeface="楷体" panose="02010609060101010101" pitchFamily="49"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20957" cy="307777"/>
          </a:xfrm>
          <a:prstGeom prst="rect">
            <a:avLst/>
          </a:prstGeom>
          <a:noFill/>
        </p:spPr>
        <p:txBody>
          <a:bodyPr wrap="none" rtlCol="0">
            <a:spAutoFit/>
          </a:bodyPr>
          <a:lstStyle/>
          <a:p>
            <a:r>
              <a:rPr lang="zh-CN" altLang="en-US" sz="1400" dirty="0">
                <a:solidFill>
                  <a:schemeClr val="bg1">
                    <a:lumMod val="65000"/>
                  </a:schemeClr>
                </a:solidFill>
                <a:latin typeface="微软雅黑" panose="020B0503020204020204" pitchFamily="34" charset="-122"/>
                <a:ea typeface="微软雅黑" panose="020B0503020204020204" pitchFamily="34" charset="-122"/>
              </a:rPr>
              <a:t>电力系统继电保护</a:t>
            </a:r>
            <a:endParaRPr lang="zh-CN" altLang="en-US" sz="14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1448435" y="1347470"/>
            <a:ext cx="6645275" cy="1585595"/>
          </a:xfrm>
          <a:prstGeom prst="rect">
            <a:avLst/>
          </a:prstGeom>
        </p:spPr>
        <p:txBody>
          <a:bodyPr wrap="square">
            <a:spAutoFit/>
          </a:bodyPr>
          <a:lstStyle/>
          <a:p>
            <a:pPr algn="just">
              <a:lnSpc>
                <a:spcPct val="135000"/>
              </a:lnSpc>
            </a:pPr>
            <a:r>
              <a:rPr lang="zh-CN" altLang="en-US" sz="2400" dirty="0">
                <a:latin typeface="楷体" panose="02010609060101010101" pitchFamily="49" charset="-122"/>
                <a:ea typeface="楷体" panose="02010609060101010101" pitchFamily="49" charset="-122"/>
              </a:rPr>
              <a:t>任务：中性点非直接接地系统中的异地两点接地短路</a:t>
            </a:r>
            <a:r>
              <a:rPr lang="en-US" altLang="zh-CN" sz="2400" dirty="0">
                <a:latin typeface="楷体" panose="02010609060101010101" pitchFamily="49" charset="-122"/>
                <a:ea typeface="楷体" panose="02010609060101010101" pitchFamily="49" charset="-122"/>
              </a:rPr>
              <a:t>---</a:t>
            </a:r>
            <a:r>
              <a:rPr lang="zh-CN" altLang="en-US" sz="2400" dirty="0">
                <a:latin typeface="楷体" panose="02010609060101010101" pitchFamily="49" charset="-122"/>
                <a:ea typeface="楷体" panose="02010609060101010101" pitchFamily="49" charset="-122"/>
              </a:rPr>
              <a:t>在相互并联的两条线路上，电流互感器不装在同名两相上，这样保护的动作情况分析？</a:t>
            </a:r>
            <a:endParaRPr lang="zh-CN" altLang="en-US" sz="2400" dirty="0">
              <a:latin typeface="楷体" panose="02010609060101010101" pitchFamily="49" charset="-122"/>
              <a:ea typeface="楷体" panose="02010609060101010101" pitchFamily="49" charset="-122"/>
            </a:endParaRPr>
          </a:p>
        </p:txBody>
      </p:sp>
      <p:pic>
        <p:nvPicPr>
          <p:cNvPr id="8" name="图片 7"/>
          <p:cNvPicPr>
            <a:picLocks noChangeAspect="1"/>
          </p:cNvPicPr>
          <p:nvPr/>
        </p:nvPicPr>
        <p:blipFill>
          <a:blip r:embed="rId2"/>
          <a:stretch>
            <a:fillRect/>
          </a:stretch>
        </p:blipFill>
        <p:spPr>
          <a:xfrm>
            <a:off x="3118484" y="2933065"/>
            <a:ext cx="3305175" cy="184785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627534"/>
            <a:ext cx="8496944" cy="4176464"/>
          </a:xfrm>
        </p:spPr>
        <p:txBody>
          <a:bodyPr/>
          <a:lstStyle/>
          <a:p>
            <a:pPr marL="0" indent="0">
              <a:buNone/>
            </a:pPr>
            <a:endParaRPr lang="en-US" altLang="zh-CN" sz="2400" dirty="0">
              <a:solidFill>
                <a:srgbClr val="3366FF"/>
              </a:solidFill>
              <a:latin typeface="隶书" panose="02010509060101010101" pitchFamily="49" charset="-122"/>
              <a:ea typeface="楷体" panose="02010609060101010101" pitchFamily="49" charset="-122"/>
            </a:endParaRPr>
          </a:p>
          <a:p>
            <a:pPr marL="0" indent="0">
              <a:buNone/>
            </a:pPr>
            <a:r>
              <a:rPr lang="zh-CN" altLang="en-US" sz="2400" dirty="0">
                <a:solidFill>
                  <a:srgbClr val="3366FF"/>
                </a:solidFill>
                <a:latin typeface="隶书" panose="02010509060101010101" pitchFamily="49" charset="-122"/>
                <a:ea typeface="楷体" panose="02010609060101010101" pitchFamily="49" charset="-122"/>
              </a:rPr>
              <a:t>思考：</a:t>
            </a:r>
            <a:r>
              <a:rPr lang="zh-CN" altLang="zh-CN" sz="2400" dirty="0">
                <a:latin typeface="隶书" panose="02010509060101010101" pitchFamily="49" charset="-122"/>
                <a:ea typeface="楷体" panose="02010609060101010101" pitchFamily="49" charset="-122"/>
              </a:rPr>
              <a:t>对于不正常运行状态该跳闸还是</a:t>
            </a:r>
            <a:r>
              <a:rPr lang="zh-CN" altLang="en-US" sz="2400" dirty="0">
                <a:latin typeface="隶书" panose="02010509060101010101" pitchFamily="49" charset="-122"/>
                <a:ea typeface="楷体" panose="02010609060101010101" pitchFamily="49" charset="-122"/>
              </a:rPr>
              <a:t>发信号</a:t>
            </a:r>
            <a:r>
              <a:rPr lang="zh-CN" altLang="zh-CN" sz="2400" dirty="0">
                <a:latin typeface="隶书" panose="02010509060101010101" pitchFamily="49" charset="-122"/>
                <a:ea typeface="楷体" panose="02010609060101010101" pitchFamily="49" charset="-122"/>
              </a:rPr>
              <a:t>报警？</a:t>
            </a:r>
            <a:endParaRPr lang="en-US" altLang="zh-CN" sz="2400" dirty="0">
              <a:latin typeface="楷体" panose="02010609060101010101" pitchFamily="49" charset="-122"/>
              <a:ea typeface="楷体" panose="02010609060101010101" pitchFamily="49" charset="-122"/>
            </a:endParaRPr>
          </a:p>
          <a:p>
            <a:pPr marL="0" indent="457200">
              <a:buNone/>
            </a:pPr>
            <a:endParaRPr lang="en-US" altLang="zh-CN" sz="2400" dirty="0">
              <a:latin typeface="楷体" panose="02010609060101010101" pitchFamily="49" charset="-122"/>
              <a:ea typeface="楷体" panose="02010609060101010101" pitchFamily="49" charset="-122"/>
            </a:endParaRPr>
          </a:p>
          <a:p>
            <a:pPr marL="0" indent="457200">
              <a:buNone/>
            </a:pPr>
            <a:r>
              <a:rPr lang="zh-CN" altLang="zh-CN" sz="2400" dirty="0">
                <a:latin typeface="楷体" panose="02010609060101010101" pitchFamily="49" charset="-122"/>
                <a:ea typeface="楷体" panose="02010609060101010101" pitchFamily="49" charset="-122"/>
              </a:rPr>
              <a:t>视具体情况而定。如无人值班的变电站</a:t>
            </a:r>
            <a:r>
              <a:rPr lang="zh-CN" altLang="en-US" sz="2400" dirty="0">
                <a:latin typeface="楷体" panose="02010609060101010101" pitchFamily="49" charset="-122"/>
                <a:ea typeface="楷体" panose="02010609060101010101" pitchFamily="49" charset="-122"/>
              </a:rPr>
              <a:t>发生</a:t>
            </a:r>
            <a:r>
              <a:rPr lang="zh-CN" altLang="zh-CN" sz="2400" dirty="0">
                <a:latin typeface="楷体" panose="02010609060101010101" pitchFamily="49" charset="-122"/>
                <a:ea typeface="楷体" panose="02010609060101010101" pitchFamily="49" charset="-122"/>
              </a:rPr>
              <a:t>不正常运行</a:t>
            </a:r>
            <a:r>
              <a:rPr lang="zh-CN" altLang="en-US" sz="2400" dirty="0">
                <a:latin typeface="楷体" panose="02010609060101010101" pitchFamily="49" charset="-122"/>
                <a:ea typeface="楷体" panose="02010609060101010101" pitchFamily="49" charset="-122"/>
              </a:rPr>
              <a:t>，比</a:t>
            </a:r>
            <a:r>
              <a:rPr lang="zh-CN" altLang="zh-CN" sz="2400" dirty="0">
                <a:latin typeface="楷体" panose="02010609060101010101" pitchFamily="49" charset="-122"/>
                <a:ea typeface="楷体" panose="02010609060101010101" pitchFamily="49" charset="-122"/>
              </a:rPr>
              <a:t>如夏天变压器过负荷，</a:t>
            </a:r>
            <a:r>
              <a:rPr lang="zh-CN" altLang="en-US" sz="2400" dirty="0">
                <a:latin typeface="楷体" panose="02010609060101010101" pitchFamily="49" charset="-122"/>
                <a:ea typeface="楷体" panose="02010609060101010101" pitchFamily="49" charset="-122"/>
              </a:rPr>
              <a:t>则负荷上电流过大，</a:t>
            </a:r>
            <a:r>
              <a:rPr lang="zh-CN" altLang="zh-CN" sz="2400" dirty="0">
                <a:latin typeface="楷体" panose="02010609060101010101" pitchFamily="49" charset="-122"/>
                <a:ea typeface="楷体" panose="02010609060101010101" pitchFamily="49" charset="-122"/>
              </a:rPr>
              <a:t>过负荷时间长，需自动切除。</a:t>
            </a:r>
            <a:endParaRPr lang="en-US" altLang="zh-CN" sz="2400" dirty="0">
              <a:latin typeface="楷体" panose="02010609060101010101" pitchFamily="49" charset="-122"/>
              <a:ea typeface="楷体" panose="02010609060101010101" pitchFamily="49" charset="-122"/>
            </a:endParaRPr>
          </a:p>
          <a:p>
            <a:endParaRPr lang="zh-CN" altLang="en-US" dirty="0"/>
          </a:p>
        </p:txBody>
      </p:sp>
      <p:pic>
        <p:nvPicPr>
          <p:cNvPr id="8" name="图片 7"/>
          <p:cNvPicPr>
            <a:picLocks noChangeAspect="1"/>
          </p:cNvPicPr>
          <p:nvPr/>
        </p:nvPicPr>
        <p:blipFill>
          <a:blip r:embed="rId2"/>
          <a:stretch>
            <a:fillRect/>
          </a:stretch>
        </p:blipFill>
        <p:spPr>
          <a:xfrm>
            <a:off x="6948264" y="3064906"/>
            <a:ext cx="1533525" cy="172402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627534"/>
            <a:ext cx="8496944" cy="4176464"/>
          </a:xfrm>
        </p:spPr>
        <p:txBody>
          <a:bodyPr/>
          <a:lstStyle/>
          <a:p>
            <a:pPr marL="0" indent="0">
              <a:lnSpc>
                <a:spcPct val="150000"/>
              </a:lnSpc>
              <a:buNone/>
            </a:pPr>
            <a:r>
              <a:rPr lang="zh-CN" altLang="en-US" sz="2400" dirty="0">
                <a:latin typeface="隶书" panose="02010509060101010101" pitchFamily="49" charset="-122"/>
                <a:ea typeface="楷体" panose="02010609060101010101" pitchFamily="49" charset="-122"/>
              </a:rPr>
              <a:t>三、继电保护组成</a:t>
            </a:r>
            <a:endParaRPr lang="zh-CN" altLang="en-US" sz="2400" dirty="0">
              <a:latin typeface="隶书" panose="02010509060101010101" pitchFamily="49" charset="-122"/>
              <a:ea typeface="楷体" panose="02010609060101010101" pitchFamily="49" charset="-122"/>
            </a:endParaRPr>
          </a:p>
          <a:p>
            <a:pPr marL="0" indent="0">
              <a:lnSpc>
                <a:spcPct val="150000"/>
              </a:lnSpc>
              <a:buNone/>
            </a:pPr>
            <a:r>
              <a:rPr lang="zh-CN" altLang="en-US" sz="2400" dirty="0">
                <a:latin typeface="隶书" panose="02010509060101010101" pitchFamily="49" charset="-122"/>
                <a:ea typeface="楷体" panose="02010609060101010101" pitchFamily="49" charset="-122"/>
              </a:rPr>
              <a:t>继电保护装置一般由测量部分、逻辑部分和执行部分</a:t>
            </a:r>
            <a:r>
              <a:rPr lang="en-US" altLang="zh-CN" sz="2400" dirty="0">
                <a:latin typeface="隶书" panose="02010509060101010101" pitchFamily="49" charset="-122"/>
                <a:ea typeface="楷体" panose="02010609060101010101" pitchFamily="49" charset="-122"/>
              </a:rPr>
              <a:t>3</a:t>
            </a:r>
            <a:r>
              <a:rPr lang="zh-CN" altLang="en-US" sz="2400" dirty="0">
                <a:latin typeface="隶书" panose="02010509060101010101" pitchFamily="49" charset="-122"/>
                <a:ea typeface="楷体" panose="02010609060101010101" pitchFamily="49" charset="-122"/>
              </a:rPr>
              <a:t>部分组成。</a:t>
            </a:r>
            <a:endParaRPr lang="zh-CN" altLang="en-US" dirty="0"/>
          </a:p>
        </p:txBody>
      </p:sp>
      <p:pic>
        <p:nvPicPr>
          <p:cNvPr id="3" name="图片 2"/>
          <p:cNvPicPr>
            <a:picLocks noChangeAspect="1"/>
          </p:cNvPicPr>
          <p:nvPr/>
        </p:nvPicPr>
        <p:blipFill>
          <a:blip r:embed="rId2"/>
          <a:stretch>
            <a:fillRect/>
          </a:stretch>
        </p:blipFill>
        <p:spPr>
          <a:xfrm>
            <a:off x="1907704" y="2285369"/>
            <a:ext cx="5486400" cy="857250"/>
          </a:xfrm>
          <a:prstGeom prst="rect">
            <a:avLst/>
          </a:prstGeom>
        </p:spPr>
      </p:pic>
      <p:pic>
        <p:nvPicPr>
          <p:cNvPr id="9" name="图片 8"/>
          <p:cNvPicPr>
            <a:picLocks noChangeAspect="1"/>
          </p:cNvPicPr>
          <p:nvPr/>
        </p:nvPicPr>
        <p:blipFill>
          <a:blip r:embed="rId3"/>
          <a:stretch>
            <a:fillRect/>
          </a:stretch>
        </p:blipFill>
        <p:spPr>
          <a:xfrm>
            <a:off x="5004048" y="3113774"/>
            <a:ext cx="3714750" cy="18288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627534"/>
            <a:ext cx="8496944" cy="4176464"/>
          </a:xfrm>
        </p:spPr>
        <p:txBody>
          <a:bodyPr/>
          <a:lstStyle/>
          <a:p>
            <a:pPr marL="0" indent="0">
              <a:lnSpc>
                <a:spcPct val="150000"/>
              </a:lnSpc>
              <a:buNone/>
            </a:pPr>
            <a:r>
              <a:rPr lang="zh-CN" altLang="en-US" sz="2400" dirty="0">
                <a:latin typeface="隶书" panose="02010509060101010101" pitchFamily="49" charset="-122"/>
                <a:ea typeface="楷体" panose="02010609060101010101" pitchFamily="49" charset="-122"/>
              </a:rPr>
              <a:t>现以下图的线路过电流保护装置为例，说明继电保护装置的组成及工作原理。</a:t>
            </a:r>
            <a:endParaRPr lang="zh-CN" altLang="en-US" dirty="0"/>
          </a:p>
        </p:txBody>
      </p:sp>
      <p:pic>
        <p:nvPicPr>
          <p:cNvPr id="11" name="图片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1779662"/>
            <a:ext cx="3433222" cy="2642209"/>
          </a:xfrm>
          <a:prstGeom prst="rect">
            <a:avLst/>
          </a:prstGeom>
          <a:noFill/>
          <a:ln>
            <a:noFill/>
          </a:ln>
        </p:spPr>
      </p:pic>
      <p:pic>
        <p:nvPicPr>
          <p:cNvPr id="8" name="图片 7"/>
          <p:cNvPicPr>
            <a:picLocks noChangeAspect="1"/>
          </p:cNvPicPr>
          <p:nvPr/>
        </p:nvPicPr>
        <p:blipFill>
          <a:blip r:embed="rId3"/>
          <a:stretch>
            <a:fillRect/>
          </a:stretch>
        </p:blipFill>
        <p:spPr>
          <a:xfrm>
            <a:off x="7164288" y="3009576"/>
            <a:ext cx="1572983" cy="1794422"/>
          </a:xfrm>
          <a:prstGeom prst="rect">
            <a:avLst/>
          </a:prstGeom>
        </p:spPr>
      </p:pic>
    </p:spTree>
  </p:cSld>
  <p:clrMapOvr>
    <a:masterClrMapping/>
  </p:clrMapOvr>
</p:sld>
</file>

<file path=ppt/tags/tag1.xml><?xml version="1.0" encoding="utf-8"?>
<p:tagLst xmlns:p="http://schemas.openxmlformats.org/presentationml/2006/main">
  <p:tag name="commondata" val="eyJoZGlkIjoiNDI1NGQ4MDY4NjMxYWVlMzc3ODM2NDE0MmU1ODUxYzY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4923</Words>
  <Application>WPS 演示</Application>
  <PresentationFormat>全屏显示(16:9)</PresentationFormat>
  <Paragraphs>848</Paragraphs>
  <Slides>63</Slides>
  <Notes>1</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9</vt:i4>
      </vt:variant>
      <vt:variant>
        <vt:lpstr>幻灯片标题</vt:lpstr>
      </vt:variant>
      <vt:variant>
        <vt:i4>63</vt:i4>
      </vt:variant>
    </vt:vector>
  </HeadingPairs>
  <TitlesOfParts>
    <vt:vector size="87" baseType="lpstr">
      <vt:lpstr>Arial</vt:lpstr>
      <vt:lpstr>宋体</vt:lpstr>
      <vt:lpstr>Wingdings</vt:lpstr>
      <vt:lpstr>思源黑体 CN Bold</vt:lpstr>
      <vt:lpstr>黑体</vt:lpstr>
      <vt:lpstr>楷体</vt:lpstr>
      <vt:lpstr>隶书</vt:lpstr>
      <vt:lpstr>微软雅黑</vt:lpstr>
      <vt:lpstr>Arial Unicode MS</vt:lpstr>
      <vt:lpstr>Calibri</vt:lpstr>
      <vt:lpstr>华文仿宋</vt:lpstr>
      <vt:lpstr>Times New Roman</vt:lpstr>
      <vt:lpstr>楷体_GB2312</vt:lpstr>
      <vt:lpstr>新宋体</vt:lpstr>
      <vt:lpstr>Office 主题​​</vt:lpstr>
      <vt:lpstr>Equation.DSMT4</vt:lpstr>
      <vt:lpstr>Equation.3</vt:lpstr>
      <vt:lpstr>Equation.3</vt:lpstr>
      <vt:lpstr>Equation.3</vt:lpstr>
      <vt:lpstr>Equation.3</vt:lpstr>
      <vt:lpstr>Equation.3</vt:lpstr>
      <vt:lpstr>Equation.3</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Asus</dc:creator>
  <cp:lastModifiedBy>b4315844</cp:lastModifiedBy>
  <cp:revision>43</cp:revision>
  <dcterms:created xsi:type="dcterms:W3CDTF">2018-01-09T05:59:00Z</dcterms:created>
  <dcterms:modified xsi:type="dcterms:W3CDTF">2024-05-19T04:08:03Z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B271192389D3440288CB9CA84B42F3EA_12</vt:lpwstr>
  </property>
</Properties>
</file>